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7" r:id="rId2"/>
    <p:sldId id="272" r:id="rId3"/>
    <p:sldId id="271" r:id="rId4"/>
    <p:sldId id="273" r:id="rId5"/>
    <p:sldId id="284" r:id="rId6"/>
    <p:sldId id="262" r:id="rId7"/>
    <p:sldId id="263" r:id="rId8"/>
    <p:sldId id="279" r:id="rId9"/>
    <p:sldId id="275" r:id="rId10"/>
    <p:sldId id="266" r:id="rId11"/>
    <p:sldId id="265" r:id="rId12"/>
    <p:sldId id="274" r:id="rId13"/>
    <p:sldId id="280" r:id="rId14"/>
    <p:sldId id="258" r:id="rId15"/>
    <p:sldId id="282" r:id="rId16"/>
    <p:sldId id="283" r:id="rId17"/>
    <p:sldId id="276" r:id="rId18"/>
    <p:sldId id="277" r:id="rId19"/>
    <p:sldId id="281" r:id="rId20"/>
    <p:sldId id="268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1" autoAdjust="0"/>
  </p:normalViewPr>
  <p:slideViewPr>
    <p:cSldViewPr>
      <p:cViewPr>
        <p:scale>
          <a:sx n="60" d="100"/>
          <a:sy n="60" d="100"/>
        </p:scale>
        <p:origin x="-94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D9095-55FB-4B67-9B31-69C02ED1CBC4}" type="doc">
      <dgm:prSet loTypeId="urn:microsoft.com/office/officeart/2005/8/layout/cycle1" loCatId="cycle" qsTypeId="urn:microsoft.com/office/officeart/2005/8/quickstyle/simple1#6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80B5E6B-1655-4E89-8A16-5F8ABDB61668}">
      <dgm:prSet/>
      <dgm:spPr/>
      <dgm:t>
        <a:bodyPr/>
        <a:lstStyle/>
        <a:p>
          <a:endParaRPr lang="en-US" dirty="0"/>
        </a:p>
      </dgm:t>
    </dgm:pt>
    <dgm:pt modelId="{B276B9E9-1955-44AC-A75E-2A4F15A397A8}" type="parTrans" cxnId="{39D52423-1D1D-4A43-A9B3-71C7CEEAB0C9}">
      <dgm:prSet/>
      <dgm:spPr/>
      <dgm:t>
        <a:bodyPr/>
        <a:lstStyle/>
        <a:p>
          <a:endParaRPr lang="en-US"/>
        </a:p>
      </dgm:t>
    </dgm:pt>
    <dgm:pt modelId="{45538F2B-FF87-4615-BA5F-D7C92DC1EB66}" type="sibTrans" cxnId="{39D52423-1D1D-4A43-A9B3-71C7CEEAB0C9}">
      <dgm:prSet/>
      <dgm:spPr/>
      <dgm:t>
        <a:bodyPr/>
        <a:lstStyle/>
        <a:p>
          <a:endParaRPr lang="en-US"/>
        </a:p>
      </dgm:t>
    </dgm:pt>
    <dgm:pt modelId="{22C6B84C-46C3-43EE-992F-50586B47534B}">
      <dgm:prSet/>
      <dgm:spPr/>
      <dgm:t>
        <a:bodyPr/>
        <a:lstStyle/>
        <a:p>
          <a:endParaRPr lang="en-US" dirty="0"/>
        </a:p>
      </dgm:t>
    </dgm:pt>
    <dgm:pt modelId="{D02E9AE1-32D5-4DD1-8ED6-F576159E9660}" type="parTrans" cxnId="{EB872D5F-54D6-4FD4-9D53-ECFB526D30CB}">
      <dgm:prSet/>
      <dgm:spPr/>
      <dgm:t>
        <a:bodyPr/>
        <a:lstStyle/>
        <a:p>
          <a:endParaRPr lang="en-US"/>
        </a:p>
      </dgm:t>
    </dgm:pt>
    <dgm:pt modelId="{2997FFAB-67DB-4522-8010-4CCC027F3F0E}" type="sibTrans" cxnId="{EB872D5F-54D6-4FD4-9D53-ECFB526D30CB}">
      <dgm:prSet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4BE50F54-2F8C-4C48-B7EB-67D816601ACE}">
      <dgm:prSet/>
      <dgm:spPr/>
      <dgm:t>
        <a:bodyPr/>
        <a:lstStyle/>
        <a:p>
          <a:endParaRPr lang="en-US" dirty="0"/>
        </a:p>
      </dgm:t>
    </dgm:pt>
    <dgm:pt modelId="{6ABAD1F6-5764-4758-A246-C76E847EBD96}" type="parTrans" cxnId="{70CCE9CC-F70A-4A5A-961F-89C80B58FC1A}">
      <dgm:prSet/>
      <dgm:spPr/>
      <dgm:t>
        <a:bodyPr/>
        <a:lstStyle/>
        <a:p>
          <a:endParaRPr lang="en-US"/>
        </a:p>
      </dgm:t>
    </dgm:pt>
    <dgm:pt modelId="{C9F7291F-82E3-4788-9FFD-CE73E4E5FB84}" type="sibTrans" cxnId="{70CCE9CC-F70A-4A5A-961F-89C80B58FC1A}">
      <dgm:prSet/>
      <dgm:spPr/>
      <dgm:t>
        <a:bodyPr/>
        <a:lstStyle/>
        <a:p>
          <a:endParaRPr lang="en-US"/>
        </a:p>
      </dgm:t>
    </dgm:pt>
    <dgm:pt modelId="{1979B3E2-E64C-4F15-920B-A870A61150E0}" type="pres">
      <dgm:prSet presAssocID="{D41D9095-55FB-4B67-9B31-69C02ED1CB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1CF5E38-2D7E-424C-ABC2-B1861B881E84}" type="pres">
      <dgm:prSet presAssocID="{980B5E6B-1655-4E89-8A16-5F8ABDB61668}" presName="dummy" presStyleCnt="0"/>
      <dgm:spPr/>
    </dgm:pt>
    <dgm:pt modelId="{1BBA3A5B-F794-42D3-A2D3-F863B11A25CB}" type="pres">
      <dgm:prSet presAssocID="{980B5E6B-1655-4E89-8A16-5F8ABDB61668}" presName="node" presStyleLbl="revTx" presStyleIdx="0" presStyleCnt="3" custFlipVert="1" custScaleX="18353" custScaleY="298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4449F58-2832-4D30-8163-B3EEE3201658}" type="pres">
      <dgm:prSet presAssocID="{45538F2B-FF87-4615-BA5F-D7C92DC1EB66}" presName="sibTrans" presStyleLbl="node1" presStyleIdx="0" presStyleCnt="3"/>
      <dgm:spPr/>
      <dgm:t>
        <a:bodyPr/>
        <a:lstStyle/>
        <a:p>
          <a:endParaRPr lang="de-AT"/>
        </a:p>
      </dgm:t>
    </dgm:pt>
    <dgm:pt modelId="{E64DB235-42C7-40BF-8587-0A423C9703E4}" type="pres">
      <dgm:prSet presAssocID="{22C6B84C-46C3-43EE-992F-50586B47534B}" presName="dummy" presStyleCnt="0"/>
      <dgm:spPr/>
    </dgm:pt>
    <dgm:pt modelId="{BAD1BC7C-D818-439F-A1AF-0FBEF6D2FD26}" type="pres">
      <dgm:prSet presAssocID="{22C6B84C-46C3-43EE-992F-50586B47534B}" presName="node" presStyleLbl="revTx" presStyleIdx="1" presStyleCnt="3" custFlipVert="1" custFlipHor="1" custScaleX="9320" custScaleY="298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8E1FD24-A8D5-46D5-8466-800539A18478}" type="pres">
      <dgm:prSet presAssocID="{2997FFAB-67DB-4522-8010-4CCC027F3F0E}" presName="sibTrans" presStyleLbl="node1" presStyleIdx="1" presStyleCnt="3"/>
      <dgm:spPr/>
      <dgm:t>
        <a:bodyPr/>
        <a:lstStyle/>
        <a:p>
          <a:endParaRPr lang="de-AT"/>
        </a:p>
      </dgm:t>
    </dgm:pt>
    <dgm:pt modelId="{7CE81ED4-AA14-4AC1-A08E-AD8704573219}" type="pres">
      <dgm:prSet presAssocID="{4BE50F54-2F8C-4C48-B7EB-67D816601ACE}" presName="dummy" presStyleCnt="0"/>
      <dgm:spPr/>
    </dgm:pt>
    <dgm:pt modelId="{49E5EEB9-1556-4428-9D93-BBA880E1F575}" type="pres">
      <dgm:prSet presAssocID="{4BE50F54-2F8C-4C48-B7EB-67D816601ACE}" presName="node" presStyleLbl="revTx" presStyleIdx="2" presStyleCnt="3" custFlipHor="1" custScaleX="2983" custScaleY="4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5386-A526-4B4B-8746-82C3656B6183}" type="pres">
      <dgm:prSet presAssocID="{C9F7291F-82E3-4788-9FFD-CE73E4E5FB84}" presName="sibTrans" presStyleLbl="node1" presStyleIdx="2" presStyleCnt="3"/>
      <dgm:spPr/>
      <dgm:t>
        <a:bodyPr/>
        <a:lstStyle/>
        <a:p>
          <a:endParaRPr lang="de-AT"/>
        </a:p>
      </dgm:t>
    </dgm:pt>
  </dgm:ptLst>
  <dgm:cxnLst>
    <dgm:cxn modelId="{70CCE9CC-F70A-4A5A-961F-89C80B58FC1A}" srcId="{D41D9095-55FB-4B67-9B31-69C02ED1CBC4}" destId="{4BE50F54-2F8C-4C48-B7EB-67D816601ACE}" srcOrd="2" destOrd="0" parTransId="{6ABAD1F6-5764-4758-A246-C76E847EBD96}" sibTransId="{C9F7291F-82E3-4788-9FFD-CE73E4E5FB84}"/>
    <dgm:cxn modelId="{765F89CB-AE78-4F40-8AEB-AD576AC47721}" type="presOf" srcId="{45538F2B-FF87-4615-BA5F-D7C92DC1EB66}" destId="{24449F58-2832-4D30-8163-B3EEE3201658}" srcOrd="0" destOrd="0" presId="urn:microsoft.com/office/officeart/2005/8/layout/cycle1"/>
    <dgm:cxn modelId="{EA35DE36-A92B-4499-8BA9-CB313C74F2B3}" type="presOf" srcId="{C9F7291F-82E3-4788-9FFD-CE73E4E5FB84}" destId="{02C85386-A526-4B4B-8746-82C3656B6183}" srcOrd="0" destOrd="0" presId="urn:microsoft.com/office/officeart/2005/8/layout/cycle1"/>
    <dgm:cxn modelId="{39D52423-1D1D-4A43-A9B3-71C7CEEAB0C9}" srcId="{D41D9095-55FB-4B67-9B31-69C02ED1CBC4}" destId="{980B5E6B-1655-4E89-8A16-5F8ABDB61668}" srcOrd="0" destOrd="0" parTransId="{B276B9E9-1955-44AC-A75E-2A4F15A397A8}" sibTransId="{45538F2B-FF87-4615-BA5F-D7C92DC1EB66}"/>
    <dgm:cxn modelId="{0808FE84-6A07-4F0D-8BB8-B9F76CB2C9F6}" type="presOf" srcId="{4BE50F54-2F8C-4C48-B7EB-67D816601ACE}" destId="{49E5EEB9-1556-4428-9D93-BBA880E1F575}" srcOrd="0" destOrd="0" presId="urn:microsoft.com/office/officeart/2005/8/layout/cycle1"/>
    <dgm:cxn modelId="{A06C4618-0333-4F91-80CA-F8114F1FF86A}" type="presOf" srcId="{2997FFAB-67DB-4522-8010-4CCC027F3F0E}" destId="{78E1FD24-A8D5-46D5-8466-800539A18478}" srcOrd="0" destOrd="0" presId="urn:microsoft.com/office/officeart/2005/8/layout/cycle1"/>
    <dgm:cxn modelId="{95832027-575C-4A25-9C77-4ABFB7131200}" type="presOf" srcId="{D41D9095-55FB-4B67-9B31-69C02ED1CBC4}" destId="{1979B3E2-E64C-4F15-920B-A870A61150E0}" srcOrd="0" destOrd="0" presId="urn:microsoft.com/office/officeart/2005/8/layout/cycle1"/>
    <dgm:cxn modelId="{55D00F59-9944-495A-81F4-E271BDFB31BF}" type="presOf" srcId="{22C6B84C-46C3-43EE-992F-50586B47534B}" destId="{BAD1BC7C-D818-439F-A1AF-0FBEF6D2FD26}" srcOrd="0" destOrd="0" presId="urn:microsoft.com/office/officeart/2005/8/layout/cycle1"/>
    <dgm:cxn modelId="{D7929F4B-2E21-4ABD-AA7A-5B488514E68F}" type="presOf" srcId="{980B5E6B-1655-4E89-8A16-5F8ABDB61668}" destId="{1BBA3A5B-F794-42D3-A2D3-F863B11A25CB}" srcOrd="0" destOrd="0" presId="urn:microsoft.com/office/officeart/2005/8/layout/cycle1"/>
    <dgm:cxn modelId="{EB872D5F-54D6-4FD4-9D53-ECFB526D30CB}" srcId="{D41D9095-55FB-4B67-9B31-69C02ED1CBC4}" destId="{22C6B84C-46C3-43EE-992F-50586B47534B}" srcOrd="1" destOrd="0" parTransId="{D02E9AE1-32D5-4DD1-8ED6-F576159E9660}" sibTransId="{2997FFAB-67DB-4522-8010-4CCC027F3F0E}"/>
    <dgm:cxn modelId="{7B2C915F-2B4A-456C-9AFA-2E3146A6C30A}" type="presParOf" srcId="{1979B3E2-E64C-4F15-920B-A870A61150E0}" destId="{81CF5E38-2D7E-424C-ABC2-B1861B881E84}" srcOrd="0" destOrd="0" presId="urn:microsoft.com/office/officeart/2005/8/layout/cycle1"/>
    <dgm:cxn modelId="{E4AA807C-7F42-4217-8324-7BF1D2FF2F01}" type="presParOf" srcId="{1979B3E2-E64C-4F15-920B-A870A61150E0}" destId="{1BBA3A5B-F794-42D3-A2D3-F863B11A25CB}" srcOrd="1" destOrd="0" presId="urn:microsoft.com/office/officeart/2005/8/layout/cycle1"/>
    <dgm:cxn modelId="{6CAF624F-D389-475E-9104-2F9B564F6051}" type="presParOf" srcId="{1979B3E2-E64C-4F15-920B-A870A61150E0}" destId="{24449F58-2832-4D30-8163-B3EEE3201658}" srcOrd="2" destOrd="0" presId="urn:microsoft.com/office/officeart/2005/8/layout/cycle1"/>
    <dgm:cxn modelId="{36435B0B-7D92-49EC-ACF2-F8EB58844F4A}" type="presParOf" srcId="{1979B3E2-E64C-4F15-920B-A870A61150E0}" destId="{E64DB235-42C7-40BF-8587-0A423C9703E4}" srcOrd="3" destOrd="0" presId="urn:microsoft.com/office/officeart/2005/8/layout/cycle1"/>
    <dgm:cxn modelId="{47DF3591-5AB7-4B07-AC60-42CE79636409}" type="presParOf" srcId="{1979B3E2-E64C-4F15-920B-A870A61150E0}" destId="{BAD1BC7C-D818-439F-A1AF-0FBEF6D2FD26}" srcOrd="4" destOrd="0" presId="urn:microsoft.com/office/officeart/2005/8/layout/cycle1"/>
    <dgm:cxn modelId="{8CCFF42D-BA26-4969-ACC0-4F1E3E38834F}" type="presParOf" srcId="{1979B3E2-E64C-4F15-920B-A870A61150E0}" destId="{78E1FD24-A8D5-46D5-8466-800539A18478}" srcOrd="5" destOrd="0" presId="urn:microsoft.com/office/officeart/2005/8/layout/cycle1"/>
    <dgm:cxn modelId="{45535CD4-ABBC-48FD-B10C-8BF303B3FCBA}" type="presParOf" srcId="{1979B3E2-E64C-4F15-920B-A870A61150E0}" destId="{7CE81ED4-AA14-4AC1-A08E-AD8704573219}" srcOrd="6" destOrd="0" presId="urn:microsoft.com/office/officeart/2005/8/layout/cycle1"/>
    <dgm:cxn modelId="{9C751D5D-A803-4239-81E2-4E7A54D6BE1F}" type="presParOf" srcId="{1979B3E2-E64C-4F15-920B-A870A61150E0}" destId="{49E5EEB9-1556-4428-9D93-BBA880E1F575}" srcOrd="7" destOrd="0" presId="urn:microsoft.com/office/officeart/2005/8/layout/cycle1"/>
    <dgm:cxn modelId="{5F8BCC6F-3ACD-4DBC-90D7-0B464B273C28}" type="presParOf" srcId="{1979B3E2-E64C-4F15-920B-A870A61150E0}" destId="{02C85386-A526-4B4B-8746-82C3656B618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D9095-55FB-4B67-9B31-69C02ED1CBC4}" type="doc">
      <dgm:prSet loTypeId="urn:microsoft.com/office/officeart/2005/8/layout/cycle1" loCatId="cycle" qsTypeId="urn:microsoft.com/office/officeart/2005/8/quickstyle/simple1#6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80B5E6B-1655-4E89-8A16-5F8ABDB61668}">
      <dgm:prSet/>
      <dgm:spPr/>
      <dgm:t>
        <a:bodyPr/>
        <a:lstStyle/>
        <a:p>
          <a:endParaRPr lang="en-US" dirty="0"/>
        </a:p>
      </dgm:t>
    </dgm:pt>
    <dgm:pt modelId="{B276B9E9-1955-44AC-A75E-2A4F15A397A8}" type="parTrans" cxnId="{39D52423-1D1D-4A43-A9B3-71C7CEEAB0C9}">
      <dgm:prSet/>
      <dgm:spPr/>
      <dgm:t>
        <a:bodyPr/>
        <a:lstStyle/>
        <a:p>
          <a:endParaRPr lang="en-US"/>
        </a:p>
      </dgm:t>
    </dgm:pt>
    <dgm:pt modelId="{45538F2B-FF87-4615-BA5F-D7C92DC1EB66}" type="sibTrans" cxnId="{39D52423-1D1D-4A43-A9B3-71C7CEEAB0C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2C6B84C-46C3-43EE-992F-50586B47534B}">
      <dgm:prSet/>
      <dgm:spPr/>
      <dgm:t>
        <a:bodyPr/>
        <a:lstStyle/>
        <a:p>
          <a:endParaRPr lang="en-US" dirty="0"/>
        </a:p>
      </dgm:t>
    </dgm:pt>
    <dgm:pt modelId="{D02E9AE1-32D5-4DD1-8ED6-F576159E9660}" type="parTrans" cxnId="{EB872D5F-54D6-4FD4-9D53-ECFB526D30CB}">
      <dgm:prSet/>
      <dgm:spPr/>
      <dgm:t>
        <a:bodyPr/>
        <a:lstStyle/>
        <a:p>
          <a:endParaRPr lang="en-US"/>
        </a:p>
      </dgm:t>
    </dgm:pt>
    <dgm:pt modelId="{2997FFAB-67DB-4522-8010-4CCC027F3F0E}" type="sibTrans" cxnId="{EB872D5F-54D6-4FD4-9D53-ECFB526D30CB}">
      <dgm:prSet/>
      <dgm:spPr>
        <a:solidFill>
          <a:srgbClr val="E98300"/>
        </a:solidFill>
      </dgm:spPr>
      <dgm:t>
        <a:bodyPr/>
        <a:lstStyle/>
        <a:p>
          <a:endParaRPr lang="en-US"/>
        </a:p>
      </dgm:t>
    </dgm:pt>
    <dgm:pt modelId="{4BE50F54-2F8C-4C48-B7EB-67D816601ACE}">
      <dgm:prSet/>
      <dgm:spPr/>
      <dgm:t>
        <a:bodyPr/>
        <a:lstStyle/>
        <a:p>
          <a:endParaRPr lang="en-US" dirty="0"/>
        </a:p>
      </dgm:t>
    </dgm:pt>
    <dgm:pt modelId="{6ABAD1F6-5764-4758-A246-C76E847EBD96}" type="parTrans" cxnId="{70CCE9CC-F70A-4A5A-961F-89C80B58FC1A}">
      <dgm:prSet/>
      <dgm:spPr/>
      <dgm:t>
        <a:bodyPr/>
        <a:lstStyle/>
        <a:p>
          <a:endParaRPr lang="en-US"/>
        </a:p>
      </dgm:t>
    </dgm:pt>
    <dgm:pt modelId="{C9F7291F-82E3-4788-9FFD-CE73E4E5FB84}" type="sibTrans" cxnId="{70CCE9CC-F70A-4A5A-961F-89C80B58FC1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E059C05-60B5-4F58-B59E-94F7AE0E036B}">
      <dgm:prSet/>
      <dgm:spPr/>
      <dgm:t>
        <a:bodyPr/>
        <a:lstStyle/>
        <a:p>
          <a:endParaRPr lang="en-US" dirty="0"/>
        </a:p>
      </dgm:t>
    </dgm:pt>
    <dgm:pt modelId="{179845AF-4D7C-4721-822F-C0D5B3A690E3}" type="parTrans" cxnId="{EC0A6581-D5A8-4D8D-B9BE-FAA077E60FF4}">
      <dgm:prSet/>
      <dgm:spPr/>
      <dgm:t>
        <a:bodyPr/>
        <a:lstStyle/>
        <a:p>
          <a:endParaRPr lang="de-AT"/>
        </a:p>
      </dgm:t>
    </dgm:pt>
    <dgm:pt modelId="{8B71CA82-6BE7-4714-ACB2-C3ECAD8BC90A}" type="sibTrans" cxnId="{EC0A6581-D5A8-4D8D-B9BE-FAA077E60FF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  <dgm:pt modelId="{1979B3E2-E64C-4F15-920B-A870A61150E0}" type="pres">
      <dgm:prSet presAssocID="{D41D9095-55FB-4B67-9B31-69C02ED1CB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1CF5E38-2D7E-424C-ABC2-B1861B881E84}" type="pres">
      <dgm:prSet presAssocID="{980B5E6B-1655-4E89-8A16-5F8ABDB61668}" presName="dummy" presStyleCnt="0"/>
      <dgm:spPr/>
      <dgm:t>
        <a:bodyPr/>
        <a:lstStyle/>
        <a:p>
          <a:endParaRPr lang="de-AT"/>
        </a:p>
      </dgm:t>
    </dgm:pt>
    <dgm:pt modelId="{1BBA3A5B-F794-42D3-A2D3-F863B11A25CB}" type="pres">
      <dgm:prSet presAssocID="{980B5E6B-1655-4E89-8A16-5F8ABDB61668}" presName="node" presStyleLbl="revTx" presStyleIdx="0" presStyleCnt="4" custFlipVert="1" custScaleX="18353" custScaleY="298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4449F58-2832-4D30-8163-B3EEE3201658}" type="pres">
      <dgm:prSet presAssocID="{45538F2B-FF87-4615-BA5F-D7C92DC1EB66}" presName="sibTrans" presStyleLbl="node1" presStyleIdx="0" presStyleCnt="4"/>
      <dgm:spPr/>
      <dgm:t>
        <a:bodyPr/>
        <a:lstStyle/>
        <a:p>
          <a:endParaRPr lang="de-AT"/>
        </a:p>
      </dgm:t>
    </dgm:pt>
    <dgm:pt modelId="{E64DB235-42C7-40BF-8587-0A423C9703E4}" type="pres">
      <dgm:prSet presAssocID="{22C6B84C-46C3-43EE-992F-50586B47534B}" presName="dummy" presStyleCnt="0"/>
      <dgm:spPr/>
      <dgm:t>
        <a:bodyPr/>
        <a:lstStyle/>
        <a:p>
          <a:endParaRPr lang="de-AT"/>
        </a:p>
      </dgm:t>
    </dgm:pt>
    <dgm:pt modelId="{BAD1BC7C-D818-439F-A1AF-0FBEF6D2FD26}" type="pres">
      <dgm:prSet presAssocID="{22C6B84C-46C3-43EE-992F-50586B47534B}" presName="node" presStyleLbl="revTx" presStyleIdx="1" presStyleCnt="4" custFlipVert="1" custFlipHor="1" custScaleX="9320" custScaleY="298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8E1FD24-A8D5-46D5-8466-800539A18478}" type="pres">
      <dgm:prSet presAssocID="{2997FFAB-67DB-4522-8010-4CCC027F3F0E}" presName="sibTrans" presStyleLbl="node1" presStyleIdx="1" presStyleCnt="4"/>
      <dgm:spPr/>
      <dgm:t>
        <a:bodyPr/>
        <a:lstStyle/>
        <a:p>
          <a:endParaRPr lang="de-AT"/>
        </a:p>
      </dgm:t>
    </dgm:pt>
    <dgm:pt modelId="{FCDFE490-99C0-42F2-B73E-D5C996AF133B}" type="pres">
      <dgm:prSet presAssocID="{4E059C05-60B5-4F58-B59E-94F7AE0E036B}" presName="dummy" presStyleCnt="0"/>
      <dgm:spPr/>
    </dgm:pt>
    <dgm:pt modelId="{8C38E6DC-489E-42AD-B29A-2CAE45C8D8E6}" type="pres">
      <dgm:prSet presAssocID="{4E059C05-60B5-4F58-B59E-94F7AE0E036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2306EC0-F90B-479B-8B73-C0F5A2142860}" type="pres">
      <dgm:prSet presAssocID="{8B71CA82-6BE7-4714-ACB2-C3ECAD8BC90A}" presName="sibTrans" presStyleLbl="node1" presStyleIdx="2" presStyleCnt="4"/>
      <dgm:spPr/>
      <dgm:t>
        <a:bodyPr/>
        <a:lstStyle/>
        <a:p>
          <a:endParaRPr lang="de-AT"/>
        </a:p>
      </dgm:t>
    </dgm:pt>
    <dgm:pt modelId="{7CE81ED4-AA14-4AC1-A08E-AD8704573219}" type="pres">
      <dgm:prSet presAssocID="{4BE50F54-2F8C-4C48-B7EB-67D816601ACE}" presName="dummy" presStyleCnt="0"/>
      <dgm:spPr/>
      <dgm:t>
        <a:bodyPr/>
        <a:lstStyle/>
        <a:p>
          <a:endParaRPr lang="de-AT"/>
        </a:p>
      </dgm:t>
    </dgm:pt>
    <dgm:pt modelId="{49E5EEB9-1556-4428-9D93-BBA880E1F575}" type="pres">
      <dgm:prSet presAssocID="{4BE50F54-2F8C-4C48-B7EB-67D816601ACE}" presName="node" presStyleLbl="revTx" presStyleIdx="3" presStyleCnt="4" custFlipHor="1" custScaleX="2983" custScaleY="4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5386-A526-4B4B-8746-82C3656B6183}" type="pres">
      <dgm:prSet presAssocID="{C9F7291F-82E3-4788-9FFD-CE73E4E5FB84}" presName="sibTrans" presStyleLbl="node1" presStyleIdx="3" presStyleCnt="4" custLinFactNeighborY="150" custRadScaleRad="273426" custRadScaleInc="-2147483648"/>
      <dgm:spPr/>
      <dgm:t>
        <a:bodyPr/>
        <a:lstStyle/>
        <a:p>
          <a:endParaRPr lang="de-AT"/>
        </a:p>
      </dgm:t>
    </dgm:pt>
  </dgm:ptLst>
  <dgm:cxnLst>
    <dgm:cxn modelId="{70CCE9CC-F70A-4A5A-961F-89C80B58FC1A}" srcId="{D41D9095-55FB-4B67-9B31-69C02ED1CBC4}" destId="{4BE50F54-2F8C-4C48-B7EB-67D816601ACE}" srcOrd="3" destOrd="0" parTransId="{6ABAD1F6-5764-4758-A246-C76E847EBD96}" sibTransId="{C9F7291F-82E3-4788-9FFD-CE73E4E5FB84}"/>
    <dgm:cxn modelId="{65EB9A34-C8CE-4105-91B9-5D3125EE9DD1}" type="presOf" srcId="{4BE50F54-2F8C-4C48-B7EB-67D816601ACE}" destId="{49E5EEB9-1556-4428-9D93-BBA880E1F575}" srcOrd="0" destOrd="0" presId="urn:microsoft.com/office/officeart/2005/8/layout/cycle1"/>
    <dgm:cxn modelId="{CCAECABB-C719-4E01-8B34-ED74D3B3BA95}" type="presOf" srcId="{2997FFAB-67DB-4522-8010-4CCC027F3F0E}" destId="{78E1FD24-A8D5-46D5-8466-800539A18478}" srcOrd="0" destOrd="0" presId="urn:microsoft.com/office/officeart/2005/8/layout/cycle1"/>
    <dgm:cxn modelId="{EC0A6581-D5A8-4D8D-B9BE-FAA077E60FF4}" srcId="{D41D9095-55FB-4B67-9B31-69C02ED1CBC4}" destId="{4E059C05-60B5-4F58-B59E-94F7AE0E036B}" srcOrd="2" destOrd="0" parTransId="{179845AF-4D7C-4721-822F-C0D5B3A690E3}" sibTransId="{8B71CA82-6BE7-4714-ACB2-C3ECAD8BC90A}"/>
    <dgm:cxn modelId="{39D52423-1D1D-4A43-A9B3-71C7CEEAB0C9}" srcId="{D41D9095-55FB-4B67-9B31-69C02ED1CBC4}" destId="{980B5E6B-1655-4E89-8A16-5F8ABDB61668}" srcOrd="0" destOrd="0" parTransId="{B276B9E9-1955-44AC-A75E-2A4F15A397A8}" sibTransId="{45538F2B-FF87-4615-BA5F-D7C92DC1EB66}"/>
    <dgm:cxn modelId="{31D2865F-84BC-4CDA-82FE-5F391EF87D4D}" type="presOf" srcId="{4E059C05-60B5-4F58-B59E-94F7AE0E036B}" destId="{8C38E6DC-489E-42AD-B29A-2CAE45C8D8E6}" srcOrd="0" destOrd="0" presId="urn:microsoft.com/office/officeart/2005/8/layout/cycle1"/>
    <dgm:cxn modelId="{1DA70A77-1585-4103-92CF-15E275D0959D}" type="presOf" srcId="{D41D9095-55FB-4B67-9B31-69C02ED1CBC4}" destId="{1979B3E2-E64C-4F15-920B-A870A61150E0}" srcOrd="0" destOrd="0" presId="urn:microsoft.com/office/officeart/2005/8/layout/cycle1"/>
    <dgm:cxn modelId="{4250413B-9D3F-47F3-8B54-E4A20FA2FA7C}" type="presOf" srcId="{980B5E6B-1655-4E89-8A16-5F8ABDB61668}" destId="{1BBA3A5B-F794-42D3-A2D3-F863B11A25CB}" srcOrd="0" destOrd="0" presId="urn:microsoft.com/office/officeart/2005/8/layout/cycle1"/>
    <dgm:cxn modelId="{0E00020C-A8D4-45DF-905F-FDCB7BB69045}" type="presOf" srcId="{22C6B84C-46C3-43EE-992F-50586B47534B}" destId="{BAD1BC7C-D818-439F-A1AF-0FBEF6D2FD26}" srcOrd="0" destOrd="0" presId="urn:microsoft.com/office/officeart/2005/8/layout/cycle1"/>
    <dgm:cxn modelId="{DC0B9394-13E7-4732-92C6-B7D77A6E90C5}" type="presOf" srcId="{C9F7291F-82E3-4788-9FFD-CE73E4E5FB84}" destId="{02C85386-A526-4B4B-8746-82C3656B6183}" srcOrd="0" destOrd="0" presId="urn:microsoft.com/office/officeart/2005/8/layout/cycle1"/>
    <dgm:cxn modelId="{DBDA2905-798E-47FF-84C4-FB4E75D555FA}" type="presOf" srcId="{45538F2B-FF87-4615-BA5F-D7C92DC1EB66}" destId="{24449F58-2832-4D30-8163-B3EEE3201658}" srcOrd="0" destOrd="0" presId="urn:microsoft.com/office/officeart/2005/8/layout/cycle1"/>
    <dgm:cxn modelId="{06D1385A-E26A-43A1-976F-1D303E46F360}" type="presOf" srcId="{8B71CA82-6BE7-4714-ACB2-C3ECAD8BC90A}" destId="{62306EC0-F90B-479B-8B73-C0F5A2142860}" srcOrd="0" destOrd="0" presId="urn:microsoft.com/office/officeart/2005/8/layout/cycle1"/>
    <dgm:cxn modelId="{EB872D5F-54D6-4FD4-9D53-ECFB526D30CB}" srcId="{D41D9095-55FB-4B67-9B31-69C02ED1CBC4}" destId="{22C6B84C-46C3-43EE-992F-50586B47534B}" srcOrd="1" destOrd="0" parTransId="{D02E9AE1-32D5-4DD1-8ED6-F576159E9660}" sibTransId="{2997FFAB-67DB-4522-8010-4CCC027F3F0E}"/>
    <dgm:cxn modelId="{3F70E479-CF58-4D4B-B316-AA34823F5195}" type="presParOf" srcId="{1979B3E2-E64C-4F15-920B-A870A61150E0}" destId="{81CF5E38-2D7E-424C-ABC2-B1861B881E84}" srcOrd="0" destOrd="0" presId="urn:microsoft.com/office/officeart/2005/8/layout/cycle1"/>
    <dgm:cxn modelId="{99431150-95FC-4D05-91BE-514C4DA9BB1B}" type="presParOf" srcId="{1979B3E2-E64C-4F15-920B-A870A61150E0}" destId="{1BBA3A5B-F794-42D3-A2D3-F863B11A25CB}" srcOrd="1" destOrd="0" presId="urn:microsoft.com/office/officeart/2005/8/layout/cycle1"/>
    <dgm:cxn modelId="{87E20A04-8B6C-4627-87CC-D6BD26D7D535}" type="presParOf" srcId="{1979B3E2-E64C-4F15-920B-A870A61150E0}" destId="{24449F58-2832-4D30-8163-B3EEE3201658}" srcOrd="2" destOrd="0" presId="urn:microsoft.com/office/officeart/2005/8/layout/cycle1"/>
    <dgm:cxn modelId="{5823C130-9D71-4FE8-817D-ABA8B5F5D3C5}" type="presParOf" srcId="{1979B3E2-E64C-4F15-920B-A870A61150E0}" destId="{E64DB235-42C7-40BF-8587-0A423C9703E4}" srcOrd="3" destOrd="0" presId="urn:microsoft.com/office/officeart/2005/8/layout/cycle1"/>
    <dgm:cxn modelId="{71C98F6F-180D-4D8B-8CD5-91714CE8317A}" type="presParOf" srcId="{1979B3E2-E64C-4F15-920B-A870A61150E0}" destId="{BAD1BC7C-D818-439F-A1AF-0FBEF6D2FD26}" srcOrd="4" destOrd="0" presId="urn:microsoft.com/office/officeart/2005/8/layout/cycle1"/>
    <dgm:cxn modelId="{FB88C395-C73B-436D-B638-E40778286D0A}" type="presParOf" srcId="{1979B3E2-E64C-4F15-920B-A870A61150E0}" destId="{78E1FD24-A8D5-46D5-8466-800539A18478}" srcOrd="5" destOrd="0" presId="urn:microsoft.com/office/officeart/2005/8/layout/cycle1"/>
    <dgm:cxn modelId="{A4F47D53-8890-42A6-9A81-E5A0BC46C9EE}" type="presParOf" srcId="{1979B3E2-E64C-4F15-920B-A870A61150E0}" destId="{FCDFE490-99C0-42F2-B73E-D5C996AF133B}" srcOrd="6" destOrd="0" presId="urn:microsoft.com/office/officeart/2005/8/layout/cycle1"/>
    <dgm:cxn modelId="{1DE33055-3AD6-4C2E-A70F-60D1BB5144FF}" type="presParOf" srcId="{1979B3E2-E64C-4F15-920B-A870A61150E0}" destId="{8C38E6DC-489E-42AD-B29A-2CAE45C8D8E6}" srcOrd="7" destOrd="0" presId="urn:microsoft.com/office/officeart/2005/8/layout/cycle1"/>
    <dgm:cxn modelId="{C42D91BC-99D4-45AD-B06B-2B193A576FD9}" type="presParOf" srcId="{1979B3E2-E64C-4F15-920B-A870A61150E0}" destId="{62306EC0-F90B-479B-8B73-C0F5A2142860}" srcOrd="8" destOrd="0" presId="urn:microsoft.com/office/officeart/2005/8/layout/cycle1"/>
    <dgm:cxn modelId="{97D551ED-F727-4D66-B4E1-87DF19E205DA}" type="presParOf" srcId="{1979B3E2-E64C-4F15-920B-A870A61150E0}" destId="{7CE81ED4-AA14-4AC1-A08E-AD8704573219}" srcOrd="9" destOrd="0" presId="urn:microsoft.com/office/officeart/2005/8/layout/cycle1"/>
    <dgm:cxn modelId="{1515B29A-96C7-4971-A823-AC8B326C789B}" type="presParOf" srcId="{1979B3E2-E64C-4F15-920B-A870A61150E0}" destId="{49E5EEB9-1556-4428-9D93-BBA880E1F575}" srcOrd="10" destOrd="0" presId="urn:microsoft.com/office/officeart/2005/8/layout/cycle1"/>
    <dgm:cxn modelId="{463C7C6D-0BF6-4F0B-A67F-C156D2586861}" type="presParOf" srcId="{1979B3E2-E64C-4F15-920B-A870A61150E0}" destId="{02C85386-A526-4B4B-8746-82C3656B618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3A5B-F794-42D3-A2D3-F863B11A25CB}">
      <dsp:nvSpPr>
        <dsp:cNvPr id="0" name=""/>
        <dsp:cNvSpPr/>
      </dsp:nvSpPr>
      <dsp:spPr>
        <a:xfrm flipV="1">
          <a:off x="1260121" y="512519"/>
          <a:ext cx="101849" cy="1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260121" y="512519"/>
        <a:ext cx="101849" cy="16554"/>
      </dsp:txXfrm>
    </dsp:sp>
    <dsp:sp modelId="{24449F58-2832-4D30-8163-B3EEE3201658}">
      <dsp:nvSpPr>
        <dsp:cNvPr id="0" name=""/>
        <dsp:cNvSpPr/>
      </dsp:nvSpPr>
      <dsp:spPr>
        <a:xfrm>
          <a:off x="188033" y="134066"/>
          <a:ext cx="1312456" cy="1312456"/>
        </a:xfrm>
        <a:prstGeom prst="circularArrow">
          <a:avLst>
            <a:gd name="adj1" fmla="val 8245"/>
            <a:gd name="adj2" fmla="val 575837"/>
            <a:gd name="adj3" fmla="val 4659161"/>
            <a:gd name="adj4" fmla="val 19860652"/>
            <a:gd name="adj5" fmla="val 961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1BC7C-D818-439F-A1AF-0FBEF6D2FD26}">
      <dsp:nvSpPr>
        <dsp:cNvPr id="0" name=""/>
        <dsp:cNvSpPr/>
      </dsp:nvSpPr>
      <dsp:spPr>
        <a:xfrm flipH="1" flipV="1">
          <a:off x="818401" y="1321013"/>
          <a:ext cx="51720" cy="1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818401" y="1321013"/>
        <a:ext cx="51720" cy="16554"/>
      </dsp:txXfrm>
    </dsp:sp>
    <dsp:sp modelId="{78E1FD24-A8D5-46D5-8466-800539A18478}">
      <dsp:nvSpPr>
        <dsp:cNvPr id="0" name=""/>
        <dsp:cNvSpPr/>
      </dsp:nvSpPr>
      <dsp:spPr>
        <a:xfrm>
          <a:off x="188033" y="134066"/>
          <a:ext cx="1312456" cy="1312456"/>
        </a:xfrm>
        <a:prstGeom prst="circularArrow">
          <a:avLst>
            <a:gd name="adj1" fmla="val 8245"/>
            <a:gd name="adj2" fmla="val 575837"/>
            <a:gd name="adj3" fmla="val 11925630"/>
            <a:gd name="adj4" fmla="val 5565003"/>
            <a:gd name="adj5" fmla="val 9619"/>
          </a:avLst>
        </a:prstGeom>
        <a:solidFill>
          <a:srgbClr val="00B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5EEB9-1556-4428-9D93-BBA880E1F575}">
      <dsp:nvSpPr>
        <dsp:cNvPr id="0" name=""/>
        <dsp:cNvSpPr/>
      </dsp:nvSpPr>
      <dsp:spPr>
        <a:xfrm flipH="1">
          <a:off x="369200" y="507308"/>
          <a:ext cx="16554" cy="2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9200" y="507308"/>
        <a:ext cx="16554" cy="26975"/>
      </dsp:txXfrm>
    </dsp:sp>
    <dsp:sp modelId="{02C85386-A526-4B4B-8746-82C3656B6183}">
      <dsp:nvSpPr>
        <dsp:cNvPr id="0" name=""/>
        <dsp:cNvSpPr/>
      </dsp:nvSpPr>
      <dsp:spPr>
        <a:xfrm>
          <a:off x="188033" y="134066"/>
          <a:ext cx="1312456" cy="1312456"/>
        </a:xfrm>
        <a:prstGeom prst="circularArrow">
          <a:avLst>
            <a:gd name="adj1" fmla="val 8245"/>
            <a:gd name="adj2" fmla="val 575837"/>
            <a:gd name="adj3" fmla="val 19162887"/>
            <a:gd name="adj4" fmla="val 12700192"/>
            <a:gd name="adj5" fmla="val 961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3A5B-F794-42D3-A2D3-F863B11A25CB}">
      <dsp:nvSpPr>
        <dsp:cNvPr id="0" name=""/>
        <dsp:cNvSpPr/>
      </dsp:nvSpPr>
      <dsp:spPr>
        <a:xfrm flipV="1">
          <a:off x="901823" y="222155"/>
          <a:ext cx="74548" cy="1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901823" y="222155"/>
        <a:ext cx="74548" cy="12116"/>
      </dsp:txXfrm>
    </dsp:sp>
    <dsp:sp modelId="{24449F58-2832-4D30-8163-B3EEE3201658}">
      <dsp:nvSpPr>
        <dsp:cNvPr id="0" name=""/>
        <dsp:cNvSpPr/>
      </dsp:nvSpPr>
      <dsp:spPr>
        <a:xfrm>
          <a:off x="20638" y="-454"/>
          <a:ext cx="1147127" cy="1147127"/>
        </a:xfrm>
        <a:prstGeom prst="circularArrow">
          <a:avLst>
            <a:gd name="adj1" fmla="val 6905"/>
            <a:gd name="adj2" fmla="val 465575"/>
            <a:gd name="adj3" fmla="val 2174556"/>
            <a:gd name="adj4" fmla="val 18959869"/>
            <a:gd name="adj5" fmla="val 8056"/>
          </a:avLst>
        </a:prstGeom>
        <a:solidFill>
          <a:srgbClr val="FFC0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1BC7C-D818-439F-A1AF-0FBEF6D2FD26}">
      <dsp:nvSpPr>
        <dsp:cNvPr id="0" name=""/>
        <dsp:cNvSpPr/>
      </dsp:nvSpPr>
      <dsp:spPr>
        <a:xfrm flipH="1" flipV="1">
          <a:off x="920168" y="911945"/>
          <a:ext cx="37857" cy="1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920168" y="911945"/>
        <a:ext cx="37857" cy="12116"/>
      </dsp:txXfrm>
    </dsp:sp>
    <dsp:sp modelId="{78E1FD24-A8D5-46D5-8466-800539A18478}">
      <dsp:nvSpPr>
        <dsp:cNvPr id="0" name=""/>
        <dsp:cNvSpPr/>
      </dsp:nvSpPr>
      <dsp:spPr>
        <a:xfrm>
          <a:off x="20638" y="-454"/>
          <a:ext cx="1147127" cy="1147127"/>
        </a:xfrm>
        <a:prstGeom prst="circularArrow">
          <a:avLst>
            <a:gd name="adj1" fmla="val 6905"/>
            <a:gd name="adj2" fmla="val 465575"/>
            <a:gd name="adj3" fmla="val 5948476"/>
            <a:gd name="adj4" fmla="val 2760930"/>
            <a:gd name="adj5" fmla="val 8056"/>
          </a:avLst>
        </a:prstGeom>
        <a:solidFill>
          <a:srgbClr val="E983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8E6DC-489E-42AD-B29A-2CAE45C8D8E6}">
      <dsp:nvSpPr>
        <dsp:cNvPr id="0" name=""/>
        <dsp:cNvSpPr/>
      </dsp:nvSpPr>
      <dsp:spPr>
        <a:xfrm>
          <a:off x="46210" y="714907"/>
          <a:ext cx="406193" cy="406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6210" y="714907"/>
        <a:ext cx="406193" cy="406193"/>
      </dsp:txXfrm>
    </dsp:sp>
    <dsp:sp modelId="{62306EC0-F90B-479B-8B73-C0F5A2142860}">
      <dsp:nvSpPr>
        <dsp:cNvPr id="0" name=""/>
        <dsp:cNvSpPr/>
      </dsp:nvSpPr>
      <dsp:spPr>
        <a:xfrm>
          <a:off x="20638" y="-454"/>
          <a:ext cx="1147127" cy="1147127"/>
        </a:xfrm>
        <a:prstGeom prst="circularArrow">
          <a:avLst>
            <a:gd name="adj1" fmla="val 6905"/>
            <a:gd name="adj2" fmla="val 465575"/>
            <a:gd name="adj3" fmla="val 12973495"/>
            <a:gd name="adj4" fmla="val 9785949"/>
            <a:gd name="adj5" fmla="val 8056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5EEB9-1556-4428-9D93-BBA880E1F575}">
      <dsp:nvSpPr>
        <dsp:cNvPr id="0" name=""/>
        <dsp:cNvSpPr/>
      </dsp:nvSpPr>
      <dsp:spPr>
        <a:xfrm flipH="1">
          <a:off x="243249" y="218341"/>
          <a:ext cx="12116" cy="19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249" y="218341"/>
        <a:ext cx="12116" cy="19745"/>
      </dsp:txXfrm>
    </dsp:sp>
    <dsp:sp modelId="{02C85386-A526-4B4B-8746-82C3656B6183}">
      <dsp:nvSpPr>
        <dsp:cNvPr id="0" name=""/>
        <dsp:cNvSpPr/>
      </dsp:nvSpPr>
      <dsp:spPr>
        <a:xfrm>
          <a:off x="20638" y="1266"/>
          <a:ext cx="1147127" cy="1147127"/>
        </a:xfrm>
        <a:prstGeom prst="circularArrow">
          <a:avLst>
            <a:gd name="adj1" fmla="val 6905"/>
            <a:gd name="adj2" fmla="val 465575"/>
            <a:gd name="adj3" fmla="val 18373495"/>
            <a:gd name="adj4" fmla="val 13559869"/>
            <a:gd name="adj5" fmla="val 8056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DB0B6-A840-4366-918C-CB90047B9327}" type="datetimeFigureOut">
              <a:rPr lang="nl-NL" smtClean="0"/>
              <a:t>19-9-2013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64BB-C782-4C45-A31D-6B67DA8E85E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20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44B0D0-2DC7-42F8-91A9-8F60C9D96761}" type="slidenum">
              <a:rPr lang="en-US" altLang="nl-NL">
                <a:solidFill>
                  <a:prstClr val="black"/>
                </a:solidFill>
              </a:rPr>
              <a:pPr eaLnBrk="1" hangingPunct="1"/>
              <a:t>1</a:t>
            </a:fld>
            <a:endParaRPr lang="en-US" altLang="nl-NL" dirty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nl-NL" dirty="0" smtClean="0">
                <a:latin typeface="Arial" pitchFamily="34" charset="0"/>
              </a:rPr>
              <a:t>Top left shows that our E. coli </a:t>
            </a:r>
            <a:r>
              <a:rPr lang="en-GB" altLang="nl-NL" dirty="0" err="1" smtClean="0">
                <a:latin typeface="Arial" pitchFamily="34" charset="0"/>
              </a:rPr>
              <a:t>ldh</a:t>
            </a:r>
            <a:r>
              <a:rPr lang="en-GB" altLang="nl-NL" dirty="0" smtClean="0">
                <a:latin typeface="Arial" pitchFamily="34" charset="0"/>
              </a:rPr>
              <a:t> did not yield in lactate production</a:t>
            </a:r>
          </a:p>
          <a:p>
            <a:pPr>
              <a:spcBef>
                <a:spcPct val="0"/>
              </a:spcBef>
            </a:pPr>
            <a:r>
              <a:rPr lang="en-GB" altLang="nl-NL" dirty="0" smtClean="0">
                <a:latin typeface="Arial" pitchFamily="34" charset="0"/>
              </a:rPr>
              <a:t>Top right (and both figures at the bottom) are the usual B. subtilis </a:t>
            </a:r>
            <a:r>
              <a:rPr lang="en-GB" altLang="nl-NL" dirty="0" err="1" smtClean="0">
                <a:latin typeface="Arial" pitchFamily="34" charset="0"/>
              </a:rPr>
              <a:t>ldh</a:t>
            </a:r>
            <a:endParaRPr lang="en-GB" altLang="nl-NL" dirty="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nl-NL" dirty="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nl-NL" dirty="0" smtClean="0">
                <a:latin typeface="Arial" pitchFamily="34" charset="0"/>
              </a:rPr>
              <a:t>Bottom left is the lactate production of three biological replicates growing in day / night rhythm, but sitting at slightly different light intensity spots</a:t>
            </a:r>
          </a:p>
          <a:p>
            <a:pPr>
              <a:spcBef>
                <a:spcPct val="0"/>
              </a:spcBef>
            </a:pPr>
            <a:endParaRPr lang="en-GB" altLang="nl-NL" dirty="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nl-NL" dirty="0" smtClean="0">
                <a:latin typeface="Arial" pitchFamily="34" charset="0"/>
              </a:rPr>
              <a:t>Bottom right is the mean of this three replicates, growth and lactate production in day / night rhythm.</a:t>
            </a:r>
          </a:p>
          <a:p>
            <a:pPr>
              <a:spcBef>
                <a:spcPct val="0"/>
              </a:spcBef>
            </a:pPr>
            <a:endParaRPr lang="en-GB" altLang="nl-NL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E69952-F5BA-4182-AAD8-3EC1167D3621}" type="slidenum">
              <a:rPr lang="en-GB" altLang="nl-NL" smtClean="0">
                <a:latin typeface="Calibri" pitchFamily="34" charset="0"/>
              </a:rPr>
              <a:pPr eaLnBrk="1" hangingPunct="1"/>
              <a:t>9</a:t>
            </a:fld>
            <a:endParaRPr lang="en-GB" altLang="nl-N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/>
            </a:lvl1pPr>
          </a:lstStyle>
          <a:p>
            <a:r>
              <a:rPr lang="en-US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11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43317-BC7D-4F9F-AD95-3267B34FA47A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4733-2CF9-4F4E-89F3-81B48780EF9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51E2C-E821-4AB5-BFBB-ED59A2129D8D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594C-7FB0-43D7-8EF9-EAB3FED8D26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65F250-4CF6-42A9-AE32-015F8074B762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56B8-7A5E-4AD2-B766-2AF09BE43F1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8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AF72BC-08A3-4608-B6F0-B4C3E53060DA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589A-E26E-48F2-A431-3229EA5B556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3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77A73-0721-4A75-AFC5-97006D08D9ED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ECB6-B20E-4B8F-BCF3-10DC5C57C4A3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6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BEE40-D92E-40C9-9ADC-67F599CF9D7A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2525-598B-44A5-A1FE-05383FB2EBF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3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1F8E1-194E-4B43-88D4-6613214E273A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F8AD-6FCA-4322-AEB3-CD7D53777902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6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D6A4C-AF70-4BC2-9170-5124D502A021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6B8E-4E1C-4D33-B525-A6196551CE9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EAC7E0-9CE4-44D1-925A-2B54E8C2680B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458C-F61D-41B2-843C-C019788A35C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D0347-DFDD-4DCC-8DC2-D25F13167492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3760-FD37-4803-8129-BBD6353E81E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9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EA890-3A06-4AD5-A11C-75B4A3B90D52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51B6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EASAC Breakthrough Meeting - Stockholm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8ADF0-66A6-4EB1-82A1-AB63BCDD9C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62" y="1989138"/>
            <a:ext cx="6264250" cy="1871910"/>
          </a:xfrm>
        </p:spPr>
        <p:txBody>
          <a:bodyPr/>
          <a:lstStyle/>
          <a:p>
            <a:r>
              <a:rPr lang="en-US" altLang="nl-NL" sz="2800" b="0" i="1" dirty="0" smtClean="0">
                <a:solidFill>
                  <a:schemeClr val="bg1"/>
                </a:solidFill>
              </a:rPr>
              <a:t>Cyanobacteria </a:t>
            </a:r>
            <a:r>
              <a:rPr lang="en-US" altLang="nl-NL" sz="2800" b="0" i="1" dirty="0">
                <a:solidFill>
                  <a:schemeClr val="bg1"/>
                </a:solidFill>
              </a:rPr>
              <a:t>as the ultimate photo-catalysts of the conversion of CO</a:t>
            </a:r>
            <a:r>
              <a:rPr lang="en-US" altLang="nl-NL" sz="2800" b="0" i="1" baseline="-25000" dirty="0">
                <a:solidFill>
                  <a:schemeClr val="bg1"/>
                </a:solidFill>
              </a:rPr>
              <a:t>2</a:t>
            </a:r>
            <a:r>
              <a:rPr lang="en-US" altLang="nl-NL" sz="2800" b="0" i="1" dirty="0">
                <a:solidFill>
                  <a:schemeClr val="bg1"/>
                </a:solidFill>
              </a:rPr>
              <a:t> into chemical commodities and liquid fuel, driven by either sunlight or electricity“</a:t>
            </a:r>
            <a:br>
              <a:rPr lang="en-US" altLang="nl-NL" sz="2800" b="0" i="1" dirty="0">
                <a:solidFill>
                  <a:schemeClr val="bg1"/>
                </a:solidFill>
              </a:rPr>
            </a:br>
            <a:endParaRPr lang="en-US" altLang="nl-NL" sz="2800" b="0" i="1" dirty="0" smtClean="0">
              <a:solidFill>
                <a:schemeClr val="bg1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042988" y="4581525"/>
            <a:ext cx="774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 dirty="0" smtClean="0">
                <a:solidFill>
                  <a:srgbClr val="000000"/>
                </a:solidFill>
              </a:rPr>
              <a:t>Klaas J. Hellingwerf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b="1" dirty="0" smtClean="0">
                <a:solidFill>
                  <a:srgbClr val="000000"/>
                </a:solidFill>
              </a:rPr>
              <a:t>Swammerdam </a:t>
            </a:r>
            <a:r>
              <a:rPr lang="nl-NL" altLang="nl-NL" sz="2400" b="1" dirty="0" smtClean="0">
                <a:solidFill>
                  <a:srgbClr val="000000"/>
                </a:solidFill>
              </a:rPr>
              <a:t>Institute for Life Sciences</a:t>
            </a:r>
            <a:endParaRPr lang="en-US" altLang="nl-NL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77900" y="981075"/>
            <a:ext cx="7894638" cy="836613"/>
          </a:xfrm>
        </p:spPr>
        <p:txBody>
          <a:bodyPr/>
          <a:lstStyle/>
          <a:p>
            <a:pPr eaLnBrk="1" hangingPunct="1"/>
            <a:r>
              <a:rPr lang="nl-NL" altLang="nl-NL" b="0" smtClean="0"/>
              <a:t>Sensitivity analysis of a solar-cell factory</a:t>
            </a:r>
          </a:p>
        </p:txBody>
      </p:sp>
      <p:sp>
        <p:nvSpPr>
          <p:cNvPr id="286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E8DEF6-339B-4A7D-8E42-56CF41824201}" type="datetime1">
              <a:rPr lang="en-US" altLang="nl-NL" smtClean="0"/>
              <a:t>9/19/2013</a:t>
            </a:fld>
            <a:endParaRPr lang="nl-NL" altLang="nl-NL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4276F3-D576-447C-A4F2-95C4234C2E51}" type="slidenum">
              <a:rPr lang="nl-NL" altLang="nl-NL" smtClean="0">
                <a:solidFill>
                  <a:srgbClr val="751B68"/>
                </a:solidFill>
              </a:rPr>
              <a:pPr eaLnBrk="1" hangingPunct="1"/>
              <a:t>10</a:t>
            </a:fld>
            <a:endParaRPr lang="nl-NL" altLang="nl-NL" smtClean="0">
              <a:solidFill>
                <a:srgbClr val="751B68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7646987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60863" y="1557338"/>
            <a:ext cx="4203700" cy="3894137"/>
            <a:chOff x="1619672" y="2896679"/>
            <a:chExt cx="5012298" cy="4132721"/>
          </a:xfrm>
        </p:grpSpPr>
        <p:pic>
          <p:nvPicPr>
            <p:cNvPr id="2868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896679"/>
              <a:ext cx="5012298" cy="413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410888" y="4436552"/>
              <a:ext cx="2952864" cy="2089105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596900" y="5761038"/>
            <a:ext cx="612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sz="1400"/>
              <a:t>Angermayr &amp;</a:t>
            </a:r>
            <a:r>
              <a:rPr lang="nl-NL" altLang="nl-NL" sz="1400"/>
              <a:t> </a:t>
            </a:r>
            <a:r>
              <a:rPr lang="en-US" altLang="nl-NL" sz="1400"/>
              <a:t>Hellingwerf (2013)</a:t>
            </a:r>
            <a:r>
              <a:rPr lang="nl-NL" altLang="nl-NL" sz="1400"/>
              <a:t> </a:t>
            </a:r>
            <a:r>
              <a:rPr lang="en-US" altLang="nl-NL" sz="1400"/>
              <a:t>J Phys Chem B.</a:t>
            </a:r>
            <a:r>
              <a:rPr lang="nl-NL" altLang="nl-NL" sz="1400" b="1"/>
              <a:t> DOI: </a:t>
            </a:r>
            <a:r>
              <a:rPr lang="nl-NL" altLang="nl-NL" sz="1400"/>
              <a:t>10.1021/jp4013152</a:t>
            </a:r>
            <a:r>
              <a:rPr lang="en-US" altLang="nl-NL" sz="1400"/>
              <a:t> </a:t>
            </a:r>
            <a:endParaRPr lang="nl-NL" altLang="nl-NL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smtClean="0">
                <a:solidFill>
                  <a:srgbClr val="751B68"/>
                </a:solidFill>
              </a:rPr>
              <a:t>EASAC Breakthrough Meeting - Stockholm</a:t>
            </a:r>
            <a:endParaRPr lang="en-US" altLang="nl-NL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817768-3634-44B4-9103-081E7827177E}" type="slidenum">
              <a:rPr lang="en-US" altLang="nl-NL" smtClean="0">
                <a:solidFill>
                  <a:srgbClr val="751B68"/>
                </a:solidFill>
              </a:rPr>
              <a:pPr eaLnBrk="1" hangingPunct="1"/>
              <a:t>11</a:t>
            </a:fld>
            <a:endParaRPr lang="en-US" altLang="nl-NL" smtClean="0"/>
          </a:p>
        </p:txBody>
      </p:sp>
      <p:sp>
        <p:nvSpPr>
          <p:cNvPr id="2765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A216DC-BE33-4D0A-8111-B417A6F6DE2A}" type="datetime1">
              <a:rPr lang="en-US" altLang="nl-NL" smtClean="0"/>
              <a:t>9/19/2013</a:t>
            </a:fld>
            <a:endParaRPr lang="nl-NL" altLang="nl-NL" smtClean="0"/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1347788" y="828675"/>
            <a:ext cx="675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3200"/>
              <a:t>Ethanol production in strain SAA012</a:t>
            </a:r>
            <a:endParaRPr lang="en-US" altLang="nl-NL" sz="3200" baseline="-25000"/>
          </a:p>
        </p:txBody>
      </p:sp>
      <p:pic>
        <p:nvPicPr>
          <p:cNvPr id="2765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412875"/>
            <a:ext cx="65532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3"/>
          <p:cNvSpPr txBox="1">
            <a:spLocks noChangeArrowheads="1"/>
          </p:cNvSpPr>
          <p:nvPr/>
        </p:nvSpPr>
        <p:spPr bwMode="auto">
          <a:xfrm>
            <a:off x="3924300" y="3494088"/>
            <a:ext cx="11080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1400" b="1">
                <a:solidFill>
                  <a:srgbClr val="00B050"/>
                </a:solidFill>
              </a:rPr>
              <a:t>CH</a:t>
            </a:r>
            <a:r>
              <a:rPr lang="nl-NL" altLang="nl-NL" sz="1400" b="1" baseline="-25000">
                <a:solidFill>
                  <a:srgbClr val="00B050"/>
                </a:solidFill>
              </a:rPr>
              <a:t>3</a:t>
            </a:r>
            <a:r>
              <a:rPr lang="nl-NL" altLang="nl-NL" sz="1400" b="1">
                <a:solidFill>
                  <a:srgbClr val="00B050"/>
                </a:solidFill>
              </a:rPr>
              <a:t>CH</a:t>
            </a:r>
            <a:r>
              <a:rPr lang="nl-NL" altLang="nl-NL" sz="1400" b="1" baseline="-25000">
                <a:solidFill>
                  <a:srgbClr val="00B050"/>
                </a:solidFill>
              </a:rPr>
              <a:t>2</a:t>
            </a:r>
            <a:r>
              <a:rPr lang="nl-NL" altLang="nl-NL" sz="1400" b="1">
                <a:solidFill>
                  <a:srgbClr val="00B050"/>
                </a:solidFill>
              </a:rPr>
              <a:t>OH</a:t>
            </a:r>
            <a:endParaRPr lang="en-US" altLang="nl-NL" sz="1400" b="1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0600" y="1577975"/>
            <a:ext cx="221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FF0000"/>
                </a:solidFill>
              </a:rPr>
              <a:t>% of CO</a:t>
            </a:r>
            <a:r>
              <a:rPr lang="nl-NL" altLang="nl-NL" b="1" baseline="-25000">
                <a:solidFill>
                  <a:srgbClr val="FF0000"/>
                </a:solidFill>
              </a:rPr>
              <a:t>2</a:t>
            </a:r>
            <a:r>
              <a:rPr lang="nl-NL" altLang="nl-NL" b="1">
                <a:solidFill>
                  <a:srgbClr val="FF0000"/>
                </a:solidFill>
              </a:rPr>
              <a:t> into ethanol: 65% </a:t>
            </a:r>
            <a:endParaRPr lang="en-US" altLang="nl-NL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391400" cy="3352800"/>
          </a:xfrm>
        </p:spPr>
        <p:txBody>
          <a:bodyPr/>
          <a:lstStyle/>
          <a:p>
            <a:r>
              <a:rPr lang="nl-NL" dirty="0" smtClean="0"/>
              <a:t>We can engineer with base-pair precision</a:t>
            </a:r>
          </a:p>
          <a:p>
            <a:r>
              <a:rPr lang="nl-NL" dirty="0" smtClean="0"/>
              <a:t>We – and others – can make a wide range of products </a:t>
            </a:r>
            <a:r>
              <a:rPr lang="nl-NL" dirty="0" smtClean="0">
                <a:sym typeface="Wingdings" panose="05000000000000000000" pitchFamily="2" charset="2"/>
              </a:rPr>
              <a:t> Synechocystis is plu</a:t>
            </a:r>
            <a:r>
              <a:rPr lang="nl-NL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Gb</a:t>
            </a:r>
            <a:r>
              <a:rPr lang="nl-NL" dirty="0" smtClean="0">
                <a:sym typeface="Wingdings" panose="05000000000000000000" pitchFamily="2" charset="2"/>
              </a:rPr>
              <a:t>ug for CO</a:t>
            </a:r>
            <a:r>
              <a:rPr lang="nl-NL" baseline="-25000" dirty="0" smtClean="0">
                <a:sym typeface="Wingdings" panose="05000000000000000000" pitchFamily="2" charset="2"/>
              </a:rPr>
              <a:t>2</a:t>
            </a:r>
            <a:endParaRPr lang="nl-NL" baseline="-25000" dirty="0" smtClean="0"/>
          </a:p>
          <a:p>
            <a:r>
              <a:rPr lang="nl-NL" dirty="0" smtClean="0"/>
              <a:t>For selected products &gt; 70 % carbon partitioning achievable</a:t>
            </a:r>
          </a:p>
          <a:p>
            <a:r>
              <a:rPr lang="nl-NL" dirty="0" smtClean="0"/>
              <a:t>Wild type cyanobacteria have a photosynthetic efficiency of &gt; 10 %</a:t>
            </a:r>
          </a:p>
          <a:p>
            <a:r>
              <a:rPr lang="nl-NL" dirty="0" smtClean="0"/>
              <a:t>Approach does not compete with food supply; does not create a minerals problem and has a limited water requirement as compared to traditional crops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7F684-D8FF-41AB-860E-D06649939338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56B8-7A5E-4AD2-B766-2AF09BE43F15}" type="slidenum">
              <a:rPr lang="en-US" smtClean="0"/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1071363"/>
            <a:ext cx="7391400" cy="838200"/>
          </a:xfrm>
        </p:spPr>
        <p:txBody>
          <a:bodyPr/>
          <a:lstStyle/>
          <a:p>
            <a:r>
              <a:rPr lang="en-US" altLang="nl-NL" dirty="0" smtClean="0"/>
              <a:t>Pilot plant: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B8C28-18CA-48C6-8991-8A4EC0AA22C9}" type="datetime1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4976-FA3D-44AE-BC7D-8A5B178311E5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02" y="2680392"/>
            <a:ext cx="4756522" cy="33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3" descr="Photobioreactor FMT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95375"/>
            <a:ext cx="1235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0" y="3140968"/>
            <a:ext cx="3336925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57" y="2171700"/>
            <a:ext cx="1837838" cy="75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3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391400" cy="838200"/>
          </a:xfrm>
        </p:spPr>
        <p:txBody>
          <a:bodyPr/>
          <a:lstStyle/>
          <a:p>
            <a:r>
              <a:rPr lang="nl-NL" dirty="0" smtClean="0"/>
              <a:t>Assuming: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D1551-9870-49BF-9CB1-FE1656999F17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56B8-7A5E-4AD2-B766-2AF09BE43F15}" type="slidenum">
              <a:rPr lang="en-US" smtClean="0"/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70080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Efficiency of </a:t>
            </a:r>
            <a:r>
              <a:rPr lang="en-GB" sz="2400" b="1" dirty="0" smtClean="0">
                <a:solidFill>
                  <a:srgbClr val="00B050"/>
                </a:solidFill>
              </a:rPr>
              <a:t>PV-cells: 50</a:t>
            </a:r>
            <a:r>
              <a:rPr lang="en-GB" sz="2400" b="1" dirty="0">
                <a:solidFill>
                  <a:srgbClr val="00B050"/>
                </a:solidFill>
              </a:rPr>
              <a:t>%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Efficiency of </a:t>
            </a:r>
            <a:r>
              <a:rPr lang="en-GB" sz="2400" b="1" dirty="0" smtClean="0">
                <a:solidFill>
                  <a:srgbClr val="00B050"/>
                </a:solidFill>
              </a:rPr>
              <a:t>LEDs: 70</a:t>
            </a:r>
            <a:r>
              <a:rPr lang="en-GB" sz="2400" b="1" dirty="0">
                <a:solidFill>
                  <a:srgbClr val="00B050"/>
                </a:solidFill>
              </a:rPr>
              <a:t>%</a:t>
            </a:r>
          </a:p>
          <a:p>
            <a:r>
              <a:rPr lang="en-GB" sz="2400" b="1" dirty="0" smtClean="0">
                <a:solidFill>
                  <a:srgbClr val="00B050"/>
                </a:solidFill>
              </a:rPr>
              <a:t>Efficiency conversion 700 nm photons into </a:t>
            </a:r>
            <a:r>
              <a:rPr lang="en-GB" sz="2400" b="1" dirty="0">
                <a:solidFill>
                  <a:srgbClr val="00B050"/>
                </a:solidFill>
              </a:rPr>
              <a:t>fuel of 35%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</a:rPr>
              <a:t>Overall efficiency = 10</a:t>
            </a:r>
            <a:r>
              <a:rPr lang="en-GB" sz="2400" b="1" dirty="0" smtClean="0">
                <a:solidFill>
                  <a:srgbClr val="00B050"/>
                </a:solidFill>
              </a:rPr>
              <a:t>%!  =&gt; </a:t>
            </a:r>
            <a:r>
              <a:rPr lang="en-GB" sz="2400" b="1" dirty="0">
                <a:solidFill>
                  <a:srgbClr val="00B050"/>
                </a:solidFill>
              </a:rPr>
              <a:t>0.1 </a:t>
            </a:r>
            <a:r>
              <a:rPr lang="en-GB" sz="2400" b="1" dirty="0" smtClean="0">
                <a:solidFill>
                  <a:srgbClr val="00B050"/>
                </a:solidFill>
              </a:rPr>
              <a:t>MW/acre</a:t>
            </a:r>
          </a:p>
          <a:p>
            <a:endParaRPr lang="en-GB" sz="2400" b="1" dirty="0" smtClean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In other words: A field full of solar panels on non-fertile soil would drive natural photosynthesis more efficiently than plant photosynthesis itself!</a:t>
            </a:r>
            <a:endParaRPr lang="en-GB" sz="2400" b="1" dirty="0">
              <a:solidFill>
                <a:srgbClr val="00B050"/>
              </a:solidFill>
            </a:endParaRPr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168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391400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Design of 3-D LED-based solar reactors</a:t>
            </a:r>
            <a:br>
              <a:rPr lang="en-US" sz="2800" dirty="0" smtClean="0"/>
            </a:br>
            <a:r>
              <a:rPr lang="en-US" sz="2800" dirty="0" smtClean="0"/>
              <a:t>for value</a:t>
            </a:r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2800" dirty="0" smtClean="0"/>
              <a:t>added chemicals: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84" y="1988840"/>
            <a:ext cx="6828518" cy="357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489-70AE-4E47-9154-F934808AF824}" type="datetime1">
              <a:rPr lang="en-US" smtClean="0"/>
              <a:t>9/19/2013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EASAC Breakthrough Meeting - Stockholm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849E-3178-43B6-9265-2C786BFACD42}" type="slidenum">
              <a:rPr lang="nl-NL" smtClean="0"/>
              <a:t>15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2195736" y="3717032"/>
            <a:ext cx="1224136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9631" y="2996952"/>
            <a:ext cx="1632841" cy="158417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7412" y="3140386"/>
            <a:ext cx="142039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CO</a:t>
            </a:r>
            <a:r>
              <a:rPr lang="nl-NL" sz="2000" b="1" baseline="-25000" dirty="0"/>
              <a:t>2</a:t>
            </a:r>
            <a:r>
              <a:rPr lang="nl-NL" sz="2000" b="1" dirty="0"/>
              <a:t> </a:t>
            </a:r>
            <a:r>
              <a:rPr lang="nl-NL" sz="2000" b="1" dirty="0" smtClean="0"/>
              <a:t>producer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7771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Conclusions: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4632" cy="3352800"/>
          </a:xfrm>
        </p:spPr>
        <p:txBody>
          <a:bodyPr/>
          <a:lstStyle/>
          <a:p>
            <a:r>
              <a:rPr lang="nl-NL" dirty="0" smtClean="0"/>
              <a:t>The ‘race is on’ for economic exploitation between </a:t>
            </a:r>
            <a:r>
              <a:rPr lang="nl-NL" i="1" dirty="0" smtClean="0"/>
              <a:t>artificial leaves </a:t>
            </a:r>
            <a:r>
              <a:rPr lang="nl-NL" dirty="0" smtClean="0"/>
              <a:t>and </a:t>
            </a:r>
            <a:r>
              <a:rPr lang="nl-NL" i="1" dirty="0" smtClean="0">
                <a:solidFill>
                  <a:srgbClr val="00B050"/>
                </a:solidFill>
              </a:rPr>
              <a:t>designer</a:t>
            </a:r>
            <a:r>
              <a:rPr lang="nl-NL" i="1" dirty="0" smtClean="0"/>
              <a:t> cyanobacteria</a:t>
            </a:r>
            <a:r>
              <a:rPr lang="nl-NL" dirty="0" smtClean="0"/>
              <a:t>.</a:t>
            </a:r>
          </a:p>
          <a:p>
            <a:r>
              <a:rPr lang="nl-NL" dirty="0" smtClean="0"/>
              <a:t>Already - using </a:t>
            </a:r>
            <a:r>
              <a:rPr lang="nl-NL" dirty="0" smtClean="0"/>
              <a:t>modestly modified cyanobacteria </a:t>
            </a:r>
            <a:r>
              <a:rPr lang="nl-NL" dirty="0" smtClean="0"/>
              <a:t> - the </a:t>
            </a:r>
            <a:r>
              <a:rPr lang="nl-NL" dirty="0" smtClean="0"/>
              <a:t>living organisms have taken the lead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F1061-A159-4B55-8B6D-8E8A24106FCE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56B8-7A5E-4AD2-B766-2AF09BE43F15}" type="slidenum">
              <a:rPr lang="en-US" smtClean="0"/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eperen 9"/>
          <p:cNvGrpSpPr>
            <a:grpSpLocks/>
          </p:cNvGrpSpPr>
          <p:nvPr/>
        </p:nvGrpSpPr>
        <p:grpSpPr bwMode="auto">
          <a:xfrm>
            <a:off x="189862" y="981217"/>
            <a:ext cx="9562300" cy="5357812"/>
            <a:chOff x="-5632" y="1457671"/>
            <a:chExt cx="9562208" cy="5357813"/>
          </a:xfrm>
        </p:grpSpPr>
        <p:grpSp>
          <p:nvGrpSpPr>
            <p:cNvPr id="8199" name="Groeperen 2"/>
            <p:cNvGrpSpPr>
              <a:grpSpLocks/>
            </p:cNvGrpSpPr>
            <p:nvPr/>
          </p:nvGrpSpPr>
          <p:grpSpPr bwMode="auto">
            <a:xfrm>
              <a:off x="-5632" y="1457671"/>
              <a:ext cx="9562208" cy="5357813"/>
              <a:chOff x="-111920" y="914400"/>
              <a:chExt cx="9562208" cy="5357813"/>
            </a:xfrm>
          </p:grpSpPr>
          <p:grpSp>
            <p:nvGrpSpPr>
              <p:cNvPr id="8201" name="Groeperen 1"/>
              <p:cNvGrpSpPr>
                <a:grpSpLocks/>
              </p:cNvGrpSpPr>
              <p:nvPr/>
            </p:nvGrpSpPr>
            <p:grpSpPr bwMode="auto">
              <a:xfrm>
                <a:off x="-111920" y="914400"/>
                <a:ext cx="9562208" cy="5357813"/>
                <a:chOff x="-111920" y="914400"/>
                <a:chExt cx="9562208" cy="5357813"/>
              </a:xfrm>
            </p:grpSpPr>
            <p:sp>
              <p:nvSpPr>
                <p:cNvPr id="8205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-111920" y="5434013"/>
                  <a:ext cx="782638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>
                    <a:cs typeface="Arial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000">
                      <a:cs typeface="Arial" pitchFamily="34" charset="0"/>
                    </a:rPr>
                    <a:t>CO</a:t>
                  </a:r>
                  <a:r>
                    <a:rPr lang="en-US" sz="2000" baseline="-25000">
                      <a:cs typeface="Arial" pitchFamily="34" charset="0"/>
                    </a:rPr>
                    <a:t>2</a:t>
                  </a:r>
                  <a:endParaRPr lang="el-GR" sz="2000" baseline="30000">
                    <a:cs typeface="Arial" pitchFamily="34" charset="0"/>
                  </a:endParaRPr>
                </a:p>
              </p:txBody>
            </p:sp>
            <p:sp>
              <p:nvSpPr>
                <p:cNvPr id="820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311844" y="3430588"/>
                  <a:ext cx="3087688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dirty="0">
                    <a:cs typeface="Arial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000" dirty="0" smtClean="0">
                      <a:cs typeface="Arial" pitchFamily="34" charset="0"/>
                    </a:rPr>
                    <a:t>intermediate </a:t>
                  </a:r>
                  <a:r>
                    <a:rPr lang="en-US" sz="2000" dirty="0">
                      <a:cs typeface="Arial" pitchFamily="34" charset="0"/>
                    </a:rPr>
                    <a:t>product</a:t>
                  </a: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dirty="0">
                    <a:cs typeface="Arial" pitchFamily="34" charset="0"/>
                  </a:endParaRPr>
                </a:p>
              </p:txBody>
            </p:sp>
            <p:pic>
              <p:nvPicPr>
                <p:cNvPr id="8207" name="Picture 23" descr="zon.gi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" y="4038600"/>
                  <a:ext cx="685800" cy="835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0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80828" y="2563814"/>
                  <a:ext cx="3511351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000" dirty="0" err="1">
                      <a:cs typeface="Arial" pitchFamily="34" charset="0"/>
                    </a:rPr>
                    <a:t>cel</a:t>
                  </a:r>
                  <a:r>
                    <a:rPr lang="en-US" sz="2000" dirty="0">
                      <a:cs typeface="Arial" pitchFamily="34" charset="0"/>
                    </a:rPr>
                    <a:t> </a:t>
                  </a:r>
                  <a:r>
                    <a:rPr lang="en-US" sz="2000" dirty="0" smtClean="0">
                      <a:cs typeface="Arial" pitchFamily="34" charset="0"/>
                    </a:rPr>
                    <a:t>polymers</a:t>
                  </a:r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20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133600" y="1828800"/>
                  <a:ext cx="407352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>
                    <a:cs typeface="Arial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nl-NL" sz="2000">
                      <a:cs typeface="Arial" pitchFamily="34" charset="0"/>
                    </a:rPr>
                    <a:t>organel</a:t>
                  </a:r>
                  <a:endParaRPr lang="en-US" sz="2000">
                    <a:cs typeface="Arial" pitchFamily="34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>
                    <a:cs typeface="Arial" pitchFamily="34" charset="0"/>
                  </a:endParaRPr>
                </a:p>
              </p:txBody>
            </p:sp>
            <p:sp>
              <p:nvSpPr>
                <p:cNvPr id="821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667000" y="914400"/>
                  <a:ext cx="38100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dirty="0">
                    <a:cs typeface="Arial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nl-NL" sz="2000" dirty="0" smtClean="0">
                      <a:cs typeface="Arial" pitchFamily="34" charset="0"/>
                    </a:rPr>
                    <a:t>living </a:t>
                  </a:r>
                  <a:r>
                    <a:rPr lang="nl-NL" sz="2000" dirty="0">
                      <a:cs typeface="Arial" pitchFamily="34" charset="0"/>
                    </a:rPr>
                    <a:t>cel </a:t>
                  </a:r>
                  <a:r>
                    <a:rPr lang="nl-NL" sz="2000" dirty="0" smtClean="0">
                      <a:cs typeface="Arial" pitchFamily="34" charset="0"/>
                    </a:rPr>
                    <a:t>or </a:t>
                  </a:r>
                  <a:r>
                    <a:rPr lang="nl-NL" sz="2000" dirty="0">
                      <a:cs typeface="Arial" pitchFamily="34" charset="0"/>
                    </a:rPr>
                    <a:t>plant </a:t>
                  </a:r>
                  <a:endParaRPr lang="en-US" sz="2000" dirty="0">
                    <a:cs typeface="Arial" pitchFamily="34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dirty="0">
                    <a:cs typeface="Arial" pitchFamily="34" charset="0"/>
                  </a:endParaRPr>
                </a:p>
              </p:txBody>
            </p:sp>
            <p:cxnSp>
              <p:nvCxnSpPr>
                <p:cNvPr id="8211" name="Straight Connector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240" y="1157539"/>
                  <a:ext cx="2434208" cy="45365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1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803031" y="1586508"/>
                  <a:ext cx="1347936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dirty="0">
                    <a:cs typeface="Arial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000" dirty="0" smtClean="0">
                      <a:cs typeface="Arial" pitchFamily="34" charset="0"/>
                    </a:rPr>
                    <a:t>hydrolysis</a:t>
                  </a:r>
                  <a:endParaRPr lang="en-US" sz="2000" dirty="0">
                    <a:cs typeface="Arial" pitchFamily="34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dirty="0">
                    <a:cs typeface="Arial" pitchFamily="34" charset="0"/>
                  </a:endParaRPr>
                </a:p>
              </p:txBody>
            </p:sp>
            <p:sp>
              <p:nvSpPr>
                <p:cNvPr id="821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6176764" y="3430588"/>
                  <a:ext cx="1347564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2000">
                      <a:cs typeface="Arial" pitchFamily="34" charset="0"/>
                    </a:rPr>
                    <a:t>product</a:t>
                  </a:r>
                </a:p>
              </p:txBody>
            </p:sp>
            <p:pic>
              <p:nvPicPr>
                <p:cNvPr id="8214" name="Picture 23" descr="zon.gi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044" y="2905847"/>
                  <a:ext cx="685800" cy="835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15" name="Picture 23" descr="zon.gi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7928" y="1828800"/>
                  <a:ext cx="685800" cy="835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16" name="Picture 23" descr="zon.gi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5960" y="1146175"/>
                  <a:ext cx="685800" cy="835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217" name="Straight Connector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723452" y="1181100"/>
                  <a:ext cx="1453312" cy="51970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18" name="Straight Arrow Connector 34"/>
                <p:cNvCxnSpPr>
                  <a:cxnSpLocks noChangeShapeType="1"/>
                </p:cNvCxnSpPr>
                <p:nvPr/>
              </p:nvCxnSpPr>
              <p:spPr bwMode="auto">
                <a:xfrm>
                  <a:off x="7348124" y="2340633"/>
                  <a:ext cx="609600" cy="1587"/>
                </a:xfrm>
                <a:prstGeom prst="straightConnector1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19" name="Straight Arrow Connector 35"/>
                <p:cNvCxnSpPr>
                  <a:cxnSpLocks noChangeShapeType="1"/>
                </p:cNvCxnSpPr>
                <p:nvPr/>
              </p:nvCxnSpPr>
              <p:spPr bwMode="auto">
                <a:xfrm>
                  <a:off x="7257999" y="2964308"/>
                  <a:ext cx="609600" cy="1588"/>
                </a:xfrm>
                <a:prstGeom prst="straightConnector1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2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26288" y="2697608"/>
                  <a:ext cx="15240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1600">
                      <a:cs typeface="Arial" pitchFamily="34" charset="0"/>
                    </a:rPr>
                    <a:t>heat</a:t>
                  </a:r>
                  <a:r>
                    <a:rPr lang="en-US" sz="1600" b="1">
                      <a:solidFill>
                        <a:srgbClr val="FF0000"/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cxnSp>
              <p:nvCxnSpPr>
                <p:cNvPr id="8221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867399" y="4838700"/>
                  <a:ext cx="1752600" cy="317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2" name="Straight Connector 4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705600" y="3962400"/>
                  <a:ext cx="150813" cy="1588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3" name="Straight Connector 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705600" y="5713413"/>
                  <a:ext cx="150813" cy="1587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24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8020189" y="2075520"/>
                  <a:ext cx="911424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b="1">
                    <a:solidFill>
                      <a:srgbClr val="FF0000"/>
                    </a:solidFill>
                    <a:cs typeface="Arial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sz="1600">
                      <a:cs typeface="Arial" pitchFamily="34" charset="0"/>
                    </a:rPr>
                    <a:t>heat</a:t>
                  </a: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b="1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225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17240" y="1281708"/>
                  <a:ext cx="1693757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nl-NL" sz="2000" b="1" dirty="0" err="1" smtClean="0">
                      <a:solidFill>
                        <a:srgbClr val="FF0000"/>
                      </a:solidFill>
                      <a:cs typeface="Arial" pitchFamily="34" charset="0"/>
                    </a:rPr>
                    <a:t>invested</a:t>
                  </a:r>
                  <a:endParaRPr lang="nl-NL" sz="20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nl-NL" sz="2000" b="1" dirty="0" smtClean="0">
                      <a:solidFill>
                        <a:srgbClr val="FF0000"/>
                      </a:solidFill>
                      <a:cs typeface="Arial" pitchFamily="34" charset="0"/>
                    </a:rPr>
                    <a:t>energy</a:t>
                  </a:r>
                  <a:endParaRPr lang="en-US" sz="20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16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sz="2000" b="1" dirty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8226" name="Straight Connector 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488906" y="3313906"/>
                  <a:ext cx="533400" cy="158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489398" y="4340226"/>
                  <a:ext cx="2197079" cy="1000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endParaRPr lang="en-US" sz="2000" b="1" dirty="0" smtClean="0">
                    <a:solidFill>
                      <a:srgbClr val="FF0000"/>
                    </a:solidFill>
                    <a:cs typeface="Arial" pitchFamily="34" charset="0"/>
                  </a:endParaRPr>
                </a:p>
                <a:p>
                  <a:pPr marL="0" algn="ctr" eaLnBrk="1" hangingPunct="1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sz="2000" b="1" dirty="0" smtClean="0">
                      <a:solidFill>
                        <a:srgbClr val="FF0000"/>
                      </a:solidFill>
                      <a:cs typeface="Arial" pitchFamily="34" charset="0"/>
                    </a:rPr>
                    <a:t>conserved energy</a:t>
                  </a:r>
                </a:p>
                <a:p>
                  <a:pPr marL="0" algn="ctr" eaLnBrk="1" hangingPunct="1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endParaRPr lang="en-US" sz="2000" b="1" dirty="0" smtClean="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</p:grpSp>
          <p:cxnSp>
            <p:nvCxnSpPr>
              <p:cNvPr id="8202" name="Straight Arrow Connector 34"/>
              <p:cNvCxnSpPr>
                <a:cxnSpLocks noChangeShapeType="1"/>
              </p:cNvCxnSpPr>
              <p:nvPr/>
            </p:nvCxnSpPr>
            <p:spPr bwMode="auto">
              <a:xfrm>
                <a:off x="7257998" y="3308128"/>
                <a:ext cx="609600" cy="1587"/>
              </a:xfrm>
              <a:prstGeom prst="straightConnector1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3" name="Rectangle 3"/>
              <p:cNvSpPr txBox="1">
                <a:spLocks noChangeArrowheads="1"/>
              </p:cNvSpPr>
              <p:nvPr/>
            </p:nvSpPr>
            <p:spPr bwMode="auto">
              <a:xfrm>
                <a:off x="7882363" y="3041428"/>
                <a:ext cx="971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600" dirty="0">
                    <a:cs typeface="Arial" pitchFamily="34" charset="0"/>
                  </a:rPr>
                  <a:t>waste</a:t>
                </a:r>
              </a:p>
            </p:txBody>
          </p:sp>
          <p:cxnSp>
            <p:nvCxnSpPr>
              <p:cNvPr id="8204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6595268" y="2075520"/>
                <a:ext cx="78105" cy="4882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00" name="Rectangle 3"/>
            <p:cNvSpPr txBox="1">
              <a:spLocks noChangeArrowheads="1"/>
            </p:cNvSpPr>
            <p:nvPr/>
          </p:nvSpPr>
          <p:spPr bwMode="auto">
            <a:xfrm>
              <a:off x="6034596" y="3051299"/>
              <a:ext cx="165618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000" dirty="0"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dirty="0" smtClean="0">
                  <a:cs typeface="Arial" pitchFamily="34" charset="0"/>
                </a:rPr>
                <a:t>fermentation</a:t>
              </a:r>
              <a:endParaRPr lang="en-US" sz="2000" dirty="0"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000" dirty="0">
                <a:cs typeface="Arial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4160987" y="3764104"/>
            <a:ext cx="2317750" cy="0"/>
          </a:xfrm>
          <a:prstGeom prst="straightConnector1">
            <a:avLst/>
          </a:prstGeom>
          <a:ln w="76200" cmpd="sng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37" y="1649554"/>
            <a:ext cx="89058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Box 9215"/>
          <p:cNvSpPr txBox="1">
            <a:spLocks noChangeArrowheads="1"/>
          </p:cNvSpPr>
          <p:nvPr/>
        </p:nvSpPr>
        <p:spPr bwMode="auto">
          <a:xfrm>
            <a:off x="8132632" y="1751154"/>
            <a:ext cx="811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sz="1600" dirty="0" smtClean="0">
                <a:solidFill>
                  <a:srgbClr val="FF0000"/>
                </a:solidFill>
              </a:rPr>
              <a:t>energy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C600C-15C5-424C-8119-3BF67E11DAB2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86B8E-4E1C-4D33-B525-A6196551CE91}" type="slidenum">
              <a:rPr lang="en-US" smtClean="0"/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eperen 1"/>
          <p:cNvGrpSpPr>
            <a:grpSpLocks/>
          </p:cNvGrpSpPr>
          <p:nvPr/>
        </p:nvGrpSpPr>
        <p:grpSpPr bwMode="auto">
          <a:xfrm>
            <a:off x="0" y="3010932"/>
            <a:ext cx="7877785" cy="3366182"/>
            <a:chOff x="-353047" y="2905847"/>
            <a:chExt cx="7877375" cy="3366366"/>
          </a:xfrm>
        </p:grpSpPr>
        <p:sp>
          <p:nvSpPr>
            <p:cNvPr id="9223" name="Rectangle 3"/>
            <p:cNvSpPr txBox="1">
              <a:spLocks noChangeArrowheads="1"/>
            </p:cNvSpPr>
            <p:nvPr/>
          </p:nvSpPr>
          <p:spPr bwMode="auto">
            <a:xfrm>
              <a:off x="-111920" y="5434013"/>
              <a:ext cx="7826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000"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>
                  <a:cs typeface="Arial" pitchFamily="34" charset="0"/>
                </a:rPr>
                <a:t>CO</a:t>
              </a:r>
              <a:r>
                <a:rPr lang="en-US" sz="2000" baseline="-25000">
                  <a:cs typeface="Arial" pitchFamily="34" charset="0"/>
                </a:rPr>
                <a:t>2</a:t>
              </a:r>
              <a:endParaRPr lang="el-GR" sz="2000" baseline="30000">
                <a:cs typeface="Arial" pitchFamily="34" charset="0"/>
              </a:endParaRPr>
            </a:p>
          </p:txBody>
        </p:sp>
        <p:sp>
          <p:nvSpPr>
            <p:cNvPr id="9224" name="Rectangle 3"/>
            <p:cNvSpPr txBox="1">
              <a:spLocks noChangeArrowheads="1"/>
            </p:cNvSpPr>
            <p:nvPr/>
          </p:nvSpPr>
          <p:spPr bwMode="auto">
            <a:xfrm>
              <a:off x="1311844" y="3430588"/>
              <a:ext cx="3087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000"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>
                  <a:cs typeface="Arial" pitchFamily="34" charset="0"/>
                </a:rPr>
                <a:t>intermediair product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000">
                <a:cs typeface="Arial" pitchFamily="34" charset="0"/>
              </a:endParaRPr>
            </a:p>
          </p:txBody>
        </p:sp>
        <p:pic>
          <p:nvPicPr>
            <p:cNvPr id="9225" name="Picture 23" descr="zon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038600"/>
              <a:ext cx="68580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26" name="Straight Connector 19"/>
            <p:cNvCxnSpPr>
              <a:cxnSpLocks noChangeShapeType="1"/>
              <a:endCxn id="9224" idx="1"/>
            </p:cNvCxnSpPr>
            <p:nvPr/>
          </p:nvCxnSpPr>
          <p:spPr bwMode="auto">
            <a:xfrm flipV="1">
              <a:off x="217240" y="3697288"/>
              <a:ext cx="1094604" cy="19967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7" name="Rectangle 3"/>
            <p:cNvSpPr txBox="1">
              <a:spLocks noChangeArrowheads="1"/>
            </p:cNvSpPr>
            <p:nvPr/>
          </p:nvSpPr>
          <p:spPr bwMode="auto">
            <a:xfrm>
              <a:off x="6176764" y="3430588"/>
              <a:ext cx="134756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>
                  <a:cs typeface="Arial" pitchFamily="34" charset="0"/>
                </a:rPr>
                <a:t>product</a:t>
              </a:r>
            </a:p>
          </p:txBody>
        </p:sp>
        <p:pic>
          <p:nvPicPr>
            <p:cNvPr id="9228" name="Picture 23" descr="zon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44" y="2905847"/>
              <a:ext cx="68580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29" name="Straight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5867399" y="4838700"/>
              <a:ext cx="1752600" cy="317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Straight Connector 43"/>
            <p:cNvCxnSpPr>
              <a:cxnSpLocks noChangeShapeType="1"/>
            </p:cNvCxnSpPr>
            <p:nvPr/>
          </p:nvCxnSpPr>
          <p:spPr bwMode="auto">
            <a:xfrm flipH="1" flipV="1">
              <a:off x="6705600" y="3962400"/>
              <a:ext cx="150813" cy="15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Straight Connector 45"/>
            <p:cNvCxnSpPr>
              <a:cxnSpLocks noChangeShapeType="1"/>
            </p:cNvCxnSpPr>
            <p:nvPr/>
          </p:nvCxnSpPr>
          <p:spPr bwMode="auto">
            <a:xfrm flipH="1" flipV="1">
              <a:off x="6705600" y="5713413"/>
              <a:ext cx="150813" cy="158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2" name="Rectangle 3"/>
            <p:cNvSpPr txBox="1">
              <a:spLocks noChangeArrowheads="1"/>
            </p:cNvSpPr>
            <p:nvPr/>
          </p:nvSpPr>
          <p:spPr bwMode="auto">
            <a:xfrm>
              <a:off x="-353047" y="3430588"/>
              <a:ext cx="166489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nl-NL" sz="2000" b="1" dirty="0" err="1" smtClean="0">
                  <a:solidFill>
                    <a:srgbClr val="FF0000"/>
                  </a:solidFill>
                  <a:cs typeface="Arial" pitchFamily="34" charset="0"/>
                </a:rPr>
                <a:t>invested</a:t>
              </a:r>
              <a:endParaRPr lang="nl-NL" sz="2000" b="1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nl-NL" sz="2000" b="1" dirty="0" smtClean="0">
                  <a:solidFill>
                    <a:srgbClr val="FF0000"/>
                  </a:solidFill>
                  <a:cs typeface="Arial" pitchFamily="34" charset="0"/>
                </a:rPr>
                <a:t>energy</a:t>
              </a: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1600" b="1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20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4489186" y="4340120"/>
              <a:ext cx="2196986" cy="100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000" b="1" dirty="0" smtClean="0">
                <a:solidFill>
                  <a:srgbClr val="FF0000"/>
                </a:solidFill>
                <a:cs typeface="Arial" pitchFamily="34" charset="0"/>
              </a:endParaRPr>
            </a:p>
            <a:p>
              <a:pPr marL="0"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FF0000"/>
                  </a:solidFill>
                  <a:cs typeface="Arial" pitchFamily="34" charset="0"/>
                </a:rPr>
                <a:t>c</a:t>
              </a:r>
              <a:r>
                <a:rPr lang="en-US" sz="2000" b="1" dirty="0" smtClean="0">
                  <a:solidFill>
                    <a:srgbClr val="FF0000"/>
                  </a:solidFill>
                  <a:cs typeface="Arial" pitchFamily="34" charset="0"/>
                </a:rPr>
                <a:t>onserved energy</a:t>
              </a:r>
            </a:p>
            <a:p>
              <a:pPr marL="0"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000" b="1" dirty="0" smtClean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4212248" y="3802188"/>
            <a:ext cx="2317750" cy="0"/>
          </a:xfrm>
          <a:prstGeom prst="straightConnector1">
            <a:avLst/>
          </a:prstGeom>
          <a:ln w="76200" cmpd="sng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39360" y="2839091"/>
            <a:ext cx="3490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nl-NL" i="1" dirty="0" err="1" smtClean="0">
                <a:latin typeface="Calibri" pitchFamily="34" charset="0"/>
              </a:rPr>
              <a:t>Cell</a:t>
            </a:r>
            <a:r>
              <a:rPr lang="nl-NL" i="1" dirty="0" smtClean="0">
                <a:latin typeface="Calibri" pitchFamily="34" charset="0"/>
              </a:rPr>
              <a:t> </a:t>
            </a:r>
            <a:r>
              <a:rPr lang="nl-NL" i="1" dirty="0" err="1" smtClean="0">
                <a:latin typeface="Calibri" pitchFamily="34" charset="0"/>
              </a:rPr>
              <a:t>factory</a:t>
            </a:r>
            <a:r>
              <a:rPr lang="nl-NL" i="1" dirty="0" smtClean="0">
                <a:latin typeface="Calibri" pitchFamily="34" charset="0"/>
              </a:rPr>
              <a:t> </a:t>
            </a:r>
            <a:r>
              <a:rPr lang="nl-NL" i="1" dirty="0" err="1" smtClean="0">
                <a:latin typeface="Calibri" pitchFamily="34" charset="0"/>
              </a:rPr>
              <a:t>for</a:t>
            </a:r>
            <a:r>
              <a:rPr lang="nl-NL" i="1" dirty="0" smtClean="0">
                <a:latin typeface="Calibri" pitchFamily="34" charset="0"/>
              </a:rPr>
              <a:t> ‘</a:t>
            </a:r>
            <a:r>
              <a:rPr lang="nl-NL" i="1" dirty="0" err="1" smtClean="0">
                <a:latin typeface="Calibri" pitchFamily="34" charset="0"/>
              </a:rPr>
              <a:t>photofermentation</a:t>
            </a:r>
            <a:r>
              <a:rPr lang="nl-NL" i="1" dirty="0" smtClean="0">
                <a:latin typeface="Calibri" pitchFamily="34" charset="0"/>
              </a:rPr>
              <a:t>’</a:t>
            </a:r>
            <a:endParaRPr lang="en-US" i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85" y="886466"/>
            <a:ext cx="2735263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EE1B8-65A5-400A-A582-71FC607517F2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86B8E-4E1C-4D33-B525-A6196551CE91}" type="slidenum">
              <a:rPr lang="en-US" smtClean="0"/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0047"/>
            <a:ext cx="8794646" cy="620688"/>
          </a:xfrm>
        </p:spPr>
        <p:txBody>
          <a:bodyPr/>
          <a:lstStyle/>
          <a:p>
            <a:r>
              <a:rPr lang="nl-NL" dirty="0" smtClean="0"/>
              <a:t>A Synthetic Systems Biology approach:</a:t>
            </a:r>
            <a:endParaRPr lang="nl-NL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59012" y="1743076"/>
            <a:ext cx="87376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A~CO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52397" y="1984376"/>
            <a:ext cx="32785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9" name="Boog 4"/>
          <p:cNvSpPr>
            <a:spLocks/>
          </p:cNvSpPr>
          <p:nvPr/>
        </p:nvSpPr>
        <p:spPr bwMode="auto">
          <a:xfrm rot="21318762">
            <a:off x="4410083" y="1873251"/>
            <a:ext cx="794894" cy="1317625"/>
          </a:xfrm>
          <a:custGeom>
            <a:avLst/>
            <a:gdLst>
              <a:gd name="T0" fmla="*/ 95 w 13328"/>
              <a:gd name="T1" fmla="*/ 0 h 21459"/>
              <a:gd name="T2" fmla="*/ 514 w 13328"/>
              <a:gd name="T3" fmla="*/ 173 h 21459"/>
              <a:gd name="T4" fmla="*/ 0 w 13328"/>
              <a:gd name="T5" fmla="*/ 830 h 214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28" h="21459" fill="none" extrusionOk="0">
                <a:moveTo>
                  <a:pt x="2465" y="0"/>
                </a:moveTo>
                <a:cubicBezTo>
                  <a:pt x="6429" y="455"/>
                  <a:pt x="10188" y="1999"/>
                  <a:pt x="13327" y="4461"/>
                </a:cubicBezTo>
              </a:path>
              <a:path w="13328" h="21459" stroke="0" extrusionOk="0">
                <a:moveTo>
                  <a:pt x="2465" y="0"/>
                </a:moveTo>
                <a:cubicBezTo>
                  <a:pt x="6429" y="455"/>
                  <a:pt x="10188" y="1999"/>
                  <a:pt x="13327" y="4461"/>
                </a:cubicBezTo>
                <a:lnTo>
                  <a:pt x="0" y="21459"/>
                </a:lnTo>
                <a:lnTo>
                  <a:pt x="2465" y="0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Boog 5"/>
          <p:cNvSpPr>
            <a:spLocks/>
          </p:cNvSpPr>
          <p:nvPr/>
        </p:nvSpPr>
        <p:spPr bwMode="auto">
          <a:xfrm rot="2105735">
            <a:off x="5019399" y="2298701"/>
            <a:ext cx="615502" cy="1323975"/>
          </a:xfrm>
          <a:custGeom>
            <a:avLst/>
            <a:gdLst>
              <a:gd name="T0" fmla="*/ 0 w 10327"/>
              <a:gd name="T1" fmla="*/ 0 h 21600"/>
              <a:gd name="T2" fmla="*/ 398 w 10327"/>
              <a:gd name="T3" fmla="*/ 102 h 21600"/>
              <a:gd name="T4" fmla="*/ 0 w 10327"/>
              <a:gd name="T5" fmla="*/ 8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27" h="21600" fill="none" extrusionOk="0">
                <a:moveTo>
                  <a:pt x="0" y="-1"/>
                </a:moveTo>
                <a:cubicBezTo>
                  <a:pt x="3607" y="-1"/>
                  <a:pt x="7158" y="903"/>
                  <a:pt x="10327" y="2628"/>
                </a:cubicBezTo>
              </a:path>
              <a:path w="10327" h="21600" stroke="0" extrusionOk="0">
                <a:moveTo>
                  <a:pt x="0" y="-1"/>
                </a:moveTo>
                <a:cubicBezTo>
                  <a:pt x="3607" y="-1"/>
                  <a:pt x="7158" y="903"/>
                  <a:pt x="10327" y="262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Boog 6"/>
          <p:cNvSpPr>
            <a:spLocks/>
          </p:cNvSpPr>
          <p:nvPr/>
        </p:nvSpPr>
        <p:spPr bwMode="auto">
          <a:xfrm rot="7088114">
            <a:off x="4724284" y="2585678"/>
            <a:ext cx="817563" cy="1289770"/>
          </a:xfrm>
          <a:custGeom>
            <a:avLst/>
            <a:gdLst>
              <a:gd name="T0" fmla="*/ 0 w 13328"/>
              <a:gd name="T1" fmla="*/ 0 h 21600"/>
              <a:gd name="T2" fmla="*/ 515 w 13328"/>
              <a:gd name="T3" fmla="*/ 178 h 21600"/>
              <a:gd name="T4" fmla="*/ 0 w 13328"/>
              <a:gd name="T5" fmla="*/ 8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28" h="21600" fill="none" extrusionOk="0">
                <a:moveTo>
                  <a:pt x="0" y="-1"/>
                </a:moveTo>
                <a:cubicBezTo>
                  <a:pt x="4832" y="-1"/>
                  <a:pt x="9525" y="1620"/>
                  <a:pt x="13327" y="4602"/>
                </a:cubicBezTo>
              </a:path>
              <a:path w="13328" h="21600" stroke="0" extrusionOk="0">
                <a:moveTo>
                  <a:pt x="0" y="-1"/>
                </a:moveTo>
                <a:cubicBezTo>
                  <a:pt x="4832" y="-1"/>
                  <a:pt x="9525" y="1620"/>
                  <a:pt x="13327" y="4602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Boog 7"/>
          <p:cNvSpPr>
            <a:spLocks/>
          </p:cNvSpPr>
          <p:nvPr/>
        </p:nvSpPr>
        <p:spPr bwMode="auto">
          <a:xfrm rot="9640327">
            <a:off x="4311108" y="2703513"/>
            <a:ext cx="470132" cy="1325563"/>
          </a:xfrm>
          <a:custGeom>
            <a:avLst/>
            <a:gdLst>
              <a:gd name="T0" fmla="*/ 0 w 7880"/>
              <a:gd name="T1" fmla="*/ 0 h 21600"/>
              <a:gd name="T2" fmla="*/ 304 w 7880"/>
              <a:gd name="T3" fmla="*/ 58 h 21600"/>
              <a:gd name="T4" fmla="*/ 0 w 7880"/>
              <a:gd name="T5" fmla="*/ 83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80" h="21600" fill="none" extrusionOk="0">
                <a:moveTo>
                  <a:pt x="0" y="-1"/>
                </a:moveTo>
                <a:cubicBezTo>
                  <a:pt x="2696" y="-1"/>
                  <a:pt x="5369" y="504"/>
                  <a:pt x="7879" y="1488"/>
                </a:cubicBezTo>
              </a:path>
              <a:path w="7880" h="21600" stroke="0" extrusionOk="0">
                <a:moveTo>
                  <a:pt x="0" y="-1"/>
                </a:moveTo>
                <a:cubicBezTo>
                  <a:pt x="2696" y="-1"/>
                  <a:pt x="5369" y="504"/>
                  <a:pt x="7879" y="14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29703" y="3648076"/>
            <a:ext cx="34022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smtClean="0"/>
              <a:t>D</a:t>
            </a:r>
            <a:endParaRPr lang="nl-NL" sz="1800" smtClean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097692" y="3759201"/>
            <a:ext cx="32785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smtClean="0"/>
              <a:t>E</a:t>
            </a:r>
            <a:endParaRPr lang="nl-NL" sz="1800" smtClean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968942" y="3160713"/>
            <a:ext cx="12372" cy="2286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76992" y="2809876"/>
            <a:ext cx="32785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17" name="Boog 12"/>
          <p:cNvSpPr>
            <a:spLocks/>
          </p:cNvSpPr>
          <p:nvPr/>
        </p:nvSpPr>
        <p:spPr bwMode="auto">
          <a:xfrm rot="18087276">
            <a:off x="3164601" y="1944328"/>
            <a:ext cx="1120775" cy="1289770"/>
          </a:xfrm>
          <a:custGeom>
            <a:avLst/>
            <a:gdLst>
              <a:gd name="T0" fmla="*/ 0 w 18321"/>
              <a:gd name="T1" fmla="*/ 10 h 21600"/>
              <a:gd name="T2" fmla="*/ 706 w 18321"/>
              <a:gd name="T3" fmla="*/ 234 h 21600"/>
              <a:gd name="T4" fmla="*/ 128 w 18321"/>
              <a:gd name="T5" fmla="*/ 8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21" h="21600" fill="none" extrusionOk="0">
                <a:moveTo>
                  <a:pt x="0" y="256"/>
                </a:moveTo>
                <a:cubicBezTo>
                  <a:pt x="1097" y="85"/>
                  <a:pt x="2205" y="-1"/>
                  <a:pt x="3316" y="-1"/>
                </a:cubicBezTo>
                <a:cubicBezTo>
                  <a:pt x="8914" y="-1"/>
                  <a:pt x="14293" y="2173"/>
                  <a:pt x="18320" y="6062"/>
                </a:cubicBezTo>
              </a:path>
              <a:path w="18321" h="21600" stroke="0" extrusionOk="0">
                <a:moveTo>
                  <a:pt x="0" y="256"/>
                </a:moveTo>
                <a:cubicBezTo>
                  <a:pt x="1097" y="85"/>
                  <a:pt x="2205" y="-1"/>
                  <a:pt x="3316" y="-1"/>
                </a:cubicBezTo>
                <a:cubicBezTo>
                  <a:pt x="8914" y="-1"/>
                  <a:pt x="14293" y="2173"/>
                  <a:pt x="18320" y="6062"/>
                </a:cubicBezTo>
                <a:lnTo>
                  <a:pt x="3316" y="21600"/>
                </a:lnTo>
                <a:lnTo>
                  <a:pt x="0" y="256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Boog 13"/>
          <p:cNvSpPr>
            <a:spLocks/>
          </p:cNvSpPr>
          <p:nvPr/>
        </p:nvSpPr>
        <p:spPr bwMode="auto">
          <a:xfrm rot="9640327">
            <a:off x="4311108" y="2703513"/>
            <a:ext cx="470132" cy="1325563"/>
          </a:xfrm>
          <a:custGeom>
            <a:avLst/>
            <a:gdLst>
              <a:gd name="T0" fmla="*/ 0 w 7880"/>
              <a:gd name="T1" fmla="*/ 0 h 21600"/>
              <a:gd name="T2" fmla="*/ 304 w 7880"/>
              <a:gd name="T3" fmla="*/ 58 h 21600"/>
              <a:gd name="T4" fmla="*/ 0 w 7880"/>
              <a:gd name="T5" fmla="*/ 83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80" h="21600" fill="none" extrusionOk="0">
                <a:moveTo>
                  <a:pt x="0" y="-1"/>
                </a:moveTo>
                <a:cubicBezTo>
                  <a:pt x="2696" y="-1"/>
                  <a:pt x="5369" y="504"/>
                  <a:pt x="7879" y="1488"/>
                </a:cubicBezTo>
              </a:path>
              <a:path w="7880" h="21600" stroke="0" extrusionOk="0">
                <a:moveTo>
                  <a:pt x="0" y="-1"/>
                </a:moveTo>
                <a:cubicBezTo>
                  <a:pt x="2696" y="-1"/>
                  <a:pt x="5369" y="504"/>
                  <a:pt x="7879" y="14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63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Boog 14"/>
          <p:cNvSpPr>
            <a:spLocks/>
          </p:cNvSpPr>
          <p:nvPr/>
        </p:nvSpPr>
        <p:spPr bwMode="auto">
          <a:xfrm rot="11565931">
            <a:off x="2999686" y="2551113"/>
            <a:ext cx="1258841" cy="1325563"/>
          </a:xfrm>
          <a:custGeom>
            <a:avLst/>
            <a:gdLst>
              <a:gd name="T0" fmla="*/ 0 w 21108"/>
              <a:gd name="T1" fmla="*/ 14 h 21600"/>
              <a:gd name="T2" fmla="*/ 814 w 21108"/>
              <a:gd name="T3" fmla="*/ 329 h 21600"/>
              <a:gd name="T4" fmla="*/ 151 w 21108"/>
              <a:gd name="T5" fmla="*/ 83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08" h="21600" fill="none" extrusionOk="0">
                <a:moveTo>
                  <a:pt x="0" y="359"/>
                </a:moveTo>
                <a:cubicBezTo>
                  <a:pt x="1294" y="120"/>
                  <a:pt x="2607" y="-1"/>
                  <a:pt x="3923" y="-1"/>
                </a:cubicBezTo>
                <a:cubicBezTo>
                  <a:pt x="10666" y="-1"/>
                  <a:pt x="17023" y="3149"/>
                  <a:pt x="21108" y="8514"/>
                </a:cubicBezTo>
              </a:path>
              <a:path w="21108" h="21600" stroke="0" extrusionOk="0">
                <a:moveTo>
                  <a:pt x="0" y="359"/>
                </a:moveTo>
                <a:cubicBezTo>
                  <a:pt x="1294" y="120"/>
                  <a:pt x="2607" y="-1"/>
                  <a:pt x="3923" y="-1"/>
                </a:cubicBezTo>
                <a:cubicBezTo>
                  <a:pt x="10666" y="-1"/>
                  <a:pt x="17023" y="3149"/>
                  <a:pt x="21108" y="8514"/>
                </a:cubicBezTo>
                <a:lnTo>
                  <a:pt x="3923" y="21600"/>
                </a:lnTo>
                <a:lnTo>
                  <a:pt x="0" y="359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Boog 15"/>
          <p:cNvSpPr>
            <a:spLocks/>
          </p:cNvSpPr>
          <p:nvPr/>
        </p:nvSpPr>
        <p:spPr bwMode="auto">
          <a:xfrm rot="21159333" flipV="1">
            <a:off x="2195513" y="1268413"/>
            <a:ext cx="992845" cy="1325563"/>
          </a:xfrm>
          <a:custGeom>
            <a:avLst/>
            <a:gdLst>
              <a:gd name="T0" fmla="*/ 0 w 16644"/>
              <a:gd name="T1" fmla="*/ 10 h 21600"/>
              <a:gd name="T2" fmla="*/ 642 w 16644"/>
              <a:gd name="T3" fmla="*/ 178 h 21600"/>
              <a:gd name="T4" fmla="*/ 128 w 16644"/>
              <a:gd name="T5" fmla="*/ 83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44" h="21600" fill="none" extrusionOk="0">
                <a:moveTo>
                  <a:pt x="0" y="256"/>
                </a:moveTo>
                <a:cubicBezTo>
                  <a:pt x="1097" y="85"/>
                  <a:pt x="2205" y="-1"/>
                  <a:pt x="3316" y="-1"/>
                </a:cubicBezTo>
                <a:cubicBezTo>
                  <a:pt x="8148" y="-1"/>
                  <a:pt x="12841" y="1620"/>
                  <a:pt x="16643" y="4602"/>
                </a:cubicBezTo>
              </a:path>
              <a:path w="16644" h="21600" stroke="0" extrusionOk="0">
                <a:moveTo>
                  <a:pt x="0" y="256"/>
                </a:moveTo>
                <a:cubicBezTo>
                  <a:pt x="1097" y="85"/>
                  <a:pt x="2205" y="-1"/>
                  <a:pt x="3316" y="-1"/>
                </a:cubicBezTo>
                <a:cubicBezTo>
                  <a:pt x="8148" y="-1"/>
                  <a:pt x="12841" y="1620"/>
                  <a:pt x="16643" y="4602"/>
                </a:cubicBezTo>
                <a:lnTo>
                  <a:pt x="3316" y="21600"/>
                </a:lnTo>
                <a:lnTo>
                  <a:pt x="0" y="256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097692" y="3759201"/>
            <a:ext cx="32785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smtClean="0"/>
              <a:t>E</a:t>
            </a:r>
            <a:endParaRPr lang="nl-NL" sz="1800" smtClean="0"/>
          </a:p>
        </p:txBody>
      </p:sp>
      <p:sp>
        <p:nvSpPr>
          <p:cNvPr id="22" name="Boog 17"/>
          <p:cNvSpPr>
            <a:spLocks/>
          </p:cNvSpPr>
          <p:nvPr/>
        </p:nvSpPr>
        <p:spPr bwMode="auto">
          <a:xfrm rot="11393796" flipV="1">
            <a:off x="3064639" y="3897313"/>
            <a:ext cx="794894" cy="1325563"/>
          </a:xfrm>
          <a:custGeom>
            <a:avLst/>
            <a:gdLst>
              <a:gd name="T0" fmla="*/ 2 w 13328"/>
              <a:gd name="T1" fmla="*/ 0 h 21600"/>
              <a:gd name="T2" fmla="*/ 514 w 13328"/>
              <a:gd name="T3" fmla="*/ 178 h 21600"/>
              <a:gd name="T4" fmla="*/ 0 w 13328"/>
              <a:gd name="T5" fmla="*/ 83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28" h="21600" fill="none" extrusionOk="0">
                <a:moveTo>
                  <a:pt x="58" y="0"/>
                </a:moveTo>
                <a:cubicBezTo>
                  <a:pt x="4871" y="13"/>
                  <a:pt x="9541" y="1632"/>
                  <a:pt x="13327" y="4602"/>
                </a:cubicBezTo>
              </a:path>
              <a:path w="13328" h="21600" stroke="0" extrusionOk="0">
                <a:moveTo>
                  <a:pt x="58" y="0"/>
                </a:moveTo>
                <a:cubicBezTo>
                  <a:pt x="4871" y="13"/>
                  <a:pt x="9541" y="1632"/>
                  <a:pt x="13327" y="4602"/>
                </a:cubicBezTo>
                <a:lnTo>
                  <a:pt x="0" y="21600"/>
                </a:lnTo>
                <a:lnTo>
                  <a:pt x="58" y="0"/>
                </a:lnTo>
                <a:close/>
              </a:path>
            </a:pathLst>
          </a:custGeom>
          <a:noFill/>
          <a:ln w="41275">
            <a:solidFill>
              <a:srgbClr val="FFCC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860688" y="3313113"/>
            <a:ext cx="222694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860688" y="4075113"/>
            <a:ext cx="222694" cy="762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074103" y="3313113"/>
            <a:ext cx="109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Promoter</a:t>
            </a:r>
          </a:p>
        </p:txBody>
      </p:sp>
      <p:sp>
        <p:nvSpPr>
          <p:cNvPr id="27" name="Boog 22"/>
          <p:cNvSpPr>
            <a:spLocks/>
          </p:cNvSpPr>
          <p:nvPr/>
        </p:nvSpPr>
        <p:spPr bwMode="auto">
          <a:xfrm>
            <a:off x="6129777" y="3694113"/>
            <a:ext cx="405180" cy="831850"/>
          </a:xfrm>
          <a:custGeom>
            <a:avLst/>
            <a:gdLst>
              <a:gd name="T0" fmla="*/ 0 w 21600"/>
              <a:gd name="T1" fmla="*/ 0 h 43198"/>
              <a:gd name="T2" fmla="*/ 4 w 21600"/>
              <a:gd name="T3" fmla="*/ 524 h 43198"/>
              <a:gd name="T4" fmla="*/ 0 w 21600"/>
              <a:gd name="T5" fmla="*/ 262 h 43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02"/>
                  <a:pt x="12126" y="43019"/>
                  <a:pt x="324" y="43197"/>
                </a:cubicBezTo>
              </a:path>
              <a:path w="21600" h="4319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02"/>
                  <a:pt x="12126" y="43019"/>
                  <a:pt x="324" y="43197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349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H="1">
            <a:off x="6723628" y="4151313"/>
            <a:ext cx="371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6352471" y="3922713"/>
            <a:ext cx="371157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6352471" y="3922713"/>
            <a:ext cx="371157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387463" y="5446713"/>
            <a:ext cx="1017589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biofuel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product</a:t>
            </a:r>
            <a:endParaRPr lang="en-US" b="1" dirty="0">
              <a:solidFill>
                <a:srgbClr val="FF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7243248" y="3770313"/>
            <a:ext cx="689733" cy="569913"/>
            <a:chOff x="3024" y="1956"/>
            <a:chExt cx="348" cy="281"/>
          </a:xfrm>
        </p:grpSpPr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3024" y="2056"/>
              <a:ext cx="29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  <a:ea typeface="ＭＳ Ｐゴシック" charset="0"/>
                  <a:cs typeface="ＭＳ Ｐゴシック" charset="0"/>
                </a:rPr>
                <a:t>NH</a:t>
              </a:r>
              <a:r>
                <a:rPr lang="en-US" b="1" baseline="-25000">
                  <a:latin typeface="Arial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3216" y="1956"/>
              <a:ext cx="15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  <a:ea typeface="ＭＳ Ｐゴシック" charset="0"/>
                  <a:cs typeface="ＭＳ Ｐゴシック" charset="0"/>
                </a:rPr>
                <a:t>+</a:t>
              </a:r>
            </a:p>
          </p:txBody>
        </p:sp>
      </p:grp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5313231" y="2536826"/>
            <a:ext cx="125110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0066"/>
                </a:solidFill>
                <a:latin typeface="Arial" charset="0"/>
                <a:ea typeface="ＭＳ Ｐゴシック" charset="0"/>
                <a:cs typeface="ＭＳ Ｐゴシック" charset="0"/>
              </a:rPr>
              <a:t>GAP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47675" y="4960938"/>
            <a:ext cx="3836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/>
              <a:t>Ammonia availability is often used as a control parameter to regulate biomass formation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4815" y="2384106"/>
            <a:ext cx="73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CO</a:t>
            </a:r>
            <a:r>
              <a:rPr lang="nl-NL" sz="2800" baseline="-25000" dirty="0" smtClean="0"/>
              <a:t>2</a:t>
            </a:r>
            <a:endParaRPr lang="nl-NL" sz="28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2611700" y="397388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cells</a:t>
            </a:r>
            <a:endParaRPr lang="nl-NL" dirty="0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050906" y="4522788"/>
            <a:ext cx="2913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Cassette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19671" y="1809004"/>
            <a:ext cx="3331515" cy="1817047"/>
            <a:chOff x="1919671" y="1809004"/>
            <a:chExt cx="3331515" cy="1817047"/>
          </a:xfrm>
        </p:grpSpPr>
        <p:sp>
          <p:nvSpPr>
            <p:cNvPr id="39" name="TextBox 38"/>
            <p:cNvSpPr txBox="1"/>
            <p:nvPr/>
          </p:nvSpPr>
          <p:spPr>
            <a:xfrm>
              <a:off x="1919671" y="1809004"/>
              <a:ext cx="1589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  <a:r>
                <a:rPr lang="nl-NL" dirty="0" smtClean="0">
                  <a:solidFill>
                    <a:srgbClr val="00B050"/>
                  </a:solidFill>
                </a:rPr>
                <a:t> mmol/gdw/h</a:t>
              </a:r>
              <a:endParaRPr lang="nl-NL" dirty="0">
                <a:solidFill>
                  <a:srgbClr val="00B050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69" y="2352676"/>
              <a:ext cx="1751017" cy="127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6406727" y="4854049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V &gt; 4 </a:t>
            </a:r>
            <a:r>
              <a:rPr lang="en-US" dirty="0" err="1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mmol</a:t>
            </a:r>
            <a:r>
              <a:rPr lang="en-US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gdw</a:t>
            </a:r>
            <a:r>
              <a:rPr lang="en-US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/h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2615" y="323744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5638826" y="35732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b</a:t>
            </a:r>
            <a:endParaRPr lang="fi-FI" dirty="0"/>
          </a:p>
        </p:txBody>
      </p:sp>
      <p:sp>
        <p:nvSpPr>
          <p:cNvPr id="44" name="TextBox 43"/>
          <p:cNvSpPr txBox="1"/>
          <p:nvPr/>
        </p:nvSpPr>
        <p:spPr>
          <a:xfrm>
            <a:off x="7029559" y="1661210"/>
            <a:ext cx="159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Challenge: </a:t>
            </a:r>
            <a:r>
              <a:rPr lang="fi-FI" dirty="0" err="1" smtClean="0">
                <a:solidFill>
                  <a:srgbClr val="FF0000"/>
                </a:solidFill>
              </a:rPr>
              <a:t>make</a:t>
            </a:r>
            <a:r>
              <a:rPr lang="fi-FI" dirty="0" smtClean="0">
                <a:solidFill>
                  <a:srgbClr val="FF0000"/>
                </a:solidFill>
              </a:rPr>
              <a:t> b/a &gt; 1!!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7844-BEEA-4978-861D-014AE1840E09}" type="datetime1">
              <a:rPr lang="en-US" smtClean="0"/>
              <a:t>9/19/2013</a:t>
            </a:fld>
            <a:endParaRPr lang="de-AT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EASAC Breakthrough Meeting - Stockholm</a:t>
            </a:r>
            <a:endParaRPr lang="de-AT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2DBC-70F1-4A90-B23F-1733FDD87221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47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Starting points: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391400" cy="3352800"/>
          </a:xfrm>
        </p:spPr>
        <p:txBody>
          <a:bodyPr/>
          <a:lstStyle/>
          <a:p>
            <a:r>
              <a:rPr lang="nl-NL" dirty="0" smtClean="0"/>
              <a:t>Electricity will become a/the major renewable energy source</a:t>
            </a:r>
          </a:p>
          <a:p>
            <a:r>
              <a:rPr lang="nl-NL" dirty="0" smtClean="0"/>
              <a:t>Solar panels and wind turbines will be the primary producers</a:t>
            </a:r>
          </a:p>
          <a:p>
            <a:r>
              <a:rPr lang="nl-NL" dirty="0" smtClean="0"/>
              <a:t>Fuel in liquid/solid form and chemical commodities will also be needed in 2050</a:t>
            </a:r>
          </a:p>
          <a:p>
            <a:r>
              <a:rPr lang="nl-NL" dirty="0" smtClean="0"/>
              <a:t>Mankind urgently needs to “close” the carbon cycle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1B775-D41F-4A83-B223-AEDCBFBE3D32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EASAC Breakthrough Meeting - Stockholm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56B8-7A5E-4AD2-B766-2AF09BE43F15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smtClean="0">
                <a:solidFill>
                  <a:srgbClr val="751B68"/>
                </a:solidFill>
              </a:rPr>
              <a:t>EASAC Breakthrough Meeting - Stockholm</a:t>
            </a:r>
            <a:endParaRPr lang="en-US" altLang="nl-NL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0535A1-11A5-4E30-AEFB-45A5397DF453}" type="slidenum">
              <a:rPr lang="en-US" altLang="nl-NL" smtClean="0">
                <a:solidFill>
                  <a:srgbClr val="751B68"/>
                </a:solidFill>
              </a:rPr>
              <a:pPr eaLnBrk="1" hangingPunct="1"/>
              <a:t>20</a:t>
            </a:fld>
            <a:endParaRPr lang="en-US" altLang="nl-NL" smtClean="0"/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0A54BB-9C9F-4FB4-9D62-6AFBB61C6C2B}" type="datetime1">
              <a:rPr lang="en-US" altLang="nl-NL" smtClean="0"/>
              <a:t>9/19/2013</a:t>
            </a:fld>
            <a:endParaRPr lang="nl-NL" altLang="nl-NL" smtClean="0"/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4250"/>
            <a:ext cx="5688012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3"/>
          <p:cNvSpPr txBox="1">
            <a:spLocks noChangeArrowheads="1"/>
          </p:cNvSpPr>
          <p:nvPr/>
        </p:nvSpPr>
        <p:spPr bwMode="auto">
          <a:xfrm>
            <a:off x="827088" y="1557338"/>
            <a:ext cx="1847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NL" altLang="nl-NL" sz="3200"/>
              <a:t>plu</a:t>
            </a:r>
            <a:r>
              <a:rPr lang="nl-NL" altLang="nl-NL" sz="3200" i="1">
                <a:solidFill>
                  <a:srgbClr val="00B050"/>
                </a:solidFill>
              </a:rPr>
              <a:t>Gb</a:t>
            </a:r>
            <a:r>
              <a:rPr lang="nl-NL" altLang="nl-NL" sz="3200"/>
              <a:t>ug </a:t>
            </a:r>
          </a:p>
          <a:p>
            <a:pPr algn="ctr" eaLnBrk="1" hangingPunct="1"/>
            <a:r>
              <a:rPr lang="nl-NL" altLang="nl-NL" sz="3200"/>
              <a:t>for CO</a:t>
            </a:r>
            <a:r>
              <a:rPr lang="nl-NL" altLang="nl-NL" sz="3200" baseline="-25000"/>
              <a:t>2</a:t>
            </a:r>
            <a:endParaRPr lang="en-US" altLang="nl-NL" sz="3200" baseline="-25000"/>
          </a:p>
        </p:txBody>
      </p:sp>
    </p:spTree>
    <p:extLst>
      <p:ext uri="{BB962C8B-B14F-4D97-AF65-F5344CB8AC3E}">
        <p14:creationId xmlns:p14="http://schemas.microsoft.com/office/powerpoint/2010/main" val="15913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29C527-722A-40D1-8AAD-0CD9C63A9DDF}" type="datetime1">
              <a:rPr lang="en-US" altLang="nl-NL" smtClean="0"/>
              <a:t>9/19/2013</a:t>
            </a:fld>
            <a:endParaRPr lang="nl-NL" altLang="nl-NL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smtClean="0">
                <a:solidFill>
                  <a:srgbClr val="751B68"/>
                </a:solidFill>
              </a:rPr>
              <a:t>EASAC Breakthrough Meeting - Stockholm</a:t>
            </a:r>
            <a:endParaRPr lang="en-US" altLang="nl-NL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C878FA-662A-4784-9520-A998BF9C032B}" type="slidenum">
              <a:rPr lang="en-US" altLang="nl-NL" smtClean="0">
                <a:solidFill>
                  <a:srgbClr val="751B68"/>
                </a:solidFill>
              </a:rPr>
              <a:pPr eaLnBrk="1" hangingPunct="1"/>
              <a:t>21</a:t>
            </a:fld>
            <a:endParaRPr lang="en-US" altLang="nl-NL" smtClean="0"/>
          </a:p>
        </p:txBody>
      </p:sp>
      <p:pic>
        <p:nvPicPr>
          <p:cNvPr id="2970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5668962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268288" y="1773238"/>
            <a:ext cx="2416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NL" altLang="nl-NL" sz="3200"/>
              <a:t>the plu</a:t>
            </a:r>
            <a:r>
              <a:rPr lang="nl-NL" altLang="nl-NL" sz="3200" i="1"/>
              <a:t>Gb</a:t>
            </a:r>
            <a:r>
              <a:rPr lang="nl-NL" altLang="nl-NL" sz="3200"/>
              <a:t>ug</a:t>
            </a:r>
          </a:p>
          <a:p>
            <a:pPr algn="ctr" eaLnBrk="1" hangingPunct="1"/>
            <a:r>
              <a:rPr lang="nl-NL" altLang="nl-NL" sz="3200"/>
              <a:t>concept</a:t>
            </a:r>
            <a:endParaRPr lang="en-US" altLang="nl-NL" sz="3200"/>
          </a:p>
        </p:txBody>
      </p:sp>
    </p:spTree>
    <p:extLst>
      <p:ext uri="{BB962C8B-B14F-4D97-AF65-F5344CB8AC3E}">
        <p14:creationId xmlns:p14="http://schemas.microsoft.com/office/powerpoint/2010/main" val="38293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9" name="Group 39"/>
          <p:cNvGrpSpPr>
            <a:grpSpLocks/>
          </p:cNvGrpSpPr>
          <p:nvPr/>
        </p:nvGrpSpPr>
        <p:grpSpPr bwMode="auto">
          <a:xfrm>
            <a:off x="1835696" y="1412618"/>
            <a:ext cx="5707063" cy="4464050"/>
            <a:chOff x="1200" y="864"/>
            <a:chExt cx="3595" cy="2812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1387" y="1806"/>
              <a:ext cx="10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cs typeface="Arial" pitchFamily="34" charset="0"/>
                </a:rPr>
                <a:t>     CO</a:t>
              </a:r>
              <a:r>
                <a:rPr lang="en-US" b="1" baseline="-25000" dirty="0">
                  <a:solidFill>
                    <a:srgbClr val="FF0000"/>
                  </a:solidFill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cs typeface="Arial" pitchFamily="34" charset="0"/>
                </a:rPr>
                <a:t>  + H</a:t>
              </a:r>
              <a:r>
                <a:rPr lang="en-US" b="1" baseline="-25000" dirty="0">
                  <a:solidFill>
                    <a:srgbClr val="FF0000"/>
                  </a:solidFill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cs typeface="Arial" pitchFamily="34" charset="0"/>
                </a:rPr>
                <a:t>O</a:t>
              </a:r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3643" y="1806"/>
              <a:ext cx="7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3CC33"/>
                  </a:solidFill>
                  <a:cs typeface="Arial" pitchFamily="34" charset="0"/>
                </a:rPr>
                <a:t>Cells + O</a:t>
              </a:r>
              <a:r>
                <a:rPr lang="en-US" b="1" baseline="-25000" dirty="0">
                  <a:solidFill>
                    <a:srgbClr val="33CC33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617" y="1408"/>
              <a:ext cx="94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33CC33"/>
                  </a:solidFill>
                  <a:cs typeface="Arial" pitchFamily="34" charset="0"/>
                </a:rPr>
                <a:t>(plants, bacteria)</a:t>
              </a:r>
            </a:p>
            <a:p>
              <a:endParaRPr lang="en-US" sz="1400" dirty="0">
                <a:solidFill>
                  <a:srgbClr val="FF0000"/>
                </a:solidFill>
                <a:cs typeface="Arial" pitchFamily="34" charset="0"/>
              </a:endParaRPr>
            </a:p>
            <a:p>
              <a:endParaRPr lang="en-US" sz="14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127" name="Arc 7"/>
            <p:cNvSpPr>
              <a:spLocks/>
            </p:cNvSpPr>
            <p:nvPr/>
          </p:nvSpPr>
          <p:spPr bwMode="auto">
            <a:xfrm rot="-13601081">
              <a:off x="2587" y="1566"/>
              <a:ext cx="871" cy="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8" name="Arc 8"/>
            <p:cNvSpPr>
              <a:spLocks/>
            </p:cNvSpPr>
            <p:nvPr/>
          </p:nvSpPr>
          <p:spPr bwMode="auto">
            <a:xfrm rot="-2801081">
              <a:off x="2588" y="1452"/>
              <a:ext cx="832" cy="8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rgbClr val="33CC33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1291" y="2769"/>
              <a:ext cx="35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 flipV="1">
              <a:off x="1824" y="2016"/>
              <a:ext cx="14" cy="143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1627" y="3445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9900CC"/>
                  </a:solidFill>
                  <a:cs typeface="Arial" pitchFamily="34" charset="0"/>
                </a:rPr>
                <a:t>fossil fuels</a:t>
              </a:r>
              <a:endParaRPr lang="nl-NL" b="1">
                <a:solidFill>
                  <a:srgbClr val="9900CC"/>
                </a:solidFill>
                <a:cs typeface="Arial" pitchFamily="34" charset="0"/>
              </a:endParaRP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552" y="2640"/>
              <a:ext cx="100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itchFamily="34" charset="0"/>
                </a:rPr>
                <a:t>Earth’ surface</a:t>
              </a:r>
              <a:endParaRPr lang="nl-NL">
                <a:cs typeface="Arial" pitchFamily="34" charset="0"/>
              </a:endParaRPr>
            </a:p>
          </p:txBody>
        </p:sp>
        <p:grpSp>
          <p:nvGrpSpPr>
            <p:cNvPr id="5133" name="Group 13"/>
            <p:cNvGrpSpPr>
              <a:grpSpLocks/>
            </p:cNvGrpSpPr>
            <p:nvPr/>
          </p:nvGrpSpPr>
          <p:grpSpPr bwMode="auto">
            <a:xfrm>
              <a:off x="2073" y="864"/>
              <a:ext cx="616" cy="959"/>
              <a:chOff x="144" y="960"/>
              <a:chExt cx="816" cy="1268"/>
            </a:xfrm>
          </p:grpSpPr>
          <p:sp>
            <p:nvSpPr>
              <p:cNvPr id="5134" name="Oval 14"/>
              <p:cNvSpPr>
                <a:spLocks noChangeArrowheads="1"/>
              </p:cNvSpPr>
              <p:nvPr/>
            </p:nvSpPr>
            <p:spPr bwMode="auto">
              <a:xfrm>
                <a:off x="336" y="1122"/>
                <a:ext cx="432" cy="3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5" name="AutoShape 15"/>
              <p:cNvSpPr>
                <a:spLocks noChangeArrowheads="1"/>
              </p:cNvSpPr>
              <p:nvPr/>
            </p:nvSpPr>
            <p:spPr bwMode="auto">
              <a:xfrm rot="21016345" flipV="1">
                <a:off x="480" y="1218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6" name="AutoShape 16"/>
              <p:cNvSpPr>
                <a:spLocks noChangeArrowheads="1"/>
              </p:cNvSpPr>
              <p:nvPr/>
            </p:nvSpPr>
            <p:spPr bwMode="auto">
              <a:xfrm rot="628456" flipV="1">
                <a:off x="480" y="1314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7" name="AutoShape 17"/>
              <p:cNvSpPr>
                <a:spLocks noChangeArrowheads="1"/>
              </p:cNvSpPr>
              <p:nvPr/>
            </p:nvSpPr>
            <p:spPr bwMode="auto">
              <a:xfrm rot="6360739" flipV="1">
                <a:off x="240" y="1482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8" name="AutoShape 18"/>
              <p:cNvSpPr>
                <a:spLocks noChangeArrowheads="1"/>
              </p:cNvSpPr>
              <p:nvPr/>
            </p:nvSpPr>
            <p:spPr bwMode="auto">
              <a:xfrm rot="4254639" flipV="1">
                <a:off x="396" y="1434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9" name="AutoShape 19"/>
              <p:cNvSpPr>
                <a:spLocks noChangeArrowheads="1"/>
              </p:cNvSpPr>
              <p:nvPr/>
            </p:nvSpPr>
            <p:spPr bwMode="auto">
              <a:xfrm rot="8250995" flipV="1">
                <a:off x="144" y="1410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0" name="AutoShape 20"/>
              <p:cNvSpPr>
                <a:spLocks noChangeArrowheads="1"/>
              </p:cNvSpPr>
              <p:nvPr/>
            </p:nvSpPr>
            <p:spPr bwMode="auto">
              <a:xfrm rot="10100655" flipV="1">
                <a:off x="144" y="1314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1" name="AutoShape 21"/>
              <p:cNvSpPr>
                <a:spLocks noChangeArrowheads="1"/>
              </p:cNvSpPr>
              <p:nvPr/>
            </p:nvSpPr>
            <p:spPr bwMode="auto">
              <a:xfrm rot="11311804" flipV="1">
                <a:off x="144" y="1218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auto">
              <a:xfrm rot="13571741" flipV="1">
                <a:off x="192" y="1128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3" name="AutoShape 23"/>
              <p:cNvSpPr>
                <a:spLocks noChangeArrowheads="1"/>
              </p:cNvSpPr>
              <p:nvPr/>
            </p:nvSpPr>
            <p:spPr bwMode="auto">
              <a:xfrm rot="15446093" flipV="1">
                <a:off x="288" y="1128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4" name="AutoShape 24"/>
              <p:cNvSpPr>
                <a:spLocks noChangeArrowheads="1"/>
              </p:cNvSpPr>
              <p:nvPr/>
            </p:nvSpPr>
            <p:spPr bwMode="auto">
              <a:xfrm rot="17062601" flipV="1">
                <a:off x="360" y="1152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5" name="AutoShape 25"/>
              <p:cNvSpPr>
                <a:spLocks noChangeArrowheads="1"/>
              </p:cNvSpPr>
              <p:nvPr/>
            </p:nvSpPr>
            <p:spPr bwMode="auto">
              <a:xfrm rot="18289767" flipV="1">
                <a:off x="456" y="1146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6" name="AutoShape 26"/>
              <p:cNvSpPr>
                <a:spLocks noChangeArrowheads="1"/>
              </p:cNvSpPr>
              <p:nvPr/>
            </p:nvSpPr>
            <p:spPr bwMode="auto">
              <a:xfrm rot="1901009" flipV="1">
                <a:off x="480" y="1362"/>
                <a:ext cx="480" cy="14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7" name="AutoShape 27"/>
              <p:cNvSpPr>
                <a:spLocks noChangeArrowheads="1"/>
              </p:cNvSpPr>
              <p:nvPr/>
            </p:nvSpPr>
            <p:spPr bwMode="auto">
              <a:xfrm rot="4021564" flipV="1">
                <a:off x="285" y="1697"/>
                <a:ext cx="931" cy="131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1440" y="2256"/>
              <a:ext cx="702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  <a:sym typeface="Wingdings" pitchFamily="2" charset="2"/>
                </a:rPr>
                <a:t> energy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 flipV="1">
              <a:off x="1200" y="1363"/>
              <a:ext cx="408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H="1" flipV="1">
              <a:off x="1200" y="1499"/>
              <a:ext cx="408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5157" name="Arc 37"/>
            <p:cNvSpPr>
              <a:spLocks/>
            </p:cNvSpPr>
            <p:nvPr/>
          </p:nvSpPr>
          <p:spPr bwMode="auto">
            <a:xfrm rot="16200000">
              <a:off x="2179" y="2093"/>
              <a:ext cx="1162" cy="14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920"/>
                <a:gd name="T1" fmla="*/ 0 h 21600"/>
                <a:gd name="T2" fmla="*/ 20920 w 20920"/>
                <a:gd name="T3" fmla="*/ 16221 h 21600"/>
                <a:gd name="T4" fmla="*/ 0 w 209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0" h="21600" fill="none" extrusionOk="0">
                  <a:moveTo>
                    <a:pt x="-1" y="0"/>
                  </a:moveTo>
                  <a:cubicBezTo>
                    <a:pt x="9857" y="0"/>
                    <a:pt x="18464" y="6673"/>
                    <a:pt x="20919" y="16221"/>
                  </a:cubicBezTo>
                </a:path>
                <a:path w="20920" h="21600" stroke="0" extrusionOk="0">
                  <a:moveTo>
                    <a:pt x="-1" y="0"/>
                  </a:moveTo>
                  <a:cubicBezTo>
                    <a:pt x="9857" y="0"/>
                    <a:pt x="18464" y="6673"/>
                    <a:pt x="20919" y="1622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976" y="2304"/>
              <a:ext cx="110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  <a:cs typeface="Arial" pitchFamily="34" charset="0"/>
                </a:rPr>
                <a:t>(animals, bacteria)</a:t>
              </a:r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2016" y="2640"/>
              <a:ext cx="336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CC00CC"/>
                  </a:solidFill>
                </a:rPr>
                <a:t>CH</a:t>
              </a:r>
              <a:r>
                <a:rPr lang="en-US" baseline="-25000" dirty="0">
                  <a:solidFill>
                    <a:srgbClr val="CC00CC"/>
                  </a:solidFill>
                </a:rPr>
                <a:t>4</a:t>
              </a: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1584" y="2496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3CC33"/>
                  </a:solidFill>
                </a:rPr>
                <a:t>O</a:t>
              </a:r>
              <a:r>
                <a:rPr lang="en-US" b="1" baseline="-25000" dirty="0">
                  <a:solidFill>
                    <a:srgbClr val="33CC33"/>
                  </a:solidFill>
                </a:rPr>
                <a:t>2</a:t>
              </a:r>
              <a:endParaRPr lang="en-US" baseline="-25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39952" y="919455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/>
              <a:t>Global Carbon Cycle</a:t>
            </a:r>
            <a:endParaRPr lang="nl-NL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6DBFF-CB55-4C98-9F5D-017A9F4F23ED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56B8-7A5E-4AD2-B766-2AF09BE43F15}" type="slidenum">
              <a:rPr lang="en-US" smtClean="0"/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391400" cy="838200"/>
          </a:xfrm>
        </p:spPr>
        <p:txBody>
          <a:bodyPr/>
          <a:lstStyle/>
          <a:p>
            <a:r>
              <a:rPr lang="nl-NL" dirty="0" smtClean="0"/>
              <a:t>Relevant considerations for a solution: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846640" cy="3352800"/>
          </a:xfrm>
        </p:spPr>
        <p:txBody>
          <a:bodyPr/>
          <a:lstStyle/>
          <a:p>
            <a:r>
              <a:rPr lang="nl-NL" dirty="0" smtClean="0"/>
              <a:t>‘Artificial leaves’ vs. natural photosynthesis</a:t>
            </a:r>
          </a:p>
          <a:p>
            <a:r>
              <a:rPr lang="nl-NL" dirty="0" smtClean="0"/>
              <a:t>Plant photosynthesis is rather inefficient (theoretical max.: 6 %; in practice often &lt;&lt; 1 %</a:t>
            </a:r>
          </a:p>
          <a:p>
            <a:r>
              <a:rPr lang="nl-NL" dirty="0" smtClean="0"/>
              <a:t>Solution should not create new problem (e.g. in food supply)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4</a:t>
            </a:r>
            <a:r>
              <a:rPr lang="nl-NL" baseline="30000" dirty="0" smtClean="0">
                <a:solidFill>
                  <a:srgbClr val="FF0000"/>
                </a:solidFill>
              </a:rPr>
              <a:t>th</a:t>
            </a:r>
            <a:r>
              <a:rPr lang="nl-NL" dirty="0" smtClean="0">
                <a:solidFill>
                  <a:srgbClr val="FF0000"/>
                </a:solidFill>
              </a:rPr>
              <a:t>-generation</a:t>
            </a:r>
            <a:r>
              <a:rPr lang="nl-NL" dirty="0" smtClean="0"/>
              <a:t> approach necessary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B148F-D9E9-4F58-8EA3-5F57894D464A}" type="datetime1">
              <a:rPr lang="en-US" smtClean="0">
                <a:solidFill>
                  <a:srgbClr val="000000"/>
                </a:solidFill>
              </a:rPr>
              <a:t>9/19/2013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EASAC Breakthrough Meeting - Stockholm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56B8-7A5E-4AD2-B766-2AF09BE43F15}" type="slidenum">
              <a:rPr lang="en-US" smtClean="0"/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smtClean="0">
                <a:solidFill>
                  <a:srgbClr val="751B68"/>
                </a:solidFill>
              </a:rPr>
              <a:t>EASAC Breakthrough Meeting - Stockholm</a:t>
            </a:r>
            <a:endParaRPr lang="en-US" altLang="nl-NL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F4A062-5729-4318-9945-3D82228E6A06}" type="slidenum">
              <a:rPr lang="en-US" altLang="nl-NL" smtClean="0">
                <a:solidFill>
                  <a:srgbClr val="751B68"/>
                </a:solidFill>
              </a:rPr>
              <a:pPr eaLnBrk="1" hangingPunct="1"/>
              <a:t>5</a:t>
            </a:fld>
            <a:endParaRPr lang="en-US" altLang="nl-NL" smtClean="0"/>
          </a:p>
        </p:txBody>
      </p:sp>
      <p:sp>
        <p:nvSpPr>
          <p:cNvPr id="2048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BC3EB0-2D5A-494F-9B8C-763A61C1D345}" type="datetime1">
              <a:rPr lang="en-US" altLang="nl-NL" smtClean="0"/>
              <a:t>9/19/2013</a:t>
            </a:fld>
            <a:endParaRPr lang="nl-NL" altLang="nl-NL"/>
          </a:p>
        </p:txBody>
      </p:sp>
      <p:pic>
        <p:nvPicPr>
          <p:cNvPr id="20485" name="Picture 16" descr="photanol_fig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23988"/>
            <a:ext cx="5256213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74413" y="2348880"/>
            <a:ext cx="914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>
                <a:solidFill>
                  <a:schemeClr val="bg1">
                    <a:lumMod val="65000"/>
                  </a:schemeClr>
                </a:solidFill>
              </a:rPr>
              <a:t>sugar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30975" y="2924175"/>
            <a:ext cx="0" cy="576263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3181350" y="1800225"/>
            <a:ext cx="38877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/>
              <a:t>                                                                       </a:t>
            </a:r>
            <a:endParaRPr lang="en-US" altLang="nl-NL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5150" y="1028700"/>
            <a:ext cx="52562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3600"/>
              <a:t>     </a:t>
            </a:r>
            <a:r>
              <a:rPr lang="nl-NL" altLang="nl-NL" sz="3600">
                <a:solidFill>
                  <a:srgbClr val="00B050"/>
                </a:solidFill>
              </a:rPr>
              <a:t>‘Photofermentation’</a:t>
            </a:r>
            <a:r>
              <a:rPr lang="nl-NL" altLang="nl-NL" sz="3600"/>
              <a:t>      </a:t>
            </a:r>
            <a:endParaRPr lang="en-US" altLang="nl-NL" sz="36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795963" y="1674813"/>
            <a:ext cx="73025" cy="4119562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25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86050" y="962025"/>
            <a:ext cx="5761038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0E9D76-78F8-4132-A188-ECFB87C0004A}" type="datetime1">
              <a:rPr lang="en-US" altLang="nl-NL" smtClean="0"/>
              <a:t>9/19/2013</a:t>
            </a:fld>
            <a:endParaRPr lang="nl-NL" altLang="nl-NL" smtClean="0"/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751B68"/>
                </a:solidFill>
              </a:rPr>
              <a:t>EASAC Breakthrough Meeting - Stockholm</a:t>
            </a:r>
            <a:endParaRPr lang="en-US" altLang="nl-NL" dirty="0" smtClean="0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304BE0-9A55-495C-9FB1-C4C5ED6CB4C6}" type="slidenum">
              <a:rPr lang="en-US" altLang="nl-NL" smtClean="0">
                <a:solidFill>
                  <a:srgbClr val="751B68"/>
                </a:solidFill>
              </a:rPr>
              <a:pPr eaLnBrk="1" hangingPunct="1"/>
              <a:t>6</a:t>
            </a:fld>
            <a:endParaRPr lang="en-US" altLang="nl-NL" dirty="0" smtClean="0"/>
          </a:p>
        </p:txBody>
      </p:sp>
      <p:pic>
        <p:nvPicPr>
          <p:cNvPr id="245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196975"/>
            <a:ext cx="5761038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196975"/>
            <a:ext cx="143033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999163" y="1346200"/>
            <a:ext cx="342900" cy="252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86275" y="1125538"/>
            <a:ext cx="28797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6170613" y="935038"/>
            <a:ext cx="7366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2800" b="1">
                <a:solidFill>
                  <a:srgbClr val="FF0000"/>
                </a:solidFill>
              </a:rPr>
              <a:t>CO</a:t>
            </a:r>
            <a:r>
              <a:rPr lang="nl-NL" altLang="nl-NL" sz="2800" b="1" baseline="-25000">
                <a:solidFill>
                  <a:srgbClr val="FF0000"/>
                </a:solidFill>
              </a:rPr>
              <a:t>2</a:t>
            </a:r>
            <a:endParaRPr lang="en-US" altLang="nl-NL" sz="2800" b="1" baseline="-25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02400" y="1341438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22900" y="6092825"/>
            <a:ext cx="28733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99163" y="6092825"/>
            <a:ext cx="342900" cy="0"/>
          </a:xfrm>
          <a:prstGeom prst="straightConnector1">
            <a:avLst/>
          </a:prstGeom>
          <a:ln w="38100">
            <a:solidFill>
              <a:srgbClr val="EB1BC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TextBox 12"/>
          <p:cNvSpPr txBox="1">
            <a:spLocks noChangeArrowheads="1"/>
          </p:cNvSpPr>
          <p:nvPr/>
        </p:nvSpPr>
        <p:spPr bwMode="auto">
          <a:xfrm>
            <a:off x="6342063" y="5973763"/>
            <a:ext cx="738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800" b="1"/>
              <a:t>Ethylene</a:t>
            </a:r>
          </a:p>
        </p:txBody>
      </p:sp>
      <p:sp>
        <p:nvSpPr>
          <p:cNvPr id="24591" name="TextBox 15"/>
          <p:cNvSpPr txBox="1">
            <a:spLocks noChangeArrowheads="1"/>
          </p:cNvSpPr>
          <p:nvPr/>
        </p:nvSpPr>
        <p:spPr bwMode="auto">
          <a:xfrm>
            <a:off x="284163" y="962025"/>
            <a:ext cx="2460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l-NL" altLang="nl-NL" sz="3200"/>
              <a:t>Photo-</a:t>
            </a:r>
          </a:p>
          <a:p>
            <a:pPr algn="ctr" eaLnBrk="1" hangingPunct="1"/>
            <a:r>
              <a:rPr lang="nl-NL" altLang="nl-NL" sz="3200"/>
              <a:t>fermentative</a:t>
            </a:r>
          </a:p>
          <a:p>
            <a:pPr algn="ctr" eaLnBrk="1" hangingPunct="1"/>
            <a:r>
              <a:rPr lang="nl-NL" altLang="nl-NL" sz="3200"/>
              <a:t>metabolism:</a:t>
            </a:r>
            <a:endParaRPr lang="en-US" altLang="nl-NL" sz="3200" dirty="0"/>
          </a:p>
        </p:txBody>
      </p:sp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358775" y="5435600"/>
            <a:ext cx="2211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rgbClr val="00B050"/>
                </a:solidFill>
              </a:rPr>
              <a:t>Green: </a:t>
            </a:r>
          </a:p>
          <a:p>
            <a:pPr eaLnBrk="1" hangingPunct="1"/>
            <a:r>
              <a:rPr lang="nl-NL" altLang="nl-NL"/>
              <a:t>storage compounds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24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dirty="0" smtClean="0">
                <a:solidFill>
                  <a:srgbClr val="751B68"/>
                </a:solidFill>
              </a:rPr>
              <a:t>EASAC Breakthrough Meeting - Stockholm</a:t>
            </a:r>
            <a:endParaRPr lang="en-US" altLang="nl-NL" dirty="0" smtClean="0"/>
          </a:p>
        </p:txBody>
      </p:sp>
      <p:sp>
        <p:nvSpPr>
          <p:cNvPr id="2560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E100B7-25B5-4324-B730-D7641F35C2FE}" type="slidenum">
              <a:rPr lang="en-US" altLang="nl-NL" smtClean="0">
                <a:solidFill>
                  <a:srgbClr val="751B68"/>
                </a:solidFill>
              </a:rPr>
              <a:pPr eaLnBrk="1" hangingPunct="1"/>
              <a:t>7</a:t>
            </a:fld>
            <a:endParaRPr lang="en-US" altLang="nl-NL" dirty="0" smtClean="0"/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7391400" cy="838200"/>
          </a:xfrm>
        </p:spPr>
        <p:txBody>
          <a:bodyPr/>
          <a:lstStyle/>
          <a:p>
            <a:r>
              <a:rPr lang="nl-NL" altLang="nl-NL" sz="3200" smtClean="0">
                <a:solidFill>
                  <a:srgbClr val="00B050"/>
                </a:solidFill>
              </a:rPr>
              <a:t>The ‘cell factory’ concept:</a:t>
            </a:r>
            <a:endParaRPr lang="en-US" altLang="nl-NL" sz="3200" dirty="0" smtClean="0">
              <a:solidFill>
                <a:srgbClr val="00B050"/>
              </a:solidFill>
            </a:endParaRPr>
          </a:p>
        </p:txBody>
      </p:sp>
      <p:grpSp>
        <p:nvGrpSpPr>
          <p:cNvPr id="25605" name="Group 105"/>
          <p:cNvGrpSpPr>
            <a:grpSpLocks/>
          </p:cNvGrpSpPr>
          <p:nvPr/>
        </p:nvGrpSpPr>
        <p:grpSpPr bwMode="auto">
          <a:xfrm>
            <a:off x="762000" y="1552575"/>
            <a:ext cx="6754813" cy="4545013"/>
            <a:chOff x="68" y="512"/>
            <a:chExt cx="5377" cy="3763"/>
          </a:xfrm>
        </p:grpSpPr>
        <p:sp>
          <p:nvSpPr>
            <p:cNvPr id="25612" name="Rounded Rectangle 6"/>
            <p:cNvSpPr>
              <a:spLocks noChangeArrowheads="1"/>
            </p:cNvSpPr>
            <p:nvPr/>
          </p:nvSpPr>
          <p:spPr bwMode="auto">
            <a:xfrm>
              <a:off x="4287" y="807"/>
              <a:ext cx="663" cy="225"/>
            </a:xfrm>
            <a:prstGeom prst="roundRect">
              <a:avLst>
                <a:gd name="adj" fmla="val 16667"/>
              </a:avLst>
            </a:prstGeom>
            <a:solidFill>
              <a:srgbClr val="993366">
                <a:alpha val="79999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altLang="nl-NL" i="1">
                  <a:latin typeface="Calibri" pitchFamily="34" charset="0"/>
                </a:rPr>
                <a:t>adhII</a:t>
              </a:r>
              <a:endParaRPr lang="en-US" altLang="nl-NL" i="1" dirty="0">
                <a:latin typeface="Calibri" pitchFamily="34" charset="0"/>
              </a:endParaRPr>
            </a:p>
          </p:txBody>
        </p:sp>
        <p:grpSp>
          <p:nvGrpSpPr>
            <p:cNvPr id="25613" name="Group 2"/>
            <p:cNvGrpSpPr>
              <a:grpSpLocks/>
            </p:cNvGrpSpPr>
            <p:nvPr/>
          </p:nvGrpSpPr>
          <p:grpSpPr bwMode="auto">
            <a:xfrm>
              <a:off x="703" y="1282"/>
              <a:ext cx="3311" cy="2993"/>
              <a:chOff x="1202" y="1064"/>
              <a:chExt cx="3130" cy="2866"/>
            </a:xfrm>
          </p:grpSpPr>
          <p:pic>
            <p:nvPicPr>
              <p:cNvPr id="25705" name="Picture 49" descr="spence_2_3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1064"/>
                <a:ext cx="3130" cy="2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06" name="Oval 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3084" cy="2767"/>
              </a:xfrm>
              <a:prstGeom prst="ellipse">
                <a:avLst/>
              </a:prstGeom>
              <a:noFill/>
              <a:ln w="2540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de-AT" altLang="nl-NL"/>
              </a:p>
            </p:txBody>
          </p:sp>
        </p:grpSp>
        <p:grpSp>
          <p:nvGrpSpPr>
            <p:cNvPr id="25614" name="Group 76"/>
            <p:cNvGrpSpPr>
              <a:grpSpLocks/>
            </p:cNvGrpSpPr>
            <p:nvPr/>
          </p:nvGrpSpPr>
          <p:grpSpPr bwMode="auto">
            <a:xfrm>
              <a:off x="703" y="1328"/>
              <a:ext cx="3266" cy="2812"/>
              <a:chOff x="1111" y="1026"/>
              <a:chExt cx="3266" cy="2903"/>
            </a:xfrm>
          </p:grpSpPr>
          <p:sp>
            <p:nvSpPr>
              <p:cNvPr id="25703" name="Oval 77"/>
              <p:cNvSpPr>
                <a:spLocks noChangeArrowheads="1"/>
              </p:cNvSpPr>
              <p:nvPr/>
            </p:nvSpPr>
            <p:spPr bwMode="auto">
              <a:xfrm>
                <a:off x="1170" y="1080"/>
                <a:ext cx="3150" cy="2790"/>
              </a:xfrm>
              <a:prstGeom prst="ellipse">
                <a:avLst/>
              </a:prstGeom>
              <a:noFill/>
              <a:ln w="63500" algn="ctr">
                <a:solidFill>
                  <a:srgbClr val="9BBB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nl-NL" altLang="nl-N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704" name="Oval 1"/>
              <p:cNvSpPr>
                <a:spLocks noChangeArrowheads="1"/>
              </p:cNvSpPr>
              <p:nvPr/>
            </p:nvSpPr>
            <p:spPr bwMode="auto">
              <a:xfrm>
                <a:off x="1111" y="1026"/>
                <a:ext cx="3266" cy="2903"/>
              </a:xfrm>
              <a:prstGeom prst="ellipse">
                <a:avLst/>
              </a:prstGeom>
              <a:noFill/>
              <a:ln w="63500" algn="ctr">
                <a:solidFill>
                  <a:srgbClr val="9BBB5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nl-NL" altLang="nl-N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25615" name="Shape 31"/>
            <p:cNvCxnSpPr>
              <a:cxnSpLocks noChangeShapeType="1"/>
            </p:cNvCxnSpPr>
            <p:nvPr/>
          </p:nvCxnSpPr>
          <p:spPr bwMode="auto">
            <a:xfrm>
              <a:off x="930" y="3702"/>
              <a:ext cx="288" cy="1"/>
            </a:xfrm>
            <a:prstGeom prst="straightConnector1">
              <a:avLst/>
            </a:prstGeom>
            <a:noFill/>
            <a:ln w="88900" algn="ctr">
              <a:solidFill>
                <a:srgbClr val="4A7EB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Curved Connector 25"/>
            <p:cNvCxnSpPr>
              <a:cxnSpLocks noChangeShapeType="1"/>
            </p:cNvCxnSpPr>
            <p:nvPr/>
          </p:nvCxnSpPr>
          <p:spPr bwMode="auto">
            <a:xfrm>
              <a:off x="612" y="3339"/>
              <a:ext cx="288" cy="1"/>
            </a:xfrm>
            <a:prstGeom prst="straightConnector1">
              <a:avLst/>
            </a:prstGeom>
            <a:noFill/>
            <a:ln w="88900" algn="ctr">
              <a:solidFill>
                <a:srgbClr val="8064A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7" name="Rounded Rectangle 11"/>
            <p:cNvSpPr>
              <a:spLocks noChangeArrowheads="1"/>
            </p:cNvSpPr>
            <p:nvPr/>
          </p:nvSpPr>
          <p:spPr bwMode="auto">
            <a:xfrm>
              <a:off x="385" y="3566"/>
              <a:ext cx="495" cy="315"/>
            </a:xfrm>
            <a:prstGeom prst="roundRect">
              <a:avLst>
                <a:gd name="adj" fmla="val 16667"/>
              </a:avLst>
            </a:prstGeom>
            <a:solidFill>
              <a:srgbClr val="3366FF">
                <a:alpha val="50195"/>
              </a:srgbClr>
            </a:solidFill>
            <a:ln w="38100" algn="ctr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altLang="nl-NL">
                  <a:latin typeface="Calibri" pitchFamily="34" charset="0"/>
                </a:rPr>
                <a:t>H</a:t>
              </a:r>
              <a:r>
                <a:rPr lang="de-DE" altLang="nl-NL" baseline="-25000">
                  <a:latin typeface="Calibri" pitchFamily="34" charset="0"/>
                </a:rPr>
                <a:t>2</a:t>
              </a:r>
              <a:r>
                <a:rPr lang="de-DE" altLang="nl-NL">
                  <a:latin typeface="Calibri" pitchFamily="34" charset="0"/>
                </a:rPr>
                <a:t>O</a:t>
              </a:r>
              <a:endParaRPr lang="en-US" altLang="nl-NL" dirty="0">
                <a:latin typeface="Calibri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" y="3158"/>
              <a:ext cx="495" cy="3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>
                  <a:solidFill>
                    <a:schemeClr val="tx1"/>
                  </a:solidFill>
                  <a:latin typeface="Calibri" pitchFamily="34" charset="0"/>
                </a:rPr>
                <a:t>CO</a:t>
              </a:r>
              <a:r>
                <a:rPr lang="de-DE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aphicFrame>
          <p:nvGraphicFramePr>
            <p:cNvPr id="14" name="Diagram 13"/>
            <p:cNvGraphicFramePr/>
            <p:nvPr/>
          </p:nvGraphicFramePr>
          <p:xfrm>
            <a:off x="1845" y="1395"/>
            <a:ext cx="1216" cy="12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620" name="TextBox 21"/>
            <p:cNvSpPr txBox="1">
              <a:spLocks noChangeArrowheads="1"/>
            </p:cNvSpPr>
            <p:nvPr/>
          </p:nvSpPr>
          <p:spPr bwMode="auto">
            <a:xfrm>
              <a:off x="1125" y="3199"/>
              <a:ext cx="77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nl-NL" sz="1400" b="1">
                  <a:latin typeface="Calibri" pitchFamily="34" charset="0"/>
                </a:rPr>
                <a:t>Thylakoids</a:t>
              </a:r>
              <a:endParaRPr lang="en-US" altLang="nl-NL" sz="1400" b="1" dirty="0">
                <a:latin typeface="Calibri" pitchFamily="34" charset="0"/>
              </a:endParaRPr>
            </a:p>
          </p:txBody>
        </p:sp>
        <p:sp>
          <p:nvSpPr>
            <p:cNvPr id="25621" name="TextBox 22"/>
            <p:cNvSpPr txBox="1">
              <a:spLocks noChangeArrowheads="1"/>
            </p:cNvSpPr>
            <p:nvPr/>
          </p:nvSpPr>
          <p:spPr bwMode="auto">
            <a:xfrm>
              <a:off x="2205" y="1935"/>
              <a:ext cx="8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nl-NL" sz="1400" b="1">
                  <a:latin typeface="Calibri" pitchFamily="34" charset="0"/>
                </a:rPr>
                <a:t>Calvin cycle</a:t>
              </a:r>
              <a:endParaRPr lang="en-US" altLang="nl-NL" sz="1400" b="1" dirty="0">
                <a:latin typeface="Calibri" pitchFamily="34" charset="0"/>
              </a:endParaRPr>
            </a:p>
          </p:txBody>
        </p:sp>
        <p:sp>
          <p:nvSpPr>
            <p:cNvPr id="25622" name="Oval 55"/>
            <p:cNvSpPr>
              <a:spLocks noChangeArrowheads="1"/>
            </p:cNvSpPr>
            <p:nvPr/>
          </p:nvSpPr>
          <p:spPr bwMode="auto">
            <a:xfrm>
              <a:off x="608" y="777"/>
              <a:ext cx="457" cy="43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23" name="AutoShape 17"/>
            <p:cNvSpPr>
              <a:spLocks noChangeArrowheads="1"/>
            </p:cNvSpPr>
            <p:nvPr/>
          </p:nvSpPr>
          <p:spPr bwMode="auto">
            <a:xfrm rot="21016345" flipV="1">
              <a:off x="760" y="887"/>
              <a:ext cx="508" cy="16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24" name="AutoShape 18"/>
            <p:cNvSpPr>
              <a:spLocks noChangeArrowheads="1"/>
            </p:cNvSpPr>
            <p:nvPr/>
          </p:nvSpPr>
          <p:spPr bwMode="auto">
            <a:xfrm rot="628456" flipV="1">
              <a:off x="760" y="997"/>
              <a:ext cx="508" cy="16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25" name="AutoShape 20"/>
            <p:cNvSpPr>
              <a:spLocks noChangeArrowheads="1"/>
            </p:cNvSpPr>
            <p:nvPr/>
          </p:nvSpPr>
          <p:spPr bwMode="auto">
            <a:xfrm rot="4254639" flipV="1">
              <a:off x="650" y="1140"/>
              <a:ext cx="550" cy="15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26" name="AutoShape 21"/>
            <p:cNvSpPr>
              <a:spLocks noChangeArrowheads="1"/>
            </p:cNvSpPr>
            <p:nvPr/>
          </p:nvSpPr>
          <p:spPr bwMode="auto">
            <a:xfrm rot="8250995" flipV="1">
              <a:off x="405" y="1106"/>
              <a:ext cx="508" cy="16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27" name="AutoShape 22"/>
            <p:cNvSpPr>
              <a:spLocks noChangeArrowheads="1"/>
            </p:cNvSpPr>
            <p:nvPr/>
          </p:nvSpPr>
          <p:spPr bwMode="auto">
            <a:xfrm rot="10100655" flipV="1">
              <a:off x="405" y="997"/>
              <a:ext cx="508" cy="16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28" name="AutoShape 23"/>
            <p:cNvSpPr>
              <a:spLocks noChangeArrowheads="1"/>
            </p:cNvSpPr>
            <p:nvPr/>
          </p:nvSpPr>
          <p:spPr bwMode="auto">
            <a:xfrm rot="11311804" flipV="1">
              <a:off x="405" y="887"/>
              <a:ext cx="508" cy="16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29" name="AutoShape 24"/>
            <p:cNvSpPr>
              <a:spLocks noChangeArrowheads="1"/>
            </p:cNvSpPr>
            <p:nvPr/>
          </p:nvSpPr>
          <p:spPr bwMode="auto">
            <a:xfrm rot="13571741" flipV="1">
              <a:off x="435" y="789"/>
              <a:ext cx="548" cy="153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30" name="AutoShape 25"/>
            <p:cNvSpPr>
              <a:spLocks noChangeArrowheads="1"/>
            </p:cNvSpPr>
            <p:nvPr/>
          </p:nvSpPr>
          <p:spPr bwMode="auto">
            <a:xfrm rot="15446093" flipV="1">
              <a:off x="492" y="720"/>
              <a:ext cx="548" cy="15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31" name="AutoShape 26"/>
            <p:cNvSpPr>
              <a:spLocks noChangeArrowheads="1"/>
            </p:cNvSpPr>
            <p:nvPr/>
          </p:nvSpPr>
          <p:spPr bwMode="auto">
            <a:xfrm rot="17062601" flipV="1">
              <a:off x="613" y="818"/>
              <a:ext cx="548" cy="15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32" name="AutoShape 27"/>
            <p:cNvSpPr>
              <a:spLocks noChangeArrowheads="1"/>
            </p:cNvSpPr>
            <p:nvPr/>
          </p:nvSpPr>
          <p:spPr bwMode="auto">
            <a:xfrm rot="18289767" flipV="1">
              <a:off x="714" y="811"/>
              <a:ext cx="550" cy="15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33" name="AutoShape 28"/>
            <p:cNvSpPr>
              <a:spLocks noChangeArrowheads="1"/>
            </p:cNvSpPr>
            <p:nvPr/>
          </p:nvSpPr>
          <p:spPr bwMode="auto">
            <a:xfrm rot="1901009" flipV="1">
              <a:off x="760" y="1051"/>
              <a:ext cx="508" cy="165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AT" altLang="nl-NL">
                <a:cs typeface="Arial" pitchFamily="34" charset="0"/>
              </a:endParaRPr>
            </a:p>
          </p:txBody>
        </p:sp>
        <p:sp>
          <p:nvSpPr>
            <p:cNvPr id="25634" name="AutoShape 3"/>
            <p:cNvSpPr>
              <a:spLocks noChangeArrowheads="1"/>
            </p:cNvSpPr>
            <p:nvPr/>
          </p:nvSpPr>
          <p:spPr bwMode="auto">
            <a:xfrm rot="10341984">
              <a:off x="822" y="863"/>
              <a:ext cx="155" cy="1835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nl-NL">
                <a:latin typeface="Calibri" pitchFamily="34" charset="0"/>
              </a:endParaRPr>
            </a:p>
          </p:txBody>
        </p:sp>
        <p:cxnSp>
          <p:nvCxnSpPr>
            <p:cNvPr id="25635" name="Curved Connector 73"/>
            <p:cNvCxnSpPr>
              <a:cxnSpLocks noChangeShapeType="1"/>
            </p:cNvCxnSpPr>
            <p:nvPr/>
          </p:nvCxnSpPr>
          <p:spPr bwMode="auto">
            <a:xfrm>
              <a:off x="3915" y="2430"/>
              <a:ext cx="288" cy="0"/>
            </a:xfrm>
            <a:prstGeom prst="straightConnector1">
              <a:avLst/>
            </a:prstGeom>
            <a:noFill/>
            <a:ln w="88900" algn="ctr">
              <a:solidFill>
                <a:srgbClr val="993366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6" name="TextBox 99"/>
            <p:cNvSpPr txBox="1">
              <a:spLocks noChangeArrowheads="1"/>
            </p:cNvSpPr>
            <p:nvPr/>
          </p:nvSpPr>
          <p:spPr bwMode="auto">
            <a:xfrm>
              <a:off x="1440" y="2160"/>
              <a:ext cx="5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nl-NL" sz="1000" b="1">
                  <a:latin typeface="Calibri" pitchFamily="34" charset="0"/>
                </a:rPr>
                <a:t>2 NADPH</a:t>
              </a:r>
              <a:endParaRPr lang="de-AT" altLang="nl-NL" sz="1000" b="1">
                <a:latin typeface="Calibri" pitchFamily="34" charset="0"/>
              </a:endParaRPr>
            </a:p>
          </p:txBody>
        </p:sp>
        <p:sp>
          <p:nvSpPr>
            <p:cNvPr id="25637" name="TextBox 100"/>
            <p:cNvSpPr txBox="1">
              <a:spLocks noChangeArrowheads="1"/>
            </p:cNvSpPr>
            <p:nvPr/>
          </p:nvSpPr>
          <p:spPr bwMode="auto">
            <a:xfrm>
              <a:off x="1440" y="2025"/>
              <a:ext cx="40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nl-NL" sz="1000" b="1">
                  <a:latin typeface="Calibri" pitchFamily="34" charset="0"/>
                </a:rPr>
                <a:t>3 ATP</a:t>
              </a:r>
              <a:endParaRPr lang="de-AT" altLang="nl-NL" sz="1000" b="1">
                <a:latin typeface="Calibri" pitchFamily="34" charset="0"/>
              </a:endParaRPr>
            </a:p>
          </p:txBody>
        </p:sp>
        <p:grpSp>
          <p:nvGrpSpPr>
            <p:cNvPr id="25638" name="Group 37"/>
            <p:cNvGrpSpPr>
              <a:grpSpLocks/>
            </p:cNvGrpSpPr>
            <p:nvPr/>
          </p:nvGrpSpPr>
          <p:grpSpPr bwMode="auto">
            <a:xfrm>
              <a:off x="900" y="2663"/>
              <a:ext cx="1350" cy="495"/>
              <a:chOff x="1714480" y="2928934"/>
              <a:chExt cx="3252806" cy="928694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2643174" y="2928934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2795574" y="3081334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947974" y="3233734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100374" y="3386134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3252774" y="3538534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2285984" y="3643314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143108" y="3500438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2000232" y="3357562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857356" y="3214686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1714480" y="3071810"/>
                <a:ext cx="1714512" cy="21431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dirty="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25639" name="Curved Connector 73"/>
            <p:cNvCxnSpPr>
              <a:cxnSpLocks noChangeShapeType="1"/>
            </p:cNvCxnSpPr>
            <p:nvPr/>
          </p:nvCxnSpPr>
          <p:spPr bwMode="auto">
            <a:xfrm>
              <a:off x="2925" y="2430"/>
              <a:ext cx="945" cy="1"/>
            </a:xfrm>
            <a:prstGeom prst="straightConnector1">
              <a:avLst/>
            </a:prstGeom>
            <a:noFill/>
            <a:ln w="88900" algn="ctr">
              <a:solidFill>
                <a:srgbClr val="993366"/>
              </a:solidFill>
              <a:prstDash val="sysDot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0" name="Straight Arrow Connector 97"/>
            <p:cNvCxnSpPr>
              <a:cxnSpLocks noChangeShapeType="1"/>
            </p:cNvCxnSpPr>
            <p:nvPr/>
          </p:nvCxnSpPr>
          <p:spPr bwMode="auto">
            <a:xfrm flipV="1">
              <a:off x="1890" y="2385"/>
              <a:ext cx="181" cy="136"/>
            </a:xfrm>
            <a:prstGeom prst="curvedConnector3">
              <a:avLst>
                <a:gd name="adj1" fmla="val -6079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41" name="AutoShape 3"/>
            <p:cNvSpPr>
              <a:spLocks noChangeArrowheads="1"/>
            </p:cNvSpPr>
            <p:nvPr/>
          </p:nvSpPr>
          <p:spPr bwMode="auto">
            <a:xfrm rot="9805170">
              <a:off x="1026" y="972"/>
              <a:ext cx="126" cy="1532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nl-NL">
                <a:latin typeface="Calibri" pitchFamily="34" charset="0"/>
              </a:endParaRPr>
            </a:p>
          </p:txBody>
        </p:sp>
        <p:cxnSp>
          <p:nvCxnSpPr>
            <p:cNvPr id="25642" name="Straight Arrow Connector 97"/>
            <p:cNvCxnSpPr>
              <a:cxnSpLocks noChangeShapeType="1"/>
            </p:cNvCxnSpPr>
            <p:nvPr/>
          </p:nvCxnSpPr>
          <p:spPr bwMode="auto">
            <a:xfrm flipV="1">
              <a:off x="1755" y="2339"/>
              <a:ext cx="181" cy="136"/>
            </a:xfrm>
            <a:prstGeom prst="curvedConnector3">
              <a:avLst>
                <a:gd name="adj1" fmla="val -6079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3" name="Straight Arrow Connector 97"/>
            <p:cNvCxnSpPr>
              <a:cxnSpLocks noChangeShapeType="1"/>
            </p:cNvCxnSpPr>
            <p:nvPr/>
          </p:nvCxnSpPr>
          <p:spPr bwMode="auto">
            <a:xfrm rot="10800000" flipV="1">
              <a:off x="2250" y="2654"/>
              <a:ext cx="182" cy="136"/>
            </a:xfrm>
            <a:prstGeom prst="curvedConnector3">
              <a:avLst>
                <a:gd name="adj1" fmla="val 2194"/>
              </a:avLst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4" name="Straight Arrow Connector 97"/>
            <p:cNvCxnSpPr>
              <a:cxnSpLocks noChangeShapeType="1"/>
            </p:cNvCxnSpPr>
            <p:nvPr/>
          </p:nvCxnSpPr>
          <p:spPr bwMode="auto">
            <a:xfrm rot="10800000" flipV="1">
              <a:off x="2115" y="2610"/>
              <a:ext cx="182" cy="136"/>
            </a:xfrm>
            <a:prstGeom prst="curvedConnector3">
              <a:avLst>
                <a:gd name="adj1" fmla="val 2194"/>
              </a:avLst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0" name="Diagram 39"/>
            <p:cNvGraphicFramePr/>
            <p:nvPr/>
          </p:nvGraphicFramePr>
          <p:xfrm>
            <a:off x="2654" y="2655"/>
            <a:ext cx="946" cy="9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5646" name="TextBox 22"/>
            <p:cNvSpPr txBox="1">
              <a:spLocks noChangeArrowheads="1"/>
            </p:cNvSpPr>
            <p:nvPr/>
          </p:nvSpPr>
          <p:spPr bwMode="auto">
            <a:xfrm>
              <a:off x="2835" y="3015"/>
              <a:ext cx="6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nl-NL" sz="1400" b="1">
                  <a:latin typeface="Calibri" pitchFamily="34" charset="0"/>
                </a:rPr>
                <a:t>TCA cycle</a:t>
              </a:r>
              <a:endParaRPr lang="en-US" altLang="nl-NL" sz="1400" b="1" dirty="0">
                <a:latin typeface="Calibri" pitchFamily="34" charset="0"/>
              </a:endParaRPr>
            </a:p>
          </p:txBody>
        </p:sp>
        <p:sp>
          <p:nvSpPr>
            <p:cNvPr id="25647" name="Rounded Rectangle 41"/>
            <p:cNvSpPr>
              <a:spLocks noChangeArrowheads="1"/>
            </p:cNvSpPr>
            <p:nvPr/>
          </p:nvSpPr>
          <p:spPr bwMode="auto">
            <a:xfrm>
              <a:off x="4286" y="2251"/>
              <a:ext cx="783" cy="318"/>
            </a:xfrm>
            <a:prstGeom prst="roundRect">
              <a:avLst>
                <a:gd name="adj" fmla="val 16667"/>
              </a:avLst>
            </a:prstGeom>
            <a:solidFill>
              <a:srgbClr val="993366">
                <a:alpha val="50195"/>
              </a:srgbClr>
            </a:solidFill>
            <a:ln w="38100" algn="ctr">
              <a:solidFill>
                <a:srgbClr val="993366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altLang="nl-NL">
                  <a:latin typeface="Calibri" pitchFamily="34" charset="0"/>
                </a:rPr>
                <a:t>Ethanol</a:t>
              </a:r>
              <a:endParaRPr lang="en-US" altLang="nl-NL" dirty="0">
                <a:latin typeface="Calibri" pitchFamily="34" charset="0"/>
              </a:endParaRPr>
            </a:p>
          </p:txBody>
        </p:sp>
        <p:sp>
          <p:nvSpPr>
            <p:cNvPr id="25648" name="TextBox 60"/>
            <p:cNvSpPr txBox="1">
              <a:spLocks noChangeArrowheads="1"/>
            </p:cNvSpPr>
            <p:nvPr/>
          </p:nvSpPr>
          <p:spPr bwMode="auto">
            <a:xfrm>
              <a:off x="1125" y="1260"/>
              <a:ext cx="3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AT" altLang="nl-NL"/>
                <a:t>h</a:t>
              </a:r>
              <a:r>
                <a:rPr lang="de-AT" altLang="nl-NL" i="1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cxnSp>
          <p:nvCxnSpPr>
            <p:cNvPr id="25649" name="Shape 31"/>
            <p:cNvCxnSpPr>
              <a:cxnSpLocks noChangeShapeType="1"/>
            </p:cNvCxnSpPr>
            <p:nvPr/>
          </p:nvCxnSpPr>
          <p:spPr bwMode="auto">
            <a:xfrm rot="5400000" flipH="1" flipV="1">
              <a:off x="1800" y="1259"/>
              <a:ext cx="270" cy="1"/>
            </a:xfrm>
            <a:prstGeom prst="straightConnector1">
              <a:avLst/>
            </a:prstGeom>
            <a:noFill/>
            <a:ln w="88900" algn="ctr">
              <a:solidFill>
                <a:srgbClr val="4A7EB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50" name="Rounded Rectangle 44"/>
            <p:cNvSpPr>
              <a:spLocks noChangeArrowheads="1"/>
            </p:cNvSpPr>
            <p:nvPr/>
          </p:nvSpPr>
          <p:spPr bwMode="auto">
            <a:xfrm>
              <a:off x="1755" y="855"/>
              <a:ext cx="360" cy="270"/>
            </a:xfrm>
            <a:prstGeom prst="roundRect">
              <a:avLst>
                <a:gd name="adj" fmla="val 16667"/>
              </a:avLst>
            </a:prstGeom>
            <a:solidFill>
              <a:srgbClr val="3366FF">
                <a:alpha val="50195"/>
              </a:srgbClr>
            </a:solidFill>
            <a:ln w="38100" algn="ctr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altLang="nl-NL">
                  <a:latin typeface="Calibri" pitchFamily="34" charset="0"/>
                </a:rPr>
                <a:t>O</a:t>
              </a:r>
              <a:r>
                <a:rPr lang="de-DE" altLang="nl-NL" baseline="-25000">
                  <a:latin typeface="Calibri" pitchFamily="34" charset="0"/>
                </a:rPr>
                <a:t>2</a:t>
              </a:r>
              <a:endParaRPr lang="en-US" altLang="nl-NL" baseline="-25000" dirty="0">
                <a:latin typeface="Calibri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 flipH="1" flipV="1">
              <a:off x="3217" y="922"/>
              <a:ext cx="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3330" y="806"/>
              <a:ext cx="13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5400000" flipH="1" flipV="1">
              <a:off x="4027" y="922"/>
              <a:ext cx="2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4140" y="808"/>
              <a:ext cx="135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V="1">
              <a:off x="3465" y="1124"/>
              <a:ext cx="1620" cy="857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813" y="1506"/>
              <a:ext cx="856" cy="9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57" name="Rounded Rectangle 51"/>
            <p:cNvSpPr>
              <a:spLocks noChangeArrowheads="1"/>
            </p:cNvSpPr>
            <p:nvPr/>
          </p:nvSpPr>
          <p:spPr bwMode="auto">
            <a:xfrm>
              <a:off x="3465" y="807"/>
              <a:ext cx="630" cy="225"/>
            </a:xfrm>
            <a:prstGeom prst="roundRect">
              <a:avLst>
                <a:gd name="adj" fmla="val 16667"/>
              </a:avLst>
            </a:prstGeom>
            <a:solidFill>
              <a:srgbClr val="993366">
                <a:alpha val="50195"/>
              </a:srgbClr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altLang="nl-NL" i="1">
                  <a:latin typeface="Calibri" pitchFamily="34" charset="0"/>
                </a:rPr>
                <a:t>pdc</a:t>
              </a:r>
              <a:endParaRPr lang="en-US" altLang="nl-NL" i="1" dirty="0"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flipV="1">
              <a:off x="3194" y="1032"/>
              <a:ext cx="18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59" name="TextBox 21"/>
            <p:cNvSpPr txBox="1">
              <a:spLocks noChangeArrowheads="1"/>
            </p:cNvSpPr>
            <p:nvPr/>
          </p:nvSpPr>
          <p:spPr bwMode="auto">
            <a:xfrm>
              <a:off x="3015" y="512"/>
              <a:ext cx="243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nl-NL" sz="1400" b="1">
                  <a:latin typeface="Calibri" pitchFamily="34" charset="0"/>
                </a:rPr>
                <a:t>Heterologous Fermentation Pathway</a:t>
              </a:r>
              <a:endParaRPr lang="en-US" altLang="nl-NL" sz="1400" b="1" dirty="0">
                <a:latin typeface="Calibri" pitchFamily="34" charset="0"/>
              </a:endParaRPr>
            </a:p>
          </p:txBody>
        </p:sp>
        <p:grpSp>
          <p:nvGrpSpPr>
            <p:cNvPr id="25660" name="Group 121"/>
            <p:cNvGrpSpPr>
              <a:grpSpLocks/>
            </p:cNvGrpSpPr>
            <p:nvPr/>
          </p:nvGrpSpPr>
          <p:grpSpPr bwMode="auto">
            <a:xfrm>
              <a:off x="3105" y="2070"/>
              <a:ext cx="540" cy="294"/>
              <a:chOff x="3786182" y="142852"/>
              <a:chExt cx="857256" cy="466481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57841" y="285972"/>
                <a:ext cx="71417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62" name="TextBox 100"/>
              <p:cNvSpPr txBox="1">
                <a:spLocks noChangeArrowheads="1"/>
              </p:cNvSpPr>
              <p:nvPr/>
            </p:nvSpPr>
            <p:spPr bwMode="auto">
              <a:xfrm>
                <a:off x="3786182" y="285728"/>
                <a:ext cx="857256" cy="323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nl-NL" sz="1000" b="1">
                    <a:latin typeface="Calibri" pitchFamily="34" charset="0"/>
                  </a:rPr>
                  <a:t>Genome</a:t>
                </a:r>
                <a:endParaRPr lang="de-AT" altLang="nl-NL" sz="1000" b="1">
                  <a:latin typeface="Calibri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3857841" y="142077"/>
                <a:ext cx="714179" cy="208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3855104" y="213022"/>
                <a:ext cx="143895" cy="2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3929330" y="213022"/>
                <a:ext cx="143895" cy="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999545" y="213022"/>
                <a:ext cx="143895" cy="2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4069759" y="213022"/>
                <a:ext cx="143895" cy="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4141979" y="213022"/>
                <a:ext cx="143895" cy="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4214199" y="213022"/>
                <a:ext cx="143895" cy="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4285416" y="214025"/>
                <a:ext cx="1438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4354628" y="213022"/>
                <a:ext cx="143895" cy="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4428855" y="213022"/>
                <a:ext cx="143895" cy="2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6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D43DA3-0296-407E-9095-B014627A26DF}" type="datetime1">
              <a:rPr lang="en-US" altLang="nl-NL" smtClean="0"/>
              <a:t>9/19/2013</a:t>
            </a:fld>
            <a:endParaRPr lang="nl-NL" altLang="nl-NL" smtClean="0"/>
          </a:p>
        </p:txBody>
      </p:sp>
      <p:sp>
        <p:nvSpPr>
          <p:cNvPr id="25607" name="Rectangle 2"/>
          <p:cNvSpPr txBox="1">
            <a:spLocks noChangeArrowheads="1"/>
          </p:cNvSpPr>
          <p:nvPr/>
        </p:nvSpPr>
        <p:spPr bwMode="auto">
          <a:xfrm>
            <a:off x="5842000" y="5241925"/>
            <a:ext cx="28194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SzPct val="60000"/>
            </a:pPr>
            <a:r>
              <a:rPr lang="en-US" altLang="nl-NL" sz="1200" b="1" dirty="0">
                <a:solidFill>
                  <a:srgbClr val="33CC33"/>
                </a:solidFill>
              </a:rPr>
              <a:t>CO</a:t>
            </a:r>
            <a:r>
              <a:rPr lang="en-US" altLang="nl-NL" sz="1200" b="1" baseline="-25000" dirty="0">
                <a:solidFill>
                  <a:srgbClr val="33CC33"/>
                </a:solidFill>
              </a:rPr>
              <a:t>2</a:t>
            </a:r>
            <a:r>
              <a:rPr lang="en-US" altLang="nl-NL" sz="1200" b="1" dirty="0">
                <a:solidFill>
                  <a:srgbClr val="33CC33"/>
                </a:solidFill>
              </a:rPr>
              <a:t> + H</a:t>
            </a:r>
            <a:r>
              <a:rPr lang="en-US" altLang="nl-NL" sz="1200" b="1" baseline="-25000" dirty="0">
                <a:solidFill>
                  <a:srgbClr val="33CC33"/>
                </a:solidFill>
              </a:rPr>
              <a:t>2</a:t>
            </a:r>
            <a:r>
              <a:rPr lang="en-US" altLang="nl-NL" sz="1200" b="1" dirty="0">
                <a:solidFill>
                  <a:srgbClr val="33CC33"/>
                </a:solidFill>
              </a:rPr>
              <a:t>O </a:t>
            </a:r>
            <a:r>
              <a:rPr lang="en-US" altLang="nl-NL" sz="1200" b="1" dirty="0">
                <a:solidFill>
                  <a:srgbClr val="33CC33"/>
                </a:solidFill>
                <a:sym typeface="Wingdings" pitchFamily="2" charset="2"/>
              </a:rPr>
              <a:t> 		C</a:t>
            </a:r>
            <a:r>
              <a:rPr lang="en-US" altLang="nl-NL" sz="1200" b="1" baseline="-25000" dirty="0">
                <a:solidFill>
                  <a:srgbClr val="33CC33"/>
                </a:solidFill>
                <a:sym typeface="Wingdings" pitchFamily="2" charset="2"/>
              </a:rPr>
              <a:t>2</a:t>
            </a:r>
            <a:r>
              <a:rPr lang="en-US" altLang="nl-NL" sz="1200" b="1" dirty="0">
                <a:solidFill>
                  <a:srgbClr val="33CC33"/>
                </a:solidFill>
                <a:sym typeface="Wingdings" pitchFamily="2" charset="2"/>
              </a:rPr>
              <a:t>H</a:t>
            </a:r>
            <a:r>
              <a:rPr lang="en-US" altLang="nl-NL" sz="1200" b="1" baseline="-25000" dirty="0">
                <a:solidFill>
                  <a:srgbClr val="33CC33"/>
                </a:solidFill>
                <a:sym typeface="Wingdings" pitchFamily="2" charset="2"/>
              </a:rPr>
              <a:t>6</a:t>
            </a:r>
            <a:r>
              <a:rPr lang="en-US" altLang="nl-NL" sz="1200" b="1" dirty="0">
                <a:solidFill>
                  <a:srgbClr val="33CC33"/>
                </a:solidFill>
                <a:sym typeface="Wingdings" pitchFamily="2" charset="2"/>
              </a:rPr>
              <a:t>O + O</a:t>
            </a:r>
            <a:r>
              <a:rPr lang="en-US" altLang="nl-NL" sz="1200" b="1" baseline="-25000" dirty="0">
                <a:solidFill>
                  <a:srgbClr val="33CC33"/>
                </a:solidFill>
                <a:sym typeface="Wingdings" pitchFamily="2" charset="2"/>
              </a:rPr>
              <a:t>2</a:t>
            </a:r>
            <a:endParaRPr lang="en-US" altLang="nl-NL" sz="1200" b="1" baseline="-25000" dirty="0">
              <a:solidFill>
                <a:srgbClr val="33CC33"/>
              </a:solidFill>
            </a:endParaRPr>
          </a:p>
        </p:txBody>
      </p:sp>
      <p:sp>
        <p:nvSpPr>
          <p:cNvPr id="25608" name="Line 3"/>
          <p:cNvSpPr>
            <a:spLocks noChangeShapeType="1"/>
          </p:cNvSpPr>
          <p:nvPr/>
        </p:nvSpPr>
        <p:spPr bwMode="auto">
          <a:xfrm>
            <a:off x="6680200" y="5383213"/>
            <a:ext cx="903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5609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0688" y="4789488"/>
            <a:ext cx="592137" cy="519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0" name="Text Box 5"/>
          <p:cNvSpPr txBox="1">
            <a:spLocks noChangeArrowheads="1"/>
          </p:cNvSpPr>
          <p:nvPr/>
        </p:nvSpPr>
        <p:spPr bwMode="auto">
          <a:xfrm>
            <a:off x="6611938" y="5380038"/>
            <a:ext cx="903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nl-NL" sz="1400" dirty="0">
                <a:solidFill>
                  <a:schemeClr val="hlink"/>
                </a:solidFill>
              </a:rPr>
              <a:t>(catalyst)</a:t>
            </a:r>
          </a:p>
        </p:txBody>
      </p:sp>
      <p:sp>
        <p:nvSpPr>
          <p:cNvPr id="2" name="Lightning Bolt 1"/>
          <p:cNvSpPr/>
          <p:nvPr/>
        </p:nvSpPr>
        <p:spPr>
          <a:xfrm>
            <a:off x="6511925" y="4602163"/>
            <a:ext cx="330200" cy="48101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 animBg="1"/>
      <p:bldP spid="2561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885825"/>
            <a:ext cx="6696744" cy="530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2D6964-0AEC-40A1-B831-85CD4C9EE22C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EASAC Breakthrough Meeting - Stockholm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633F2-A593-4CA1-8746-D271E253BCC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2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5761037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87450"/>
            <a:ext cx="14303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508625" y="1346200"/>
            <a:ext cx="342900" cy="2524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5738" y="1125538"/>
            <a:ext cx="28797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7" name="TextBox 5"/>
          <p:cNvSpPr txBox="1">
            <a:spLocks noChangeArrowheads="1"/>
          </p:cNvSpPr>
          <p:nvPr/>
        </p:nvSpPr>
        <p:spPr bwMode="auto">
          <a:xfrm>
            <a:off x="5680075" y="885825"/>
            <a:ext cx="7366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altLang="nl-NL" sz="2800" b="1">
                <a:solidFill>
                  <a:srgbClr val="FF0000"/>
                </a:solidFill>
              </a:rPr>
              <a:t>CO</a:t>
            </a:r>
            <a:r>
              <a:rPr lang="nl-NL" altLang="nl-NL" sz="2800" b="1" baseline="-25000">
                <a:solidFill>
                  <a:srgbClr val="FF0000"/>
                </a:solidFill>
              </a:rPr>
              <a:t>2</a:t>
            </a:r>
            <a:endParaRPr lang="en-US" altLang="nl-NL" sz="2800" b="1" baseline="-25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1863" y="1341438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32363" y="6092825"/>
            <a:ext cx="287337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63938" y="3573463"/>
            <a:ext cx="792162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6416675" y="4049713"/>
            <a:ext cx="1539875" cy="210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/>
              <a:t>LDH</a:t>
            </a:r>
            <a:endParaRPr lang="nl-NL" dirty="0"/>
          </a:p>
        </p:txBody>
      </p:sp>
      <p:cxnSp>
        <p:nvCxnSpPr>
          <p:cNvPr id="9" name="Elbow Connector 8"/>
          <p:cNvCxnSpPr>
            <a:stCxn id="6" idx="0"/>
          </p:cNvCxnSpPr>
          <p:nvPr/>
        </p:nvCxnSpPr>
        <p:spPr>
          <a:xfrm rot="16200000" flipH="1" flipV="1">
            <a:off x="6718300" y="4518026"/>
            <a:ext cx="936625" cy="0"/>
          </a:xfrm>
          <a:prstGeom prst="bentConnector3">
            <a:avLst>
              <a:gd name="adj1" fmla="val 365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43600" y="4986338"/>
            <a:ext cx="503238" cy="11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11863" y="4976813"/>
            <a:ext cx="1174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32363" y="3690938"/>
            <a:ext cx="747712" cy="169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Rectangle 20"/>
          <p:cNvSpPr/>
          <p:nvPr/>
        </p:nvSpPr>
        <p:spPr>
          <a:xfrm rot="18574411">
            <a:off x="5472907" y="3439319"/>
            <a:ext cx="538162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Rectangle 21"/>
          <p:cNvSpPr/>
          <p:nvPr/>
        </p:nvSpPr>
        <p:spPr>
          <a:xfrm>
            <a:off x="5495925" y="3568700"/>
            <a:ext cx="288925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6550025" y="4076700"/>
            <a:ext cx="1273175" cy="1689100"/>
            <a:chOff x="6550025" y="4076700"/>
            <a:chExt cx="1273175" cy="16891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646863" y="4076700"/>
              <a:ext cx="0" cy="131921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6550025" y="5395913"/>
              <a:ext cx="1273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nl-NL" altLang="nl-NL" dirty="0">
                  <a:solidFill>
                    <a:srgbClr val="00B050"/>
                  </a:solidFill>
                </a:rPr>
                <a:t>Lactic acid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15331" y="439685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LDH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64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980731" y="908720"/>
            <a:ext cx="3883125" cy="1143000"/>
          </a:xfrm>
        </p:spPr>
        <p:txBody>
          <a:bodyPr/>
          <a:lstStyle/>
          <a:p>
            <a:pPr eaLnBrk="1" hangingPunct="1"/>
            <a:r>
              <a:rPr lang="en-GB" altLang="nl-NL" dirty="0" smtClean="0"/>
              <a:t>Lactate Production: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7131" y="5860257"/>
            <a:ext cx="2133600" cy="365125"/>
          </a:xfrm>
        </p:spPr>
        <p:txBody>
          <a:bodyPr/>
          <a:lstStyle/>
          <a:p>
            <a:pPr>
              <a:defRPr/>
            </a:pPr>
            <a:fld id="{A31E3BE6-CFDE-46D7-BDA6-8110CD98930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3601"/>
            <a:ext cx="4459350" cy="249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2" y="3967300"/>
            <a:ext cx="3944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01456" y="4004469"/>
            <a:ext cx="71438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9894" y="4004469"/>
            <a:ext cx="71437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4681" y="4004469"/>
            <a:ext cx="71438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231" y="4004469"/>
            <a:ext cx="71438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2669" y="4004469"/>
            <a:ext cx="71437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9519" y="4004469"/>
            <a:ext cx="71437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7956" y="4004469"/>
            <a:ext cx="71438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6394" y="4004469"/>
            <a:ext cx="71437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2294" y="4004469"/>
            <a:ext cx="71437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9144" y="4004469"/>
            <a:ext cx="71437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7581" y="4004469"/>
            <a:ext cx="71438" cy="178593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EASAC Breakthrough Meeting - Stockholm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723</Words>
  <Application>Microsoft Office PowerPoint</Application>
  <PresentationFormat>On-screen Show (4:3)</PresentationFormat>
  <Paragraphs>208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Standaardontwerp</vt:lpstr>
      <vt:lpstr>Cyanobacteria as the ultimate photo-catalysts of the conversion of CO2 into chemical commodities and liquid fuel, driven by either sunlight or electricity“ </vt:lpstr>
      <vt:lpstr>Starting points:</vt:lpstr>
      <vt:lpstr>PowerPoint Presentation</vt:lpstr>
      <vt:lpstr>Relevant considerations for a solution:</vt:lpstr>
      <vt:lpstr>PowerPoint Presentation</vt:lpstr>
      <vt:lpstr>PowerPoint Presentation</vt:lpstr>
      <vt:lpstr>The ‘cell factory’ concept:</vt:lpstr>
      <vt:lpstr>PowerPoint Presentation</vt:lpstr>
      <vt:lpstr>Lactate Production:</vt:lpstr>
      <vt:lpstr>Sensitivity analysis of a solar-cell factory</vt:lpstr>
      <vt:lpstr>PowerPoint Presentation</vt:lpstr>
      <vt:lpstr>PowerPoint Presentation</vt:lpstr>
      <vt:lpstr>Pilot plant:</vt:lpstr>
      <vt:lpstr>Assuming:</vt:lpstr>
      <vt:lpstr>Design of 3-D LED-based solar reactors for value-added chemicals:</vt:lpstr>
      <vt:lpstr>Conclusions:</vt:lpstr>
      <vt:lpstr>PowerPoint Presentation</vt:lpstr>
      <vt:lpstr>PowerPoint Presentation</vt:lpstr>
      <vt:lpstr>A Synthetic Systems Biology approach:</vt:lpstr>
      <vt:lpstr>PowerPoint Presentation</vt:lpstr>
      <vt:lpstr>PowerPoint Presentation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Hellingwerf, Klaas</dc:creator>
  <cp:lastModifiedBy>Klaas J. Hellingwerf</cp:lastModifiedBy>
  <cp:revision>15</cp:revision>
  <dcterms:created xsi:type="dcterms:W3CDTF">2013-06-07T14:11:55Z</dcterms:created>
  <dcterms:modified xsi:type="dcterms:W3CDTF">2013-09-19T07:56:15Z</dcterms:modified>
</cp:coreProperties>
</file>