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366" r:id="rId2"/>
    <p:sldId id="484" r:id="rId3"/>
    <p:sldId id="483" r:id="rId4"/>
    <p:sldId id="485" r:id="rId5"/>
    <p:sldId id="387" r:id="rId6"/>
    <p:sldId id="415" r:id="rId7"/>
    <p:sldId id="417" r:id="rId8"/>
    <p:sldId id="389" r:id="rId9"/>
    <p:sldId id="426" r:id="rId10"/>
    <p:sldId id="453" r:id="rId11"/>
    <p:sldId id="446" r:id="rId12"/>
    <p:sldId id="476" r:id="rId13"/>
    <p:sldId id="470" r:id="rId14"/>
    <p:sldId id="459" r:id="rId15"/>
    <p:sldId id="461" r:id="rId16"/>
    <p:sldId id="464" r:id="rId17"/>
    <p:sldId id="404" r:id="rId18"/>
    <p:sldId id="405" r:id="rId19"/>
    <p:sldId id="413" r:id="rId20"/>
    <p:sldId id="408" r:id="rId21"/>
    <p:sldId id="480" r:id="rId22"/>
    <p:sldId id="409" r:id="rId23"/>
    <p:sldId id="475" r:id="rId24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792" y="760"/>
      </p:cViewPr>
      <p:guideLst>
        <p:guide orient="horz" pos="2160"/>
        <p:guide orient="horz" pos="648"/>
        <p:guide orient="horz" pos="1092"/>
        <p:guide orient="horz" pos="4140"/>
        <p:guide pos="2880"/>
        <p:guide pos="1518"/>
        <p:guide pos="4026"/>
        <p:guide pos="53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B9437-9BE0-2448-8B41-9E00272D4D01}" type="datetimeFigureOut">
              <a:rPr lang="sv-SE" smtClean="0"/>
              <a:pPr/>
              <a:t>2013-09-19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D13D3-D8F7-7B4C-B0CB-3FB4C79E92B0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695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5F4B4285-6B09-1745-8BED-956E095AFE59}" type="slidenum">
              <a:rPr lang="en-US" sz="1200">
                <a:latin typeface="Calibri" charset="0"/>
              </a:rPr>
              <a:pPr algn="r" eaLnBrk="1" hangingPunct="1"/>
              <a:t>6</a:t>
            </a:fld>
            <a:endParaRPr lang="en-US" sz="1200">
              <a:latin typeface="Calibri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5A78-1CAB-C341-9F7F-137E303150C6}" type="datetimeFigureOut">
              <a:rPr lang="sv-SE" smtClean="0"/>
              <a:pPr/>
              <a:t>2013-09-19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C2E2B-FA12-D447-AE55-6FF779EBD0BB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9269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5A78-1CAB-C341-9F7F-137E303150C6}" type="datetimeFigureOut">
              <a:rPr lang="sv-SE" smtClean="0"/>
              <a:pPr/>
              <a:t>2013-09-19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C2E2B-FA12-D447-AE55-6FF779EBD0BB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9721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5A78-1CAB-C341-9F7F-137E303150C6}" type="datetimeFigureOut">
              <a:rPr lang="sv-SE" smtClean="0"/>
              <a:pPr/>
              <a:t>2013-09-19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C2E2B-FA12-D447-AE55-6FF779EBD0BB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2926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5A78-1CAB-C341-9F7F-137E303150C6}" type="datetimeFigureOut">
              <a:rPr lang="sv-SE" smtClean="0"/>
              <a:pPr/>
              <a:t>2013-09-19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C2E2B-FA12-D447-AE55-6FF779EBD0BB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9346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5A78-1CAB-C341-9F7F-137E303150C6}" type="datetimeFigureOut">
              <a:rPr lang="sv-SE" smtClean="0"/>
              <a:pPr/>
              <a:t>2013-09-19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C2E2B-FA12-D447-AE55-6FF779EBD0BB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8661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5A78-1CAB-C341-9F7F-137E303150C6}" type="datetimeFigureOut">
              <a:rPr lang="sv-SE" smtClean="0"/>
              <a:pPr/>
              <a:t>2013-09-19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C2E2B-FA12-D447-AE55-6FF779EBD0BB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750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5A78-1CAB-C341-9F7F-137E303150C6}" type="datetimeFigureOut">
              <a:rPr lang="sv-SE" smtClean="0"/>
              <a:pPr/>
              <a:t>2013-09-19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C2E2B-FA12-D447-AE55-6FF779EBD0BB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6653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5A78-1CAB-C341-9F7F-137E303150C6}" type="datetimeFigureOut">
              <a:rPr lang="sv-SE" smtClean="0"/>
              <a:pPr/>
              <a:t>2013-09-19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C2E2B-FA12-D447-AE55-6FF779EBD0BB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9851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5A78-1CAB-C341-9F7F-137E303150C6}" type="datetimeFigureOut">
              <a:rPr lang="sv-SE" smtClean="0"/>
              <a:pPr/>
              <a:t>2013-09-19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C2E2B-FA12-D447-AE55-6FF779EBD0BB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2132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5A78-1CAB-C341-9F7F-137E303150C6}" type="datetimeFigureOut">
              <a:rPr lang="sv-SE" smtClean="0"/>
              <a:pPr/>
              <a:t>2013-09-19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C2E2B-FA12-D447-AE55-6FF779EBD0BB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144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5A78-1CAB-C341-9F7F-137E303150C6}" type="datetimeFigureOut">
              <a:rPr lang="sv-SE" smtClean="0"/>
              <a:pPr/>
              <a:t>2013-09-19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C2E2B-FA12-D447-AE55-6FF779EBD0BB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7897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55A78-1CAB-C341-9F7F-137E303150C6}" type="datetimeFigureOut">
              <a:rPr lang="sv-SE" smtClean="0"/>
              <a:pPr/>
              <a:t>2013-09-19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C2E2B-FA12-D447-AE55-6FF779EBD0BB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7307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wmf"/><Relationship Id="rId5" Type="http://schemas.openxmlformats.org/officeDocument/2006/relationships/hyperlink" Target="http://www.dyenamo.se" TargetMode="External"/><Relationship Id="rId6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ti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ature.com/nphoton/journal/v5/n5/fig_tab/nphoton.2011.67_F1.html" TargetMode="External"/><Relationship Id="rId3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jpeg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907741"/>
              </p:ext>
            </p:extLst>
          </p:nvPr>
        </p:nvGraphicFramePr>
        <p:xfrm>
          <a:off x="392113" y="2571750"/>
          <a:ext cx="2992437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7" name="ISIS/Draw Sketch" r:id="rId3" imgW="3504960" imgH="1495080" progId="">
                  <p:embed/>
                </p:oleObj>
              </mc:Choice>
              <mc:Fallback>
                <p:oleObj name="ISIS/Draw Sketch" r:id="rId3" imgW="3504960" imgH="1495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3" y="2571750"/>
                        <a:ext cx="2992437" cy="135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 6"/>
          <p:cNvGrpSpPr>
            <a:grpSpLocks/>
          </p:cNvGrpSpPr>
          <p:nvPr/>
        </p:nvGrpSpPr>
        <p:grpSpPr bwMode="auto">
          <a:xfrm>
            <a:off x="556301" y="686130"/>
            <a:ext cx="2379662" cy="1554163"/>
            <a:chOff x="1192213" y="803275"/>
            <a:chExt cx="5903912" cy="3814763"/>
          </a:xfrm>
        </p:grpSpPr>
        <p:sp>
          <p:nvSpPr>
            <p:cNvPr id="1032" name="Oval 2"/>
            <p:cNvSpPr>
              <a:spLocks noChangeArrowheads="1"/>
            </p:cNvSpPr>
            <p:nvPr/>
          </p:nvSpPr>
          <p:spPr bwMode="auto">
            <a:xfrm>
              <a:off x="1192213" y="2096943"/>
              <a:ext cx="287514" cy="288348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800">
                <a:latin typeface="+mn-lt"/>
              </a:endParaRPr>
            </a:p>
          </p:txBody>
        </p:sp>
        <p:sp>
          <p:nvSpPr>
            <p:cNvPr id="1033" name="Oval 3"/>
            <p:cNvSpPr>
              <a:spLocks noChangeArrowheads="1"/>
            </p:cNvSpPr>
            <p:nvPr/>
          </p:nvSpPr>
          <p:spPr bwMode="auto">
            <a:xfrm>
              <a:off x="2271381" y="1952770"/>
              <a:ext cx="145726" cy="57669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800">
                <a:latin typeface="+mn-lt"/>
              </a:endParaRPr>
            </a:p>
          </p:txBody>
        </p:sp>
        <p:sp>
          <p:nvSpPr>
            <p:cNvPr id="1034" name="Rectangle 4"/>
            <p:cNvSpPr>
              <a:spLocks noChangeArrowheads="1"/>
            </p:cNvSpPr>
            <p:nvPr/>
          </p:nvSpPr>
          <p:spPr bwMode="auto">
            <a:xfrm>
              <a:off x="5654609" y="1524145"/>
              <a:ext cx="1441516" cy="143784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sv-SE" sz="800">
                  <a:latin typeface="+mn-lt"/>
                </a:rPr>
                <a:t>Mono-</a:t>
              </a:r>
            </a:p>
            <a:p>
              <a:pPr algn="ctr">
                <a:defRPr/>
              </a:pPr>
              <a:r>
                <a:rPr lang="sv-SE" sz="800">
                  <a:latin typeface="+mn-lt"/>
                </a:rPr>
                <a:t>chromator</a:t>
              </a:r>
              <a:endParaRPr lang="en-US" sz="800">
                <a:latin typeface="+mn-lt"/>
              </a:endParaRPr>
            </a:p>
          </p:txBody>
        </p:sp>
        <p:sp>
          <p:nvSpPr>
            <p:cNvPr id="1035" name="Oval 5"/>
            <p:cNvSpPr>
              <a:spLocks noChangeArrowheads="1"/>
            </p:cNvSpPr>
            <p:nvPr/>
          </p:nvSpPr>
          <p:spPr bwMode="auto">
            <a:xfrm rot="-5400000">
              <a:off x="6303281" y="3393391"/>
              <a:ext cx="144175" cy="57503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800">
                <a:latin typeface="+mn-lt"/>
              </a:endParaRPr>
            </a:p>
          </p:txBody>
        </p:sp>
        <p:sp>
          <p:nvSpPr>
            <p:cNvPr id="1036" name="Line 6"/>
            <p:cNvSpPr>
              <a:spLocks noChangeShapeType="1"/>
            </p:cNvSpPr>
            <p:nvPr/>
          </p:nvSpPr>
          <p:spPr bwMode="auto">
            <a:xfrm>
              <a:off x="2342275" y="1952770"/>
              <a:ext cx="3312334" cy="292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37" name="Line 7"/>
            <p:cNvSpPr>
              <a:spLocks noChangeShapeType="1"/>
            </p:cNvSpPr>
            <p:nvPr/>
          </p:nvSpPr>
          <p:spPr bwMode="auto">
            <a:xfrm flipV="1">
              <a:off x="2342275" y="2241118"/>
              <a:ext cx="3312334" cy="292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38" name="Line 8"/>
            <p:cNvSpPr>
              <a:spLocks noChangeShapeType="1"/>
            </p:cNvSpPr>
            <p:nvPr/>
          </p:nvSpPr>
          <p:spPr bwMode="auto">
            <a:xfrm flipV="1">
              <a:off x="1334001" y="1952770"/>
              <a:ext cx="1008273" cy="1441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39" name="Line 9"/>
            <p:cNvSpPr>
              <a:spLocks noChangeShapeType="1"/>
            </p:cNvSpPr>
            <p:nvPr/>
          </p:nvSpPr>
          <p:spPr bwMode="auto">
            <a:xfrm>
              <a:off x="1334001" y="2385291"/>
              <a:ext cx="1008273" cy="144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40" name="Line 10"/>
            <p:cNvSpPr>
              <a:spLocks noChangeShapeType="1"/>
            </p:cNvSpPr>
            <p:nvPr/>
          </p:nvSpPr>
          <p:spPr bwMode="auto">
            <a:xfrm>
              <a:off x="1263107" y="2170979"/>
              <a:ext cx="145726" cy="1441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41" name="Line 11"/>
            <p:cNvSpPr>
              <a:spLocks noChangeShapeType="1"/>
            </p:cNvSpPr>
            <p:nvPr/>
          </p:nvSpPr>
          <p:spPr bwMode="auto">
            <a:xfrm flipV="1">
              <a:off x="1263107" y="2170979"/>
              <a:ext cx="145726" cy="1441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auto">
            <a:xfrm>
              <a:off x="6233580" y="4259552"/>
              <a:ext cx="287514" cy="21431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latin typeface="+mn-lt"/>
              </a:endParaRPr>
            </a:p>
          </p:txBody>
        </p:sp>
        <p:sp>
          <p:nvSpPr>
            <p:cNvPr id="1043" name="Rectangle 14"/>
            <p:cNvSpPr>
              <a:spLocks noChangeArrowheads="1"/>
            </p:cNvSpPr>
            <p:nvPr/>
          </p:nvSpPr>
          <p:spPr bwMode="auto">
            <a:xfrm>
              <a:off x="5079578" y="2026804"/>
              <a:ext cx="70894" cy="432523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800">
                <a:latin typeface="+mn-lt"/>
              </a:endParaRPr>
            </a:p>
          </p:txBody>
        </p:sp>
        <p:sp>
          <p:nvSpPr>
            <p:cNvPr id="1044" name="Line 15"/>
            <p:cNvSpPr>
              <a:spLocks noChangeShapeType="1"/>
            </p:cNvSpPr>
            <p:nvPr/>
          </p:nvSpPr>
          <p:spPr bwMode="auto">
            <a:xfrm flipH="1">
              <a:off x="4358822" y="2170979"/>
              <a:ext cx="720757" cy="2883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45" name="Line 16"/>
            <p:cNvSpPr>
              <a:spLocks noChangeShapeType="1"/>
            </p:cNvSpPr>
            <p:nvPr/>
          </p:nvSpPr>
          <p:spPr bwMode="auto">
            <a:xfrm flipH="1">
              <a:off x="4358822" y="2315152"/>
              <a:ext cx="720757" cy="3584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46" name="Rectangle 17"/>
            <p:cNvSpPr>
              <a:spLocks noChangeArrowheads="1"/>
            </p:cNvSpPr>
            <p:nvPr/>
          </p:nvSpPr>
          <p:spPr bwMode="auto">
            <a:xfrm rot="-1262672">
              <a:off x="3913762" y="2459327"/>
              <a:ext cx="504137" cy="3584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sv-SE" sz="800">
                  <a:latin typeface="+mn-lt"/>
                </a:rPr>
                <a:t>LED</a:t>
              </a:r>
              <a:endParaRPr lang="en-US" sz="800">
                <a:latin typeface="+mn-lt"/>
              </a:endParaRPr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6232525" y="2962275"/>
              <a:ext cx="287338" cy="1295400"/>
              <a:chOff x="3926" y="1866"/>
              <a:chExt cx="181" cy="816"/>
            </a:xfrm>
          </p:grpSpPr>
          <p:sp>
            <p:nvSpPr>
              <p:cNvPr id="1053" name="Line 19"/>
              <p:cNvSpPr>
                <a:spLocks noChangeShapeType="1"/>
              </p:cNvSpPr>
              <p:nvPr/>
            </p:nvSpPr>
            <p:spPr bwMode="auto">
              <a:xfrm flipH="1">
                <a:off x="3927" y="1866"/>
                <a:ext cx="89" cy="4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054" name="Line 20"/>
              <p:cNvSpPr>
                <a:spLocks noChangeShapeType="1"/>
              </p:cNvSpPr>
              <p:nvPr/>
            </p:nvSpPr>
            <p:spPr bwMode="auto">
              <a:xfrm>
                <a:off x="4016" y="1866"/>
                <a:ext cx="92" cy="4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055" name="Line 21"/>
              <p:cNvSpPr>
                <a:spLocks noChangeShapeType="1"/>
              </p:cNvSpPr>
              <p:nvPr/>
            </p:nvSpPr>
            <p:spPr bwMode="auto">
              <a:xfrm>
                <a:off x="3927" y="2320"/>
                <a:ext cx="89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056" name="Line 22"/>
              <p:cNvSpPr>
                <a:spLocks noChangeShapeType="1"/>
              </p:cNvSpPr>
              <p:nvPr/>
            </p:nvSpPr>
            <p:spPr bwMode="auto">
              <a:xfrm flipH="1">
                <a:off x="4016" y="2320"/>
                <a:ext cx="92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sp>
          <p:nvSpPr>
            <p:cNvPr id="1048" name="Rectangle 23"/>
            <p:cNvSpPr>
              <a:spLocks noChangeArrowheads="1"/>
            </p:cNvSpPr>
            <p:nvPr/>
          </p:nvSpPr>
          <p:spPr bwMode="auto">
            <a:xfrm>
              <a:off x="1696350" y="1808595"/>
              <a:ext cx="141788" cy="9390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800">
                <a:latin typeface="+mn-lt"/>
              </a:endParaRPr>
            </a:p>
          </p:txBody>
        </p:sp>
        <p:sp>
          <p:nvSpPr>
            <p:cNvPr id="1049" name="Line 28"/>
            <p:cNvSpPr>
              <a:spLocks noChangeShapeType="1"/>
            </p:cNvSpPr>
            <p:nvPr/>
          </p:nvSpPr>
          <p:spPr bwMode="auto">
            <a:xfrm flipH="1">
              <a:off x="5008684" y="4403724"/>
              <a:ext cx="12248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50" name="Rectangle 31"/>
            <p:cNvSpPr>
              <a:spLocks noChangeArrowheads="1"/>
            </p:cNvSpPr>
            <p:nvPr/>
          </p:nvSpPr>
          <p:spPr bwMode="auto">
            <a:xfrm>
              <a:off x="3350548" y="4185515"/>
              <a:ext cx="1658136" cy="4325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sv-SE" sz="800" dirty="0">
                  <a:latin typeface="+mn-lt"/>
                </a:rPr>
                <a:t>Signal </a:t>
              </a:r>
              <a:r>
                <a:rPr lang="sv-SE" sz="800" dirty="0" err="1">
                  <a:latin typeface="+mn-lt"/>
                </a:rPr>
                <a:t>analysis</a:t>
              </a:r>
              <a:endParaRPr lang="en-US" sz="800" dirty="0">
                <a:latin typeface="+mn-lt"/>
              </a:endParaRPr>
            </a:p>
          </p:txBody>
        </p:sp>
        <p:sp>
          <p:nvSpPr>
            <p:cNvPr id="1051" name="AutoShape 33"/>
            <p:cNvSpPr>
              <a:spLocks noChangeArrowheads="1"/>
            </p:cNvSpPr>
            <p:nvPr/>
          </p:nvSpPr>
          <p:spPr bwMode="auto">
            <a:xfrm>
              <a:off x="2338335" y="803275"/>
              <a:ext cx="1461210" cy="448109"/>
            </a:xfrm>
            <a:prstGeom prst="wedgeRoundRectCallout">
              <a:avLst>
                <a:gd name="adj1" fmla="val -19380"/>
                <a:gd name="adj2" fmla="val 251773"/>
                <a:gd name="adj3" fmla="val 16667"/>
              </a:avLst>
            </a:prstGeom>
            <a:solidFill>
              <a:srgbClr val="FFFF66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sv-SE" sz="800">
                  <a:latin typeface="+mn-lt"/>
                </a:rPr>
                <a:t>probe light</a:t>
              </a:r>
              <a:endParaRPr lang="en-US" sz="800">
                <a:latin typeface="+mn-lt"/>
              </a:endParaRPr>
            </a:p>
          </p:txBody>
        </p:sp>
        <p:sp>
          <p:nvSpPr>
            <p:cNvPr id="1052" name="AutoShape 34"/>
            <p:cNvSpPr>
              <a:spLocks noChangeArrowheads="1"/>
            </p:cNvSpPr>
            <p:nvPr/>
          </p:nvSpPr>
          <p:spPr bwMode="auto">
            <a:xfrm>
              <a:off x="3972842" y="1013691"/>
              <a:ext cx="1666013" cy="518248"/>
            </a:xfrm>
            <a:prstGeom prst="wedgeRoundRectCallout">
              <a:avLst>
                <a:gd name="adj1" fmla="val -15681"/>
                <a:gd name="adj2" fmla="val 225843"/>
                <a:gd name="adj3" fmla="val 16667"/>
              </a:avLst>
            </a:prstGeom>
            <a:solidFill>
              <a:srgbClr val="99FF33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sv-SE" sz="800">
                  <a:latin typeface="+mn-lt"/>
                </a:rPr>
                <a:t>pump light</a:t>
              </a:r>
              <a:endParaRPr lang="en-US" sz="800">
                <a:latin typeface="+mn-lt"/>
              </a:endParaRPr>
            </a:p>
          </p:txBody>
        </p:sp>
      </p:grpSp>
      <p:sp>
        <p:nvSpPr>
          <p:cNvPr id="1031" name="textruta 32"/>
          <p:cNvSpPr txBox="1">
            <a:spLocks noChangeArrowheads="1"/>
          </p:cNvSpPr>
          <p:nvPr/>
        </p:nvSpPr>
        <p:spPr bwMode="auto">
          <a:xfrm>
            <a:off x="823001" y="1691959"/>
            <a:ext cx="785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latin typeface="Times New Roman" pitchFamily="18" charset="0"/>
                <a:cs typeface="Times New Roman" pitchFamily="18" charset="0"/>
              </a:rPr>
              <a:t>PIA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422650" y="502823"/>
            <a:ext cx="5721351" cy="5386091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sv-SE" sz="2400" dirty="0"/>
          </a:p>
          <a:p>
            <a:r>
              <a:rPr lang="sv-SE" sz="2000" b="1" dirty="0" smtClean="0"/>
              <a:t>EA</a:t>
            </a:r>
            <a:r>
              <a:rPr lang="sv-SE" sz="2000" b="1" dirty="0" smtClean="0"/>
              <a:t>SAC, KVA, Stockholm, September </a:t>
            </a:r>
            <a:r>
              <a:rPr lang="sv-SE" sz="2000" b="1" dirty="0" smtClean="0"/>
              <a:t>19</a:t>
            </a:r>
            <a:r>
              <a:rPr lang="sv-SE" sz="2000" b="1" dirty="0" smtClean="0"/>
              <a:t>, </a:t>
            </a:r>
            <a:r>
              <a:rPr lang="sv-SE" sz="2000" b="1" dirty="0" smtClean="0"/>
              <a:t>2013.</a:t>
            </a:r>
          </a:p>
          <a:p>
            <a:endParaRPr lang="sv-SE" sz="2400" b="1" i="1" dirty="0" smtClean="0">
              <a:cs typeface="Arial"/>
            </a:endParaRPr>
          </a:p>
          <a:p>
            <a:r>
              <a:rPr lang="sv-SE" sz="2800" b="1" dirty="0" smtClean="0"/>
              <a:t>Hybrid </a:t>
            </a:r>
            <a:r>
              <a:rPr lang="sv-SE" sz="2800" b="1" dirty="0" err="1" smtClean="0"/>
              <a:t>Inorganic-Organic</a:t>
            </a:r>
            <a:r>
              <a:rPr lang="sv-SE" sz="2800" b="1" dirty="0" smtClean="0"/>
              <a:t> Photovoltaics, HI-OPV</a:t>
            </a:r>
            <a:endParaRPr lang="sv-SE" sz="2800" b="1" dirty="0" smtClean="0"/>
          </a:p>
          <a:p>
            <a:r>
              <a:rPr lang="sv-SE" sz="2000" b="1" dirty="0" smtClean="0">
                <a:cs typeface="Arial"/>
              </a:rPr>
              <a:t>Anders Hagfeldt, Uppsala University</a:t>
            </a:r>
          </a:p>
          <a:p>
            <a:pPr>
              <a:lnSpc>
                <a:spcPct val="150000"/>
              </a:lnSpc>
            </a:pPr>
            <a:endParaRPr lang="sv-SE" sz="2000" b="1" dirty="0" smtClean="0">
              <a:cs typeface="Arial"/>
            </a:endParaRPr>
          </a:p>
          <a:p>
            <a:pPr>
              <a:lnSpc>
                <a:spcPct val="150000"/>
              </a:lnSpc>
            </a:pPr>
            <a:r>
              <a:rPr lang="sv-SE" sz="2000" b="1" dirty="0" smtClean="0">
                <a:cs typeface="Arial"/>
              </a:rPr>
              <a:t>Center for </a:t>
            </a:r>
            <a:r>
              <a:rPr lang="sv-SE" sz="2000" b="1" dirty="0" err="1" smtClean="0">
                <a:cs typeface="Arial"/>
              </a:rPr>
              <a:t>Molecular</a:t>
            </a:r>
            <a:r>
              <a:rPr lang="sv-SE" sz="2000" b="1" dirty="0">
                <a:cs typeface="Arial"/>
              </a:rPr>
              <a:t> </a:t>
            </a:r>
            <a:r>
              <a:rPr lang="sv-SE" sz="2000" b="1" dirty="0" err="1" smtClean="0">
                <a:cs typeface="Arial"/>
              </a:rPr>
              <a:t>Devices</a:t>
            </a:r>
            <a:r>
              <a:rPr lang="sv-SE" sz="2000" b="1" dirty="0" smtClean="0">
                <a:cs typeface="Arial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sv-SE" sz="1600" b="1" i="1" dirty="0" smtClean="0">
                <a:cs typeface="Times New Roman" pitchFamily="18" charset="0"/>
              </a:rPr>
              <a:t>Fundamental </a:t>
            </a:r>
            <a:r>
              <a:rPr lang="sv-SE" sz="1600" b="1" i="1" dirty="0">
                <a:cs typeface="Times New Roman" pitchFamily="18" charset="0"/>
              </a:rPr>
              <a:t>research</a:t>
            </a:r>
          </a:p>
          <a:p>
            <a:r>
              <a:rPr lang="sv-SE" sz="1600" b="1" i="1" dirty="0" smtClean="0">
                <a:cs typeface="Times New Roman" pitchFamily="18" charset="0"/>
              </a:rPr>
              <a:t>Materials </a:t>
            </a:r>
            <a:r>
              <a:rPr lang="sv-SE" sz="1600" b="1" i="1" dirty="0" err="1" smtClean="0">
                <a:cs typeface="Times New Roman" pitchFamily="18" charset="0"/>
              </a:rPr>
              <a:t>development</a:t>
            </a:r>
            <a:endParaRPr lang="sv-SE" sz="1600" b="1" i="1" dirty="0" smtClean="0">
              <a:cs typeface="Times New Roman" pitchFamily="18" charset="0"/>
            </a:endParaRPr>
          </a:p>
          <a:p>
            <a:r>
              <a:rPr lang="sv-SE" sz="1600" b="1" i="1" dirty="0" err="1" smtClean="0">
                <a:cs typeface="Times New Roman" pitchFamily="18" charset="0"/>
              </a:rPr>
              <a:t>Up-scaling</a:t>
            </a:r>
            <a:r>
              <a:rPr lang="sv-SE" sz="1600" b="1" i="1" dirty="0" smtClean="0">
                <a:cs typeface="Times New Roman" pitchFamily="18" charset="0"/>
              </a:rPr>
              <a:t> and process </a:t>
            </a:r>
            <a:r>
              <a:rPr lang="sv-SE" sz="1600" b="1" i="1" dirty="0" err="1" smtClean="0">
                <a:cs typeface="Times New Roman" pitchFamily="18" charset="0"/>
              </a:rPr>
              <a:t>development</a:t>
            </a:r>
            <a:endParaRPr lang="sv-SE" sz="1600" b="1" i="1" dirty="0" smtClean="0">
              <a:cs typeface="Times New Roman" pitchFamily="18" charset="0"/>
            </a:endParaRPr>
          </a:p>
          <a:p>
            <a:endParaRPr lang="sv-SE" sz="1600" b="1" i="1" dirty="0" smtClean="0">
              <a:cs typeface="Times New Roman" pitchFamily="18" charset="0"/>
            </a:endParaRPr>
          </a:p>
          <a:p>
            <a:endParaRPr lang="sv-SE" sz="1600" b="1" i="1" dirty="0" smtClean="0">
              <a:cs typeface="Times New Roman" pitchFamily="18" charset="0"/>
            </a:endParaRPr>
          </a:p>
          <a:p>
            <a:r>
              <a:rPr lang="sv-SE" sz="2000" b="1" dirty="0" err="1" smtClean="0">
                <a:cs typeface="Times New Roman" pitchFamily="18" charset="0"/>
              </a:rPr>
              <a:t>Dyenamo</a:t>
            </a:r>
            <a:r>
              <a:rPr lang="sv-SE" sz="2000" b="1" dirty="0" smtClean="0">
                <a:cs typeface="Times New Roman" pitchFamily="18" charset="0"/>
              </a:rPr>
              <a:t> AB</a:t>
            </a:r>
          </a:p>
          <a:p>
            <a:r>
              <a:rPr lang="sv-SE" sz="1600" b="1" i="1" dirty="0" smtClean="0">
                <a:cs typeface="Times New Roman" pitchFamily="18" charset="0"/>
                <a:hlinkClick r:id="rId5"/>
              </a:rPr>
              <a:t>www.dyenamo.se</a:t>
            </a:r>
            <a:endParaRPr lang="sv-SE" sz="1600" b="1" dirty="0" smtClean="0">
              <a:cs typeface="Times New Roman" pitchFamily="18" charset="0"/>
            </a:endParaRPr>
          </a:p>
          <a:p>
            <a:r>
              <a:rPr lang="sv-SE" sz="1600" b="1" dirty="0" smtClean="0">
                <a:cs typeface="Times New Roman" pitchFamily="18" charset="0"/>
              </a:rPr>
              <a:t>Materials for solar cells and solar </a:t>
            </a:r>
            <a:r>
              <a:rPr lang="sv-SE" sz="1600" b="1" dirty="0" err="1" smtClean="0">
                <a:cs typeface="Times New Roman" pitchFamily="18" charset="0"/>
              </a:rPr>
              <a:t>fuels</a:t>
            </a:r>
            <a:r>
              <a:rPr lang="sv-SE" sz="1600" b="1" dirty="0" smtClean="0">
                <a:cs typeface="Times New Roman" pitchFamily="18" charset="0"/>
              </a:rPr>
              <a:t> research.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400" y="4343389"/>
            <a:ext cx="2651731" cy="229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1109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455613" y="92075"/>
            <a:ext cx="8467725" cy="150812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smtClean="0"/>
              <a:t>In 2010 we introduced the </a:t>
            </a:r>
            <a:r>
              <a:rPr lang="ja-JP" altLang="en-US" sz="3200" smtClean="0">
                <a:latin typeface="Arial"/>
              </a:rPr>
              <a:t>’</a:t>
            </a:r>
            <a:r>
              <a:rPr lang="en-US" sz="3200" smtClean="0"/>
              <a:t>marriage</a:t>
            </a:r>
            <a:r>
              <a:rPr lang="ja-JP" altLang="en-US" sz="3200" smtClean="0">
                <a:latin typeface="Arial"/>
              </a:rPr>
              <a:t>’</a:t>
            </a:r>
            <a:r>
              <a:rPr lang="en-US" sz="3200" smtClean="0"/>
              <a:t> between a blocking dye and Co-complex redox systems 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200" y="1782763"/>
            <a:ext cx="321945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Rectangle 3"/>
          <p:cNvSpPr>
            <a:spLocks/>
          </p:cNvSpPr>
          <p:nvPr/>
        </p:nvSpPr>
        <p:spPr bwMode="auto">
          <a:xfrm>
            <a:off x="822325" y="2743200"/>
            <a:ext cx="61436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D35</a:t>
            </a: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2200" y="1905000"/>
            <a:ext cx="75565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Rectangle 5"/>
          <p:cNvSpPr>
            <a:spLocks/>
          </p:cNvSpPr>
          <p:nvPr/>
        </p:nvSpPr>
        <p:spPr bwMode="auto">
          <a:xfrm>
            <a:off x="355600" y="5575300"/>
            <a:ext cx="86868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228600" indent="-228600" algn="l"/>
            <a:r>
              <a:rPr lang="en-US" sz="180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Feldt</a:t>
            </a:r>
            <a:r>
              <a:rPr lang="en-US" sz="18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, Gibson, </a:t>
            </a:r>
            <a:r>
              <a:rPr lang="en-US" sz="180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Gabrielsson</a:t>
            </a:r>
            <a:r>
              <a:rPr lang="en-US" sz="18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, Sun, </a:t>
            </a:r>
            <a:r>
              <a:rPr lang="en-US" sz="180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Boschloo</a:t>
            </a:r>
            <a:r>
              <a:rPr lang="en-US" sz="18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, Hagfeldt, </a:t>
            </a:r>
          </a:p>
          <a:p>
            <a:pPr marL="228600" indent="-228600" algn="l"/>
            <a:r>
              <a:rPr lang="en-US" sz="1800" dirty="0">
                <a:solidFill>
                  <a:schemeClr val="tx1"/>
                </a:solidFill>
                <a:latin typeface="Times New Roman Italic" charset="0"/>
                <a:ea typeface="ＭＳ Ｐゴシック" charset="0"/>
                <a:cs typeface="ＭＳ Ｐゴシック" charset="0"/>
                <a:sym typeface="Times New Roman Italic" charset="0"/>
              </a:rPr>
              <a:t>J. Am. Chem. Soc.</a:t>
            </a:r>
            <a:r>
              <a:rPr lang="en-US" sz="18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imes New Roman Bold" charset="0"/>
                <a:ea typeface="ＭＳ Ｐゴシック" charset="0"/>
                <a:cs typeface="ＭＳ Ｐゴシック" charset="0"/>
                <a:sym typeface="Times New Roman Bold" charset="0"/>
              </a:rPr>
              <a:t>2010</a:t>
            </a:r>
            <a:r>
              <a:rPr lang="en-US" sz="18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, 132, 16714.</a:t>
            </a:r>
          </a:p>
          <a:p>
            <a:pPr marL="228600" indent="-228600" algn="l"/>
            <a:endParaRPr lang="en-US" sz="1800" dirty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72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4729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rgbClr val="380070"/>
                </a:solidFill>
              </a:rPr>
              <a:t>Best result with Co-mediator </a:t>
            </a:r>
            <a:r>
              <a:rPr lang="en-US" sz="2400" u="sng" dirty="0" smtClean="0">
                <a:solidFill>
                  <a:srgbClr val="380070"/>
                </a:solidFill>
              </a:rPr>
              <a:t>without </a:t>
            </a:r>
            <a:r>
              <a:rPr lang="en-US" sz="2400" dirty="0" smtClean="0">
                <a:solidFill>
                  <a:srgbClr val="380070"/>
                </a:solidFill>
              </a:rPr>
              <a:t>steric groups:</a:t>
            </a:r>
            <a:br>
              <a:rPr lang="en-US" sz="2400" dirty="0" smtClean="0">
                <a:solidFill>
                  <a:srgbClr val="380070"/>
                </a:solidFill>
              </a:rPr>
            </a:br>
            <a:r>
              <a:rPr lang="en-US" sz="2400" dirty="0" smtClean="0">
                <a:solidFill>
                  <a:srgbClr val="380070"/>
                </a:solidFill>
              </a:rPr>
              <a:t>   - 	Electron lifetimes the same for all Co-mediators</a:t>
            </a:r>
            <a:br>
              <a:rPr lang="en-US" sz="2400" dirty="0" smtClean="0">
                <a:solidFill>
                  <a:srgbClr val="380070"/>
                </a:solidFill>
              </a:rPr>
            </a:br>
            <a:r>
              <a:rPr lang="en-US" sz="2400" dirty="0" smtClean="0">
                <a:solidFill>
                  <a:srgbClr val="380070"/>
                </a:solidFill>
              </a:rPr>
              <a:t>   - 	Mass transport best for Co-mediator without </a:t>
            </a:r>
            <a:r>
              <a:rPr lang="en-US" sz="2400" dirty="0" smtClean="0">
                <a:solidFill>
                  <a:srgbClr val="380070"/>
                </a:solidFill>
              </a:rPr>
              <a:t>steric groups</a:t>
            </a:r>
            <a:r>
              <a:rPr lang="en-US" sz="2400" dirty="0" smtClean="0">
                <a:solidFill>
                  <a:srgbClr val="380070"/>
                </a:solidFill>
              </a:rPr>
              <a:t/>
            </a:r>
            <a:br>
              <a:rPr lang="en-US" sz="2400" dirty="0" smtClean="0">
                <a:solidFill>
                  <a:srgbClr val="380070"/>
                </a:solidFill>
              </a:rPr>
            </a:br>
            <a:r>
              <a:rPr lang="en-US" sz="2400" dirty="0" smtClean="0">
                <a:solidFill>
                  <a:srgbClr val="380070"/>
                </a:solidFill>
              </a:rPr>
              <a:t>   - 	Suitable for indoor light</a:t>
            </a:r>
            <a:endParaRPr lang="sv-SE" sz="2400" dirty="0"/>
          </a:p>
        </p:txBody>
      </p:sp>
      <p:graphicFrame>
        <p:nvGraphicFramePr>
          <p:cNvPr id="8" name="Tabell 7"/>
          <p:cNvGraphicFramePr>
            <a:graphicFrameLocks noGrp="1"/>
          </p:cNvGraphicFramePr>
          <p:nvPr/>
        </p:nvGraphicFramePr>
        <p:xfrm>
          <a:off x="365805" y="2150306"/>
          <a:ext cx="8412388" cy="2741717"/>
        </p:xfrm>
        <a:graphic>
          <a:graphicData uri="http://schemas.openxmlformats.org/drawingml/2006/table">
            <a:tbl>
              <a:tblPr firstRow="1">
                <a:tableStyleId>{7E9639D4-E3E2-4D34-9284-5A2195B3D0D7}</a:tableStyleId>
              </a:tblPr>
              <a:tblGrid>
                <a:gridCol w="2588427"/>
                <a:gridCol w="1402065"/>
                <a:gridCol w="1833469"/>
                <a:gridCol w="1186362"/>
                <a:gridCol w="1402065"/>
              </a:tblGrid>
              <a:tr h="690743">
                <a:tc>
                  <a:txBody>
                    <a:bodyPr/>
                    <a:lstStyle/>
                    <a:p>
                      <a:pPr algn="ctr"/>
                      <a:endParaRPr lang="sv-SE" sz="2400" dirty="0">
                        <a:latin typeface="+mn-lt"/>
                      </a:endParaRPr>
                    </a:p>
                  </a:txBody>
                  <a:tcPr marT="49530" marB="4953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 smtClean="0">
                          <a:solidFill>
                            <a:srgbClr val="380070"/>
                          </a:solidFill>
                          <a:latin typeface="+mn-lt"/>
                        </a:rPr>
                        <a:t>V</a:t>
                      </a:r>
                      <a:r>
                        <a:rPr lang="sv-SE" sz="2400" baseline="-25000" dirty="0" smtClean="0">
                          <a:solidFill>
                            <a:srgbClr val="380070"/>
                          </a:solidFill>
                          <a:latin typeface="+mn-lt"/>
                        </a:rPr>
                        <a:t>oc</a:t>
                      </a:r>
                      <a:r>
                        <a:rPr lang="sv-SE" sz="2400" dirty="0" smtClean="0">
                          <a:solidFill>
                            <a:srgbClr val="380070"/>
                          </a:solidFill>
                          <a:latin typeface="+mn-lt"/>
                        </a:rPr>
                        <a:t> / V</a:t>
                      </a:r>
                      <a:endParaRPr lang="sv-SE" sz="2400" dirty="0">
                        <a:solidFill>
                          <a:srgbClr val="380070"/>
                        </a:solidFill>
                        <a:latin typeface="+mn-lt"/>
                      </a:endParaRPr>
                    </a:p>
                  </a:txBody>
                  <a:tcPr marT="49530" marB="4953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 smtClean="0">
                          <a:solidFill>
                            <a:srgbClr val="380070"/>
                          </a:solidFill>
                          <a:latin typeface="+mn-lt"/>
                        </a:rPr>
                        <a:t>J</a:t>
                      </a:r>
                      <a:r>
                        <a:rPr lang="sv-SE" sz="2400" baseline="-25000" dirty="0" smtClean="0">
                          <a:solidFill>
                            <a:srgbClr val="380070"/>
                          </a:solidFill>
                          <a:latin typeface="+mn-lt"/>
                        </a:rPr>
                        <a:t>sc</a:t>
                      </a:r>
                      <a:r>
                        <a:rPr lang="sv-SE" sz="2400" dirty="0" smtClean="0">
                          <a:solidFill>
                            <a:srgbClr val="380070"/>
                          </a:solidFill>
                          <a:latin typeface="+mn-lt"/>
                        </a:rPr>
                        <a:t> / mAcm</a:t>
                      </a:r>
                      <a:r>
                        <a:rPr lang="sv-SE" sz="2400" baseline="30000" dirty="0" smtClean="0">
                          <a:solidFill>
                            <a:srgbClr val="380070"/>
                          </a:solidFill>
                          <a:latin typeface="+mn-lt"/>
                        </a:rPr>
                        <a:t>-2</a:t>
                      </a:r>
                      <a:endParaRPr lang="sv-SE" sz="2400" baseline="30000" dirty="0">
                        <a:solidFill>
                          <a:srgbClr val="380070"/>
                        </a:solidFill>
                        <a:latin typeface="+mn-lt"/>
                      </a:endParaRPr>
                    </a:p>
                  </a:txBody>
                  <a:tcPr marT="49530" marB="4953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 smtClean="0">
                          <a:solidFill>
                            <a:srgbClr val="380070"/>
                          </a:solidFill>
                          <a:latin typeface="+mn-lt"/>
                        </a:rPr>
                        <a:t>FF</a:t>
                      </a:r>
                      <a:endParaRPr lang="sv-SE" sz="2400" dirty="0">
                        <a:solidFill>
                          <a:srgbClr val="380070"/>
                        </a:solidFill>
                        <a:latin typeface="+mn-lt"/>
                      </a:endParaRPr>
                    </a:p>
                  </a:txBody>
                  <a:tcPr marT="49530" marB="4953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>
                          <a:solidFill>
                            <a:srgbClr val="380070"/>
                          </a:solidFill>
                          <a:latin typeface="+mn-lt"/>
                        </a:rPr>
                        <a:t>η</a:t>
                      </a:r>
                      <a:r>
                        <a:rPr lang="sv-SE" sz="2400" dirty="0" smtClean="0">
                          <a:solidFill>
                            <a:srgbClr val="380070"/>
                          </a:solidFill>
                          <a:latin typeface="+mn-lt"/>
                        </a:rPr>
                        <a:t> / %</a:t>
                      </a:r>
                      <a:endParaRPr lang="sv-SE" sz="2400" dirty="0">
                        <a:solidFill>
                          <a:srgbClr val="380070"/>
                        </a:solidFill>
                        <a:latin typeface="+mn-lt"/>
                      </a:endParaRPr>
                    </a:p>
                  </a:txBody>
                  <a:tcPr marT="49530" marB="49530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75000"/>
                      </a:schemeClr>
                    </a:solidFill>
                  </a:tcPr>
                </a:tc>
              </a:tr>
              <a:tr h="2050974">
                <a:tc>
                  <a:txBody>
                    <a:bodyPr/>
                    <a:lstStyle/>
                    <a:p>
                      <a:pPr algn="l"/>
                      <a:r>
                        <a:rPr lang="sv-SE" sz="2400" b="1" dirty="0" smtClean="0">
                          <a:latin typeface="+mn-lt"/>
                        </a:rPr>
                        <a:t>[Co(</a:t>
                      </a:r>
                      <a:r>
                        <a:rPr lang="sv-SE" sz="2400" b="1" dirty="0" err="1" smtClean="0">
                          <a:latin typeface="+mn-lt"/>
                        </a:rPr>
                        <a:t>bpy</a:t>
                      </a:r>
                      <a:r>
                        <a:rPr lang="sv-SE" sz="2400" b="1" dirty="0" smtClean="0">
                          <a:latin typeface="+mn-lt"/>
                        </a:rPr>
                        <a:t>)</a:t>
                      </a:r>
                      <a:r>
                        <a:rPr lang="sv-SE" sz="2400" b="1" baseline="-25000" dirty="0" smtClean="0">
                          <a:latin typeface="+mn-lt"/>
                        </a:rPr>
                        <a:t>3</a:t>
                      </a:r>
                      <a:r>
                        <a:rPr lang="sv-SE" sz="2400" b="1" dirty="0" smtClean="0">
                          <a:latin typeface="+mn-lt"/>
                        </a:rPr>
                        <a:t>]</a:t>
                      </a:r>
                      <a:r>
                        <a:rPr lang="sv-SE" sz="2400" b="1" baseline="30000" dirty="0" smtClean="0">
                          <a:latin typeface="+mn-lt"/>
                        </a:rPr>
                        <a:t>n+</a:t>
                      </a:r>
                    </a:p>
                    <a:p>
                      <a:pPr algn="l"/>
                      <a:endParaRPr lang="sv-SE" sz="2400" b="1" baseline="30000" dirty="0" smtClean="0">
                        <a:latin typeface="+mn-lt"/>
                      </a:endParaRPr>
                    </a:p>
                    <a:p>
                      <a:pPr algn="l"/>
                      <a:r>
                        <a:rPr lang="sv-SE" sz="2400" dirty="0" smtClean="0">
                          <a:latin typeface="+mn-lt"/>
                        </a:rPr>
                        <a:t>1 </a:t>
                      </a:r>
                      <a:r>
                        <a:rPr lang="sv-SE" sz="2400" dirty="0" err="1" smtClean="0">
                          <a:latin typeface="+mn-lt"/>
                        </a:rPr>
                        <a:t>sun</a:t>
                      </a:r>
                      <a:endParaRPr lang="sv-SE" sz="2400" dirty="0" smtClean="0">
                        <a:latin typeface="+mn-lt"/>
                      </a:endParaRPr>
                    </a:p>
                    <a:p>
                      <a:pPr algn="l"/>
                      <a:r>
                        <a:rPr lang="sv-SE" sz="2400" dirty="0" smtClean="0">
                          <a:latin typeface="+mn-lt"/>
                        </a:rPr>
                        <a:t>1/10 </a:t>
                      </a:r>
                      <a:r>
                        <a:rPr lang="sv-SE" sz="2400" dirty="0" err="1" smtClean="0">
                          <a:latin typeface="+mn-lt"/>
                        </a:rPr>
                        <a:t>sun</a:t>
                      </a:r>
                      <a:endParaRPr lang="sv-SE" sz="2400" dirty="0" smtClean="0">
                        <a:latin typeface="+mn-lt"/>
                      </a:endParaRPr>
                    </a:p>
                    <a:p>
                      <a:pPr algn="l"/>
                      <a:r>
                        <a:rPr lang="sv-SE" sz="2400" dirty="0" smtClean="0">
                          <a:latin typeface="+mn-lt"/>
                        </a:rPr>
                        <a:t>250 lux</a:t>
                      </a:r>
                    </a:p>
                  </a:txBody>
                  <a:tcPr marT="49530" marB="4953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2400" dirty="0" smtClean="0">
                        <a:latin typeface="+mn-lt"/>
                      </a:endParaRPr>
                    </a:p>
                    <a:p>
                      <a:pPr algn="ctr"/>
                      <a:endParaRPr lang="sv-SE" sz="2400" dirty="0" smtClean="0">
                        <a:latin typeface="+mn-lt"/>
                      </a:endParaRPr>
                    </a:p>
                    <a:p>
                      <a:pPr algn="ctr"/>
                      <a:r>
                        <a:rPr lang="sv-SE" sz="2400" dirty="0" smtClean="0">
                          <a:latin typeface="+mn-lt"/>
                        </a:rPr>
                        <a:t>0.92</a:t>
                      </a:r>
                    </a:p>
                    <a:p>
                      <a:pPr algn="ctr"/>
                      <a:r>
                        <a:rPr lang="sv-SE" sz="2400" dirty="0" smtClean="0">
                          <a:latin typeface="+mn-lt"/>
                        </a:rPr>
                        <a:t>0.85</a:t>
                      </a:r>
                    </a:p>
                    <a:p>
                      <a:pPr algn="ctr"/>
                      <a:r>
                        <a:rPr lang="sv-SE" sz="2400" dirty="0" smtClean="0">
                          <a:latin typeface="+mn-lt"/>
                        </a:rPr>
                        <a:t>0.7</a:t>
                      </a:r>
                    </a:p>
                  </a:txBody>
                  <a:tcPr marT="49530" marB="4953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2400" dirty="0" smtClean="0">
                        <a:latin typeface="+mn-lt"/>
                      </a:endParaRPr>
                    </a:p>
                    <a:p>
                      <a:pPr algn="ctr"/>
                      <a:endParaRPr lang="sv-SE" sz="2400" dirty="0" smtClean="0">
                        <a:latin typeface="+mn-lt"/>
                      </a:endParaRPr>
                    </a:p>
                    <a:p>
                      <a:pPr algn="ctr"/>
                      <a:r>
                        <a:rPr lang="sv-SE" sz="2400" dirty="0" smtClean="0">
                          <a:latin typeface="+mn-lt"/>
                        </a:rPr>
                        <a:t>10.7</a:t>
                      </a:r>
                    </a:p>
                    <a:p>
                      <a:pPr algn="ctr"/>
                      <a:r>
                        <a:rPr lang="sv-SE" sz="2400" dirty="0" smtClean="0">
                          <a:latin typeface="+mn-lt"/>
                        </a:rPr>
                        <a:t>1.12</a:t>
                      </a:r>
                    </a:p>
                    <a:p>
                      <a:pPr algn="ctr"/>
                      <a:r>
                        <a:rPr lang="sv-SE" sz="2400" dirty="0" smtClean="0">
                          <a:latin typeface="+mn-lt"/>
                        </a:rPr>
                        <a:t>18.5</a:t>
                      </a:r>
                      <a:r>
                        <a:rPr lang="sv-SE" sz="2400" baseline="0" dirty="0" smtClean="0">
                          <a:latin typeface="+mn-lt"/>
                        </a:rPr>
                        <a:t>  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 10</a:t>
                      </a:r>
                      <a:r>
                        <a:rPr lang="en-US" sz="240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  <a:endParaRPr lang="sv-SE" sz="2400" baseline="30000" dirty="0" smtClean="0">
                        <a:latin typeface="+mn-lt"/>
                      </a:endParaRPr>
                    </a:p>
                  </a:txBody>
                  <a:tcPr marT="49530" marB="4953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2400" dirty="0" smtClean="0">
                        <a:latin typeface="+mn-lt"/>
                      </a:endParaRPr>
                    </a:p>
                    <a:p>
                      <a:pPr algn="ctr"/>
                      <a:endParaRPr lang="sv-SE" sz="2400" dirty="0" smtClean="0">
                        <a:latin typeface="+mn-lt"/>
                      </a:endParaRPr>
                    </a:p>
                    <a:p>
                      <a:pPr algn="ctr"/>
                      <a:r>
                        <a:rPr lang="sv-SE" sz="2400" dirty="0" smtClean="0">
                          <a:latin typeface="+mn-lt"/>
                        </a:rPr>
                        <a:t>0.68</a:t>
                      </a:r>
                    </a:p>
                    <a:p>
                      <a:pPr algn="ctr"/>
                      <a:r>
                        <a:rPr lang="sv-SE" sz="2400" dirty="0" smtClean="0">
                          <a:latin typeface="+mn-lt"/>
                        </a:rPr>
                        <a:t>0.76</a:t>
                      </a:r>
                    </a:p>
                    <a:p>
                      <a:pPr algn="ctr"/>
                      <a:r>
                        <a:rPr lang="sv-SE" sz="2400" dirty="0" smtClean="0">
                          <a:latin typeface="+mn-lt"/>
                        </a:rPr>
                        <a:t>0.8</a:t>
                      </a:r>
                    </a:p>
                  </a:txBody>
                  <a:tcPr marT="49530" marB="4953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2400" dirty="0" smtClean="0">
                        <a:latin typeface="+mn-lt"/>
                      </a:endParaRPr>
                    </a:p>
                    <a:p>
                      <a:pPr algn="ctr"/>
                      <a:endParaRPr lang="sv-SE" sz="2400" dirty="0" smtClean="0">
                        <a:latin typeface="+mn-lt"/>
                      </a:endParaRPr>
                    </a:p>
                    <a:p>
                      <a:pPr algn="ctr"/>
                      <a:r>
                        <a:rPr lang="sv-SE" sz="2400" dirty="0" smtClean="0">
                          <a:latin typeface="+mn-lt"/>
                        </a:rPr>
                        <a:t>6.71</a:t>
                      </a:r>
                    </a:p>
                    <a:p>
                      <a:pPr algn="ctr"/>
                      <a:r>
                        <a:rPr lang="sv-SE" sz="2400" dirty="0" smtClean="0">
                          <a:latin typeface="+mn-lt"/>
                        </a:rPr>
                        <a:t>7.15</a:t>
                      </a:r>
                    </a:p>
                    <a:p>
                      <a:pPr algn="ctr"/>
                      <a:endParaRPr lang="sv-SE" sz="2400" dirty="0" smtClean="0">
                        <a:latin typeface="+mn-lt"/>
                      </a:endParaRPr>
                    </a:p>
                  </a:txBody>
                  <a:tcPr marT="49530" marB="49530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9" name="textruta 8"/>
          <p:cNvSpPr txBox="1"/>
          <p:nvPr/>
        </p:nvSpPr>
        <p:spPr>
          <a:xfrm>
            <a:off x="457245" y="5121942"/>
            <a:ext cx="8320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0.22 M Co-red, 0.033 M Co-ox, 0.1 M LiClO</a:t>
            </a:r>
            <a:r>
              <a:rPr lang="en-US" baseline="-25000" dirty="0" smtClean="0"/>
              <a:t>4</a:t>
            </a:r>
            <a:r>
              <a:rPr lang="en-US" dirty="0" smtClean="0"/>
              <a:t> and  0.2 M 4-</a:t>
            </a:r>
            <a:r>
              <a:rPr lang="en-US" i="1" dirty="0" smtClean="0"/>
              <a:t>tert</a:t>
            </a:r>
            <a:r>
              <a:rPr lang="en-US" dirty="0" smtClean="0"/>
              <a:t> </a:t>
            </a:r>
            <a:r>
              <a:rPr lang="en-US" dirty="0" err="1" smtClean="0"/>
              <a:t>butylpyridine</a:t>
            </a:r>
            <a:r>
              <a:rPr lang="en-US" dirty="0" smtClean="0"/>
              <a:t> (TBP)  in acetonitrile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29389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87338"/>
            <a:ext cx="8229600" cy="1143000"/>
          </a:xfrm>
        </p:spPr>
        <p:txBody>
          <a:bodyPr>
            <a:normAutofit/>
          </a:bodyPr>
          <a:lstStyle/>
          <a:p>
            <a:r>
              <a:rPr lang="sv-SE" sz="3200" dirty="0" smtClean="0"/>
              <a:t>The World Record </a:t>
            </a:r>
            <a:r>
              <a:rPr lang="sv-SE" sz="3200" dirty="0" smtClean="0"/>
              <a:t>DSC </a:t>
            </a:r>
            <a:r>
              <a:rPr lang="sv-SE" sz="3200" dirty="0" smtClean="0"/>
              <a:t>is </a:t>
            </a:r>
            <a:r>
              <a:rPr lang="sv-SE" sz="3200" dirty="0" err="1" smtClean="0"/>
              <a:t>Based</a:t>
            </a:r>
            <a:r>
              <a:rPr lang="sv-SE" sz="3200" dirty="0" smtClean="0"/>
              <a:t> on </a:t>
            </a:r>
            <a:r>
              <a:rPr lang="sv-SE" sz="3200" dirty="0" err="1" smtClean="0"/>
              <a:t>Porphyrine</a:t>
            </a:r>
            <a:r>
              <a:rPr lang="sv-SE" sz="3200" dirty="0" smtClean="0"/>
              <a:t> </a:t>
            </a:r>
            <a:r>
              <a:rPr lang="sv-SE" sz="3200" dirty="0" err="1" smtClean="0"/>
              <a:t>Dye</a:t>
            </a:r>
            <a:r>
              <a:rPr lang="sv-SE" sz="3200" dirty="0" smtClean="0"/>
              <a:t> and Co-</a:t>
            </a:r>
            <a:r>
              <a:rPr lang="sv-SE" sz="3200" dirty="0" err="1" smtClean="0"/>
              <a:t>complex</a:t>
            </a:r>
            <a:r>
              <a:rPr lang="sv-SE" sz="3200" dirty="0" smtClean="0"/>
              <a:t> Redox Electrolyte</a:t>
            </a:r>
            <a:endParaRPr lang="sv-SE" sz="3200" dirty="0"/>
          </a:p>
        </p:txBody>
      </p:sp>
      <p:pic>
        <p:nvPicPr>
          <p:cNvPr id="3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27" y="1663700"/>
            <a:ext cx="2580273" cy="2173473"/>
          </a:xfrm>
          <a:prstGeom prst="rect">
            <a:avLst/>
          </a:prstGeom>
          <a:solidFill>
            <a:srgbClr val="0DBC9F"/>
          </a:solidFill>
          <a:ln>
            <a:solidFill>
              <a:schemeClr val="bg1"/>
            </a:solidFill>
          </a:ln>
          <a:effectLst/>
        </p:spPr>
      </p:pic>
      <p:pic>
        <p:nvPicPr>
          <p:cNvPr id="4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72" y="4013200"/>
            <a:ext cx="2465428" cy="1283548"/>
          </a:xfrm>
          <a:prstGeom prst="rect">
            <a:avLst/>
          </a:prstGeom>
        </p:spPr>
      </p:pic>
      <p:cxnSp>
        <p:nvCxnSpPr>
          <p:cNvPr id="6" name="Rak 5"/>
          <p:cNvCxnSpPr/>
          <p:nvPr/>
        </p:nvCxnSpPr>
        <p:spPr>
          <a:xfrm>
            <a:off x="3124200" y="1879600"/>
            <a:ext cx="0" cy="2173473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301" y="1663700"/>
            <a:ext cx="3193825" cy="3916362"/>
          </a:xfrm>
          <a:prstGeom prst="rect">
            <a:avLst/>
          </a:prstGeom>
          <a:solidFill>
            <a:srgbClr val="0000FF"/>
          </a:solidFill>
        </p:spPr>
      </p:pic>
      <p:sp>
        <p:nvSpPr>
          <p:cNvPr id="9" name="TextBox 6"/>
          <p:cNvSpPr txBox="1"/>
          <p:nvPr/>
        </p:nvSpPr>
        <p:spPr>
          <a:xfrm>
            <a:off x="609600" y="5554662"/>
            <a:ext cx="54610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Grätzel and co-workers: The SM315 </a:t>
            </a:r>
            <a:r>
              <a:rPr lang="en-US" sz="2000" dirty="0" err="1" smtClean="0"/>
              <a:t>porphyrin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reaches a record efficiency of 13% :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445098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-157162"/>
            <a:ext cx="8229600" cy="1143000"/>
          </a:xfrm>
        </p:spPr>
        <p:txBody>
          <a:bodyPr/>
          <a:lstStyle/>
          <a:p>
            <a:r>
              <a:rPr lang="sv-SE" dirty="0" smtClean="0"/>
              <a:t>Solid-State DSC</a:t>
            </a:r>
            <a:endParaRPr lang="sv-SE" dirty="0"/>
          </a:p>
        </p:txBody>
      </p:sp>
      <p:pic>
        <p:nvPicPr>
          <p:cNvPr id="4" name="Picture 1" descr="ell structure.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836712"/>
            <a:ext cx="8928992" cy="57928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3"/>
          <p:cNvSpPr txBox="1"/>
          <p:nvPr/>
        </p:nvSpPr>
        <p:spPr>
          <a:xfrm>
            <a:off x="4644008" y="2348880"/>
            <a:ext cx="4176464" cy="40011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		Solid hole conductor PCE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179512" y="2348880"/>
            <a:ext cx="4254519" cy="40011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		Redox electrolyte PCE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1979712" y="2852936"/>
            <a:ext cx="525279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B2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B20"/>
                </a:solidFill>
              </a:rPr>
              <a:t>dye</a:t>
            </a:r>
            <a:endParaRPr lang="en-US" dirty="0">
              <a:solidFill>
                <a:srgbClr val="FF0B20"/>
              </a:solidFill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4499992" y="899428"/>
            <a:ext cx="4526149" cy="461665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DSSC using hole transport material 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79512" y="899428"/>
            <a:ext cx="3822230" cy="461665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DSSC using  redox electrolyte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4775200" y="4509120"/>
            <a:ext cx="635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n-lt"/>
              </a:rPr>
              <a:t>TiO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</a:t>
            </a:r>
            <a:endParaRPr lang="en-US" sz="1400" dirty="0">
              <a:latin typeface="+mn-lt"/>
            </a:endParaRPr>
          </a:p>
        </p:txBody>
      </p:sp>
      <p:sp>
        <p:nvSpPr>
          <p:cNvPr id="11" name="TextBox 12"/>
          <p:cNvSpPr txBox="1"/>
          <p:nvPr/>
        </p:nvSpPr>
        <p:spPr>
          <a:xfrm>
            <a:off x="5796136" y="4941168"/>
            <a:ext cx="6480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TiO</a:t>
            </a:r>
            <a:r>
              <a:rPr lang="en-US" sz="1600" baseline="-25000" dirty="0" smtClean="0">
                <a:latin typeface="+mn-lt"/>
              </a:rPr>
              <a:t>2</a:t>
            </a:r>
            <a:endParaRPr lang="en-US" sz="1600" baseline="-25000" dirty="0">
              <a:latin typeface="+mn-lt"/>
            </a:endParaRPr>
          </a:p>
        </p:txBody>
      </p:sp>
      <p:sp>
        <p:nvSpPr>
          <p:cNvPr id="12" name="TextBox 7"/>
          <p:cNvSpPr txBox="1"/>
          <p:nvPr/>
        </p:nvSpPr>
        <p:spPr>
          <a:xfrm>
            <a:off x="4644008" y="2780928"/>
            <a:ext cx="1696698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n-lt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light harvester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 dye or pigment  film</a:t>
            </a:r>
            <a:endParaRPr lang="en-US" sz="14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2233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69" y="1730375"/>
            <a:ext cx="5276170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5539" name="Rectangle 5"/>
          <p:cNvSpPr>
            <a:spLocks/>
          </p:cNvSpPr>
          <p:nvPr/>
        </p:nvSpPr>
        <p:spPr bwMode="auto">
          <a:xfrm>
            <a:off x="266700" y="327025"/>
            <a:ext cx="53721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Solid-state DSSC</a:t>
            </a:r>
            <a:endParaRPr lang="en-US" sz="360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  <a:sym typeface="Calibri" charset="0"/>
            </a:endParaRPr>
          </a:p>
          <a:p>
            <a:pPr algn="l"/>
            <a:r>
              <a:rPr lang="en-US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 In collaboration with BASF SE and EPFL.</a:t>
            </a:r>
          </a:p>
        </p:txBody>
      </p:sp>
      <p:sp>
        <p:nvSpPr>
          <p:cNvPr id="65541" name="Rectangle 7"/>
          <p:cNvSpPr>
            <a:spLocks/>
          </p:cNvSpPr>
          <p:nvPr/>
        </p:nvSpPr>
        <p:spPr bwMode="auto">
          <a:xfrm>
            <a:off x="4051300" y="5159375"/>
            <a:ext cx="5029200" cy="14287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2400" u="sng" dirty="0" smtClean="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  <a:sym typeface="Times" charset="0"/>
              </a:rPr>
              <a:t>ID176 + </a:t>
            </a:r>
            <a:r>
              <a:rPr lang="en-US" sz="2400" u="sng" dirty="0" err="1" smtClean="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  <a:sym typeface="Times" charset="0"/>
              </a:rPr>
              <a:t>spiro-OMeTAD</a:t>
            </a:r>
            <a:endParaRPr lang="en-US" sz="2400" dirty="0">
              <a:solidFill>
                <a:schemeClr val="tx1"/>
              </a:solidFill>
              <a:latin typeface="Times New Roman"/>
              <a:ea typeface="ＭＳ Ｐゴシック" charset="0"/>
              <a:cs typeface="Times New Roman"/>
              <a:sym typeface="Calibri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  <a:sym typeface="Times" charset="0"/>
              </a:rPr>
              <a:t>Works well for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  <a:sym typeface="Times" charset="0"/>
              </a:rPr>
              <a:t>ssDSSC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  <a:sym typeface="Times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  <a:sym typeface="Times" charset="0"/>
              </a:rPr>
              <a:t>(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  <a:sym typeface="Times" charset="0"/>
              </a:rPr>
              <a:t>&gt; 3%), but </a:t>
            </a:r>
            <a:r>
              <a:rPr lang="en-US" sz="2400" dirty="0" smtClean="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  <a:sym typeface="Times" charset="0"/>
              </a:rPr>
              <a:t>very 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  <a:sym typeface="Times" charset="0"/>
              </a:rPr>
              <a:t>poor in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  <a:sym typeface="Times" charset="0"/>
              </a:rPr>
              <a:t>liq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  <a:sym typeface="Times" charset="0"/>
              </a:rPr>
              <a:t>-DSSC (&lt;1%)</a:t>
            </a:r>
          </a:p>
        </p:txBody>
      </p:sp>
      <p:sp>
        <p:nvSpPr>
          <p:cNvPr id="65542" name="Rectangle 8"/>
          <p:cNvSpPr>
            <a:spLocks/>
          </p:cNvSpPr>
          <p:nvPr/>
        </p:nvSpPr>
        <p:spPr bwMode="auto">
          <a:xfrm>
            <a:off x="727075" y="6067425"/>
            <a:ext cx="3121025" cy="596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1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Cappel et al.</a:t>
            </a:r>
            <a:r>
              <a:rPr lang="en-US" sz="1800">
                <a:solidFill>
                  <a:schemeClr val="tx1"/>
                </a:solidFill>
                <a:latin typeface="Times New Roman Italic" charset="0"/>
                <a:ea typeface="ＭＳ Ｐゴシック" charset="0"/>
                <a:cs typeface="ＭＳ Ｐゴシック" charset="0"/>
                <a:sym typeface="Times New Roman Italic" charset="0"/>
              </a:rPr>
              <a:t> J. Phys. Chem. C</a:t>
            </a:r>
            <a:r>
              <a:rPr lang="en-US" sz="1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, </a:t>
            </a:r>
            <a:r>
              <a:rPr lang="en-US" sz="1800">
                <a:solidFill>
                  <a:schemeClr val="tx1"/>
                </a:solidFill>
                <a:latin typeface="Times New Roman Bold" charset="0"/>
                <a:ea typeface="ＭＳ Ｐゴシック" charset="0"/>
                <a:cs typeface="ＭＳ Ｐゴシック" charset="0"/>
                <a:sym typeface="Times New Roman Bold" charset="0"/>
              </a:rPr>
              <a:t>2009</a:t>
            </a:r>
            <a:r>
              <a:rPr lang="en-US" sz="1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, </a:t>
            </a:r>
            <a:r>
              <a:rPr lang="en-US" sz="1800">
                <a:solidFill>
                  <a:schemeClr val="tx1"/>
                </a:solidFill>
                <a:latin typeface="Times New Roman Italic" charset="0"/>
                <a:ea typeface="ＭＳ Ｐゴシック" charset="0"/>
                <a:cs typeface="ＭＳ Ｐゴシック" charset="0"/>
                <a:sym typeface="Times New Roman Italic" charset="0"/>
              </a:rPr>
              <a:t>113</a:t>
            </a:r>
            <a:r>
              <a:rPr lang="en-US" sz="1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, 14595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1638300"/>
            <a:ext cx="3514756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>
            <a:spLocks/>
          </p:cNvSpPr>
          <p:nvPr/>
        </p:nvSpPr>
        <p:spPr bwMode="auto">
          <a:xfrm>
            <a:off x="5837237" y="3746500"/>
            <a:ext cx="146526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spiro-OMeTAD</a:t>
            </a:r>
            <a:endParaRPr lang="en-US" sz="1800" dirty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  <a:sym typeface="Calibri" charset="0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7302500" y="1930400"/>
            <a:ext cx="1841500" cy="13208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ctangle 3"/>
          <p:cNvSpPr>
            <a:spLocks/>
          </p:cNvSpPr>
          <p:nvPr/>
        </p:nvSpPr>
        <p:spPr bwMode="auto">
          <a:xfrm>
            <a:off x="3902075" y="1730375"/>
            <a:ext cx="55115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ID176</a:t>
            </a:r>
            <a:endParaRPr lang="en-US" sz="1800" dirty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09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87338" y="-38100"/>
            <a:ext cx="8856662" cy="1506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>
                <a:latin typeface="Calibri Bold" charset="0"/>
                <a:ea typeface="ヒラギノ角ゴ ProN W3" charset="0"/>
                <a:cs typeface="Calibri Bold" charset="0"/>
                <a:sym typeface="Calibri Bold" charset="0"/>
              </a:rPr>
              <a:t>Why does ID176 work in solid and not in liquid DSC?</a:t>
            </a:r>
            <a:endParaRPr lang="en-US" sz="2800">
              <a:latin typeface="Calibri Bold" charset="0"/>
              <a:ea typeface="ヒラギノ角ゴ ProN W6" charset="0"/>
              <a:cs typeface="ヒラギノ角ゴ ProN W6" charset="0"/>
              <a:sym typeface="Calibri Bold" charset="0"/>
            </a:endParaRPr>
          </a:p>
        </p:txBody>
      </p:sp>
      <p:sp>
        <p:nvSpPr>
          <p:cNvPr id="67586" name="Line 2"/>
          <p:cNvSpPr>
            <a:spLocks noChangeShapeType="1"/>
          </p:cNvSpPr>
          <p:nvPr/>
        </p:nvSpPr>
        <p:spPr bwMode="auto">
          <a:xfrm>
            <a:off x="2347913" y="2239963"/>
            <a:ext cx="7318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sv-SE"/>
          </a:p>
        </p:txBody>
      </p:sp>
      <p:sp>
        <p:nvSpPr>
          <p:cNvPr id="67587" name="Line 3"/>
          <p:cNvSpPr>
            <a:spLocks noChangeShapeType="1"/>
          </p:cNvSpPr>
          <p:nvPr/>
        </p:nvSpPr>
        <p:spPr bwMode="auto">
          <a:xfrm>
            <a:off x="3076575" y="1508125"/>
            <a:ext cx="3175" cy="393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sv-SE"/>
          </a:p>
        </p:txBody>
      </p:sp>
      <p:sp>
        <p:nvSpPr>
          <p:cNvPr id="67588" name="Line 4"/>
          <p:cNvSpPr>
            <a:spLocks noChangeShapeType="1"/>
          </p:cNvSpPr>
          <p:nvPr/>
        </p:nvSpPr>
        <p:spPr bwMode="auto">
          <a:xfrm>
            <a:off x="3076575" y="4525963"/>
            <a:ext cx="731838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sv-SE"/>
          </a:p>
        </p:txBody>
      </p:sp>
      <p:sp>
        <p:nvSpPr>
          <p:cNvPr id="67589" name="Line 5"/>
          <p:cNvSpPr>
            <a:spLocks noChangeShapeType="1"/>
          </p:cNvSpPr>
          <p:nvPr/>
        </p:nvSpPr>
        <p:spPr bwMode="auto">
          <a:xfrm>
            <a:off x="4208463" y="3849688"/>
            <a:ext cx="731837" cy="0"/>
          </a:xfrm>
          <a:prstGeom prst="line">
            <a:avLst/>
          </a:prstGeom>
          <a:noFill/>
          <a:ln w="76200">
            <a:solidFill>
              <a:srgbClr val="CC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sv-SE"/>
          </a:p>
        </p:txBody>
      </p:sp>
      <p:sp>
        <p:nvSpPr>
          <p:cNvPr id="67590" name="Rectangle 6"/>
          <p:cNvSpPr>
            <a:spLocks/>
          </p:cNvSpPr>
          <p:nvPr/>
        </p:nvSpPr>
        <p:spPr bwMode="auto">
          <a:xfrm>
            <a:off x="4457700" y="3440113"/>
            <a:ext cx="1633538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Spiro-OMeTAD</a:t>
            </a:r>
          </a:p>
        </p:txBody>
      </p:sp>
      <p:sp>
        <p:nvSpPr>
          <p:cNvPr id="67591" name="Rectangle 7"/>
          <p:cNvSpPr>
            <a:spLocks/>
          </p:cNvSpPr>
          <p:nvPr/>
        </p:nvSpPr>
        <p:spPr bwMode="auto">
          <a:xfrm>
            <a:off x="4167188" y="4275138"/>
            <a:ext cx="167798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Arial Italic" charset="0"/>
                <a:ea typeface="ＭＳ Ｐゴシック" charset="0"/>
                <a:cs typeface="ＭＳ Ｐゴシック" charset="0"/>
                <a:sym typeface="Arial Italic" charset="0"/>
              </a:rPr>
              <a:t>ps regeneration</a:t>
            </a:r>
          </a:p>
        </p:txBody>
      </p:sp>
      <p:sp>
        <p:nvSpPr>
          <p:cNvPr id="67592" name="Line 8"/>
          <p:cNvSpPr>
            <a:spLocks noChangeShapeType="1"/>
          </p:cNvSpPr>
          <p:nvPr/>
        </p:nvSpPr>
        <p:spPr bwMode="auto">
          <a:xfrm>
            <a:off x="3079750" y="2524125"/>
            <a:ext cx="731838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sv-SE"/>
          </a:p>
        </p:txBody>
      </p:sp>
      <p:sp>
        <p:nvSpPr>
          <p:cNvPr id="67593" name="Rectangle 9"/>
          <p:cNvSpPr>
            <a:spLocks/>
          </p:cNvSpPr>
          <p:nvPr/>
        </p:nvSpPr>
        <p:spPr bwMode="auto">
          <a:xfrm>
            <a:off x="1741488" y="2005013"/>
            <a:ext cx="4064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CB</a:t>
            </a:r>
          </a:p>
        </p:txBody>
      </p:sp>
      <p:sp>
        <p:nvSpPr>
          <p:cNvPr id="67594" name="Rectangle 10"/>
          <p:cNvSpPr>
            <a:spLocks/>
          </p:cNvSpPr>
          <p:nvPr/>
        </p:nvSpPr>
        <p:spPr bwMode="auto">
          <a:xfrm>
            <a:off x="185738" y="6329363"/>
            <a:ext cx="3802062" cy="381000"/>
          </a:xfrm>
          <a:prstGeom prst="rect">
            <a:avLst/>
          </a:prstGeom>
          <a:solidFill>
            <a:srgbClr val="C6D9F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Cappel et al. JPC C, 2011, 115, 4345 </a:t>
            </a:r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 rot="10800000" flipH="1">
            <a:off x="3379788" y="2524125"/>
            <a:ext cx="0" cy="1966913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sv-SE"/>
          </a:p>
        </p:txBody>
      </p:sp>
      <p:sp>
        <p:nvSpPr>
          <p:cNvPr id="67596" name="Rectangle 12"/>
          <p:cNvSpPr>
            <a:spLocks/>
          </p:cNvSpPr>
          <p:nvPr/>
        </p:nvSpPr>
        <p:spPr bwMode="auto">
          <a:xfrm>
            <a:off x="3494088" y="3298825"/>
            <a:ext cx="2174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1</a:t>
            </a:r>
          </a:p>
        </p:txBody>
      </p:sp>
      <p:sp>
        <p:nvSpPr>
          <p:cNvPr id="67597" name="Rectangle 13"/>
          <p:cNvSpPr>
            <a:spLocks/>
          </p:cNvSpPr>
          <p:nvPr/>
        </p:nvSpPr>
        <p:spPr bwMode="auto">
          <a:xfrm>
            <a:off x="3894138" y="4060825"/>
            <a:ext cx="2174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2</a:t>
            </a:r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 flipH="1">
            <a:off x="3611563" y="3865563"/>
            <a:ext cx="546100" cy="58102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sv-SE"/>
          </a:p>
        </p:txBody>
      </p:sp>
      <p:sp>
        <p:nvSpPr>
          <p:cNvPr id="67599" name="Line 15"/>
          <p:cNvSpPr>
            <a:spLocks noChangeShapeType="1"/>
          </p:cNvSpPr>
          <p:nvPr/>
        </p:nvSpPr>
        <p:spPr bwMode="auto">
          <a:xfrm>
            <a:off x="3100388" y="2065338"/>
            <a:ext cx="731837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sv-SE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 rot="10800000" flipH="1">
            <a:off x="3379788" y="2065338"/>
            <a:ext cx="0" cy="458787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ysDot"/>
            <a:round/>
            <a:headEnd type="none" w="med" len="med"/>
            <a:tailEnd type="arrow" w="sm" len="sm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sv-SE"/>
          </a:p>
        </p:txBody>
      </p:sp>
      <p:sp>
        <p:nvSpPr>
          <p:cNvPr id="67601" name="Rectangle 17"/>
          <p:cNvSpPr>
            <a:spLocks/>
          </p:cNvSpPr>
          <p:nvPr/>
        </p:nvSpPr>
        <p:spPr bwMode="auto">
          <a:xfrm>
            <a:off x="4043363" y="1782763"/>
            <a:ext cx="1473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Reduced Dye</a:t>
            </a:r>
          </a:p>
        </p:txBody>
      </p:sp>
      <p:sp>
        <p:nvSpPr>
          <p:cNvPr id="67602" name="Rectangle 18"/>
          <p:cNvSpPr>
            <a:spLocks/>
          </p:cNvSpPr>
          <p:nvPr/>
        </p:nvSpPr>
        <p:spPr bwMode="auto">
          <a:xfrm>
            <a:off x="4046538" y="2314575"/>
            <a:ext cx="139858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Excited state</a:t>
            </a:r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 flipH="1">
            <a:off x="2703513" y="1873250"/>
            <a:ext cx="430212" cy="2921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sv-SE"/>
          </a:p>
        </p:txBody>
      </p:sp>
      <p:sp>
        <p:nvSpPr>
          <p:cNvPr id="67604" name="Rectangle 20"/>
          <p:cNvSpPr>
            <a:spLocks/>
          </p:cNvSpPr>
          <p:nvPr/>
        </p:nvSpPr>
        <p:spPr bwMode="auto">
          <a:xfrm>
            <a:off x="2689225" y="1652588"/>
            <a:ext cx="2174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3</a:t>
            </a:r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>
            <a:off x="2951163" y="2346325"/>
            <a:ext cx="296862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sv-SE"/>
          </a:p>
        </p:txBody>
      </p:sp>
      <p:sp>
        <p:nvSpPr>
          <p:cNvPr id="25622" name="Line 22"/>
          <p:cNvSpPr>
            <a:spLocks noChangeShapeType="1"/>
          </p:cNvSpPr>
          <p:nvPr/>
        </p:nvSpPr>
        <p:spPr bwMode="auto">
          <a:xfrm>
            <a:off x="2938463" y="2449513"/>
            <a:ext cx="296862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sv-SE"/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>
            <a:off x="2925763" y="2568575"/>
            <a:ext cx="2984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sv-SE"/>
          </a:p>
        </p:txBody>
      </p:sp>
      <p:sp>
        <p:nvSpPr>
          <p:cNvPr id="25624" name="Line 24"/>
          <p:cNvSpPr>
            <a:spLocks noChangeShapeType="1"/>
          </p:cNvSpPr>
          <p:nvPr/>
        </p:nvSpPr>
        <p:spPr bwMode="auto">
          <a:xfrm>
            <a:off x="2914650" y="2671763"/>
            <a:ext cx="296863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sv-SE"/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 rot="10800000" flipH="1">
            <a:off x="1484313" y="2671763"/>
            <a:ext cx="1219200" cy="1027112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sv-SE"/>
          </a:p>
        </p:txBody>
      </p:sp>
      <p:sp>
        <p:nvSpPr>
          <p:cNvPr id="67610" name="Rectangle 26"/>
          <p:cNvSpPr>
            <a:spLocks/>
          </p:cNvSpPr>
          <p:nvPr/>
        </p:nvSpPr>
        <p:spPr bwMode="auto">
          <a:xfrm>
            <a:off x="122238" y="3351213"/>
            <a:ext cx="2514600" cy="1092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B.</a:t>
            </a:r>
            <a:endParaRPr lang="en-US" sz="180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  <a:sym typeface="Calibri" charset="0"/>
            </a:endParaRPr>
          </a:p>
          <a:p>
            <a:pPr algn="l"/>
            <a:r>
              <a:rPr lang="en-US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Injection in surface states?</a:t>
            </a:r>
          </a:p>
        </p:txBody>
      </p:sp>
      <p:sp>
        <p:nvSpPr>
          <p:cNvPr id="67611" name="Rectangle 27"/>
          <p:cNvSpPr>
            <a:spLocks/>
          </p:cNvSpPr>
          <p:nvPr/>
        </p:nvSpPr>
        <p:spPr bwMode="auto">
          <a:xfrm>
            <a:off x="6310313" y="1344613"/>
            <a:ext cx="2509837" cy="30210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A.</a:t>
            </a:r>
            <a:endParaRPr lang="en-US" sz="180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  <a:sym typeface="Calibri" charset="0"/>
            </a:endParaRPr>
          </a:p>
          <a:p>
            <a:pPr algn="l"/>
            <a:r>
              <a:rPr lang="en-US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Ultrafast regeneration of the oxidized dye.</a:t>
            </a:r>
            <a:endParaRPr lang="en-US" sz="180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  <a:sym typeface="Calibri" charset="0"/>
            </a:endParaRPr>
          </a:p>
          <a:p>
            <a:pPr algn="l"/>
            <a:endParaRPr lang="en-US" sz="2400">
              <a:solidFill>
                <a:schemeClr val="tx1"/>
              </a:solidFill>
              <a:latin typeface="Times New Roman" charset="0"/>
              <a:ea typeface="ＭＳ Ｐゴシック" charset="0"/>
              <a:cs typeface="ＭＳ Ｐゴシック" charset="0"/>
              <a:sym typeface="Times New Roman" charset="0"/>
            </a:endParaRPr>
          </a:p>
          <a:p>
            <a:pPr algn="l"/>
            <a:r>
              <a:rPr lang="en-US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Reductive quenching mechanism.</a:t>
            </a:r>
          </a:p>
        </p:txBody>
      </p:sp>
    </p:spTree>
    <p:extLst>
      <p:ext uri="{BB962C8B-B14F-4D97-AF65-F5344CB8AC3E}">
        <p14:creationId xmlns:p14="http://schemas.microsoft.com/office/powerpoint/2010/main" val="172899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ak 2"/>
          <p:cNvCxnSpPr/>
          <p:nvPr/>
        </p:nvCxnSpPr>
        <p:spPr>
          <a:xfrm>
            <a:off x="1828800" y="2286000"/>
            <a:ext cx="0" cy="2870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upp 6"/>
          <p:cNvGrpSpPr/>
          <p:nvPr/>
        </p:nvGrpSpPr>
        <p:grpSpPr>
          <a:xfrm flipH="1">
            <a:off x="1879600" y="2273300"/>
            <a:ext cx="1295400" cy="1244600"/>
            <a:chOff x="4978400" y="3340100"/>
            <a:chExt cx="1295400" cy="1244600"/>
          </a:xfrm>
        </p:grpSpPr>
        <p:sp>
          <p:nvSpPr>
            <p:cNvPr id="6" name="Ellips 5"/>
            <p:cNvSpPr/>
            <p:nvPr/>
          </p:nvSpPr>
          <p:spPr>
            <a:xfrm>
              <a:off x="4978400" y="3340100"/>
              <a:ext cx="1295400" cy="12446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" name="Ellips 4"/>
            <p:cNvSpPr/>
            <p:nvPr/>
          </p:nvSpPr>
          <p:spPr>
            <a:xfrm>
              <a:off x="5130800" y="3467100"/>
              <a:ext cx="1143000" cy="990600"/>
            </a:xfrm>
            <a:prstGeom prst="ellipse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8" name="Grupp 7"/>
          <p:cNvGrpSpPr/>
          <p:nvPr/>
        </p:nvGrpSpPr>
        <p:grpSpPr>
          <a:xfrm flipH="1">
            <a:off x="1879600" y="3416300"/>
            <a:ext cx="1295400" cy="1244600"/>
            <a:chOff x="4978400" y="3340100"/>
            <a:chExt cx="1295400" cy="1244600"/>
          </a:xfrm>
        </p:grpSpPr>
        <p:sp>
          <p:nvSpPr>
            <p:cNvPr id="9" name="Ellips 8"/>
            <p:cNvSpPr/>
            <p:nvPr/>
          </p:nvSpPr>
          <p:spPr>
            <a:xfrm>
              <a:off x="4978400" y="3340100"/>
              <a:ext cx="1295400" cy="12446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" name="Ellips 9"/>
            <p:cNvSpPr/>
            <p:nvPr/>
          </p:nvSpPr>
          <p:spPr>
            <a:xfrm>
              <a:off x="5130800" y="3467100"/>
              <a:ext cx="1143000" cy="990600"/>
            </a:xfrm>
            <a:prstGeom prst="ellipse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15" name="Grupp 14"/>
          <p:cNvGrpSpPr/>
          <p:nvPr/>
        </p:nvGrpSpPr>
        <p:grpSpPr>
          <a:xfrm>
            <a:off x="3022600" y="3911600"/>
            <a:ext cx="1295400" cy="1244600"/>
            <a:chOff x="2032000" y="4254500"/>
            <a:chExt cx="1295400" cy="1244600"/>
          </a:xfrm>
        </p:grpSpPr>
        <p:sp>
          <p:nvSpPr>
            <p:cNvPr id="13" name="Ellips 12"/>
            <p:cNvSpPr/>
            <p:nvPr/>
          </p:nvSpPr>
          <p:spPr>
            <a:xfrm flipH="1">
              <a:off x="2032000" y="4254500"/>
              <a:ext cx="1295400" cy="12446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4" name="Ellips 13"/>
            <p:cNvSpPr/>
            <p:nvPr/>
          </p:nvSpPr>
          <p:spPr>
            <a:xfrm flipH="1">
              <a:off x="2082800" y="4381500"/>
              <a:ext cx="1143000" cy="990600"/>
            </a:xfrm>
            <a:prstGeom prst="ellipse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18" name="Grupp 17"/>
          <p:cNvGrpSpPr/>
          <p:nvPr/>
        </p:nvGrpSpPr>
        <p:grpSpPr>
          <a:xfrm>
            <a:off x="3937000" y="3822412"/>
            <a:ext cx="533400" cy="584776"/>
            <a:chOff x="8178800" y="1491159"/>
            <a:chExt cx="533400" cy="584776"/>
          </a:xfrm>
        </p:grpSpPr>
        <p:sp>
          <p:nvSpPr>
            <p:cNvPr id="16" name="Ellips 15"/>
            <p:cNvSpPr/>
            <p:nvPr/>
          </p:nvSpPr>
          <p:spPr>
            <a:xfrm>
              <a:off x="8178800" y="1701800"/>
              <a:ext cx="330200" cy="279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7" name="textruta 16"/>
            <p:cNvSpPr txBox="1"/>
            <p:nvPr/>
          </p:nvSpPr>
          <p:spPr>
            <a:xfrm>
              <a:off x="8204200" y="1491159"/>
              <a:ext cx="5080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3200" b="1" dirty="0" smtClean="0"/>
                <a:t>-</a:t>
              </a:r>
              <a:endParaRPr lang="sv-SE" sz="3200" b="1" dirty="0"/>
            </a:p>
          </p:txBody>
        </p:sp>
      </p:grpSp>
      <p:grpSp>
        <p:nvGrpSpPr>
          <p:cNvPr id="19" name="Grupp 18"/>
          <p:cNvGrpSpPr/>
          <p:nvPr/>
        </p:nvGrpSpPr>
        <p:grpSpPr>
          <a:xfrm>
            <a:off x="3200400" y="3720812"/>
            <a:ext cx="533400" cy="584776"/>
            <a:chOff x="8178800" y="1491159"/>
            <a:chExt cx="533400" cy="584776"/>
          </a:xfrm>
        </p:grpSpPr>
        <p:sp>
          <p:nvSpPr>
            <p:cNvPr id="20" name="Ellips 19"/>
            <p:cNvSpPr/>
            <p:nvPr/>
          </p:nvSpPr>
          <p:spPr>
            <a:xfrm>
              <a:off x="8178800" y="1701800"/>
              <a:ext cx="330200" cy="279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8204200" y="1491159"/>
              <a:ext cx="5080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3200" b="1" dirty="0" smtClean="0"/>
                <a:t>-</a:t>
              </a:r>
              <a:endParaRPr lang="sv-SE" sz="3200" b="1" dirty="0"/>
            </a:p>
          </p:txBody>
        </p:sp>
      </p:grpSp>
      <p:grpSp>
        <p:nvGrpSpPr>
          <p:cNvPr id="22" name="Grupp 21"/>
          <p:cNvGrpSpPr/>
          <p:nvPr/>
        </p:nvGrpSpPr>
        <p:grpSpPr>
          <a:xfrm>
            <a:off x="2768600" y="3289012"/>
            <a:ext cx="533400" cy="584776"/>
            <a:chOff x="8178800" y="1491159"/>
            <a:chExt cx="533400" cy="584776"/>
          </a:xfrm>
        </p:grpSpPr>
        <p:sp>
          <p:nvSpPr>
            <p:cNvPr id="23" name="Ellips 22"/>
            <p:cNvSpPr/>
            <p:nvPr/>
          </p:nvSpPr>
          <p:spPr>
            <a:xfrm>
              <a:off x="8178800" y="1701800"/>
              <a:ext cx="330200" cy="279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8204200" y="1491159"/>
              <a:ext cx="5080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3200" b="1" dirty="0" smtClean="0"/>
                <a:t>-</a:t>
              </a:r>
              <a:endParaRPr lang="sv-SE" sz="3200" b="1" dirty="0"/>
            </a:p>
          </p:txBody>
        </p:sp>
      </p:grpSp>
      <p:grpSp>
        <p:nvGrpSpPr>
          <p:cNvPr id="25" name="Grupp 24"/>
          <p:cNvGrpSpPr/>
          <p:nvPr/>
        </p:nvGrpSpPr>
        <p:grpSpPr>
          <a:xfrm>
            <a:off x="1930400" y="3136612"/>
            <a:ext cx="533400" cy="584776"/>
            <a:chOff x="8178800" y="1491159"/>
            <a:chExt cx="533400" cy="584776"/>
          </a:xfrm>
        </p:grpSpPr>
        <p:sp>
          <p:nvSpPr>
            <p:cNvPr id="26" name="Ellips 25"/>
            <p:cNvSpPr/>
            <p:nvPr/>
          </p:nvSpPr>
          <p:spPr>
            <a:xfrm>
              <a:off x="8178800" y="1701800"/>
              <a:ext cx="330200" cy="279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7" name="textruta 26"/>
            <p:cNvSpPr txBox="1"/>
            <p:nvPr/>
          </p:nvSpPr>
          <p:spPr>
            <a:xfrm>
              <a:off x="8204200" y="1491159"/>
              <a:ext cx="5080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3200" b="1" dirty="0" smtClean="0"/>
                <a:t>-</a:t>
              </a:r>
              <a:endParaRPr lang="sv-SE" sz="3200" b="1" dirty="0"/>
            </a:p>
          </p:txBody>
        </p:sp>
      </p:grpSp>
      <p:cxnSp>
        <p:nvCxnSpPr>
          <p:cNvPr id="29" name="Kurva 28"/>
          <p:cNvCxnSpPr/>
          <p:nvPr/>
        </p:nvCxnSpPr>
        <p:spPr>
          <a:xfrm rot="16200000" flipV="1">
            <a:off x="3822700" y="3530312"/>
            <a:ext cx="101600" cy="584200"/>
          </a:xfrm>
          <a:prstGeom prst="curvedConnector2">
            <a:avLst/>
          </a:prstGeom>
          <a:ln>
            <a:solidFill>
              <a:srgbClr val="00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Kurva 32"/>
          <p:cNvCxnSpPr/>
          <p:nvPr/>
        </p:nvCxnSpPr>
        <p:spPr>
          <a:xfrm rot="16200000" flipV="1">
            <a:off x="2451100" y="3022312"/>
            <a:ext cx="101600" cy="584200"/>
          </a:xfrm>
          <a:prstGeom prst="curvedConnector2">
            <a:avLst/>
          </a:prstGeom>
          <a:ln>
            <a:solidFill>
              <a:srgbClr val="00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Kurva 34"/>
          <p:cNvCxnSpPr>
            <a:stCxn id="21" idx="0"/>
          </p:cNvCxnSpPr>
          <p:nvPr/>
        </p:nvCxnSpPr>
        <p:spPr>
          <a:xfrm rot="16200000" flipV="1">
            <a:off x="3137044" y="3378056"/>
            <a:ext cx="304512" cy="381000"/>
          </a:xfrm>
          <a:prstGeom prst="curvedConnector2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Höger 36"/>
          <p:cNvSpPr/>
          <p:nvPr/>
        </p:nvSpPr>
        <p:spPr>
          <a:xfrm rot="20178385" flipH="1">
            <a:off x="4572000" y="3956854"/>
            <a:ext cx="889000" cy="27253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38" name="Grupp 37"/>
          <p:cNvGrpSpPr/>
          <p:nvPr/>
        </p:nvGrpSpPr>
        <p:grpSpPr>
          <a:xfrm>
            <a:off x="4114800" y="4051012"/>
            <a:ext cx="508000" cy="584776"/>
            <a:chOff x="8178800" y="1491159"/>
            <a:chExt cx="508000" cy="584776"/>
          </a:xfrm>
        </p:grpSpPr>
        <p:sp>
          <p:nvSpPr>
            <p:cNvPr id="39" name="Ellips 38"/>
            <p:cNvSpPr/>
            <p:nvPr/>
          </p:nvSpPr>
          <p:spPr>
            <a:xfrm>
              <a:off x="8178800" y="1701800"/>
              <a:ext cx="330200" cy="279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0" name="textruta 39"/>
            <p:cNvSpPr txBox="1"/>
            <p:nvPr/>
          </p:nvSpPr>
          <p:spPr>
            <a:xfrm>
              <a:off x="8178800" y="1491159"/>
              <a:ext cx="5080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3200" b="1" dirty="0"/>
                <a:t>+</a:t>
              </a:r>
            </a:p>
          </p:txBody>
        </p:sp>
      </p:grpSp>
      <p:sp>
        <p:nvSpPr>
          <p:cNvPr id="41" name="textruta 40"/>
          <p:cNvSpPr txBox="1"/>
          <p:nvPr/>
        </p:nvSpPr>
        <p:spPr>
          <a:xfrm>
            <a:off x="304800" y="355024"/>
            <a:ext cx="751960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 err="1" smtClean="0"/>
              <a:t>Reductive</a:t>
            </a:r>
            <a:r>
              <a:rPr lang="sv-SE" sz="3200" dirty="0" smtClean="0"/>
              <a:t> </a:t>
            </a:r>
            <a:r>
              <a:rPr lang="sv-SE" sz="3200" dirty="0" err="1" smtClean="0"/>
              <a:t>quenching</a:t>
            </a:r>
            <a:r>
              <a:rPr lang="sv-SE" sz="3200" dirty="0" smtClean="0"/>
              <a:t> </a:t>
            </a:r>
            <a:r>
              <a:rPr lang="sv-SE" sz="3200" dirty="0" err="1" smtClean="0"/>
              <a:t>may</a:t>
            </a:r>
            <a:r>
              <a:rPr lang="sv-SE" sz="3200" dirty="0" smtClean="0"/>
              <a:t> </a:t>
            </a:r>
            <a:r>
              <a:rPr lang="sv-SE" sz="3200" dirty="0" err="1" smtClean="0"/>
              <a:t>allow</a:t>
            </a:r>
            <a:r>
              <a:rPr lang="sv-SE" sz="3200" dirty="0" smtClean="0"/>
              <a:t> for </a:t>
            </a:r>
            <a:r>
              <a:rPr lang="sv-SE" sz="3200" dirty="0" err="1" smtClean="0"/>
              <a:t>electron</a:t>
            </a:r>
            <a:r>
              <a:rPr lang="sv-SE" sz="3200" dirty="0" smtClean="0"/>
              <a:t> </a:t>
            </a:r>
          </a:p>
          <a:p>
            <a:r>
              <a:rPr lang="sv-SE" sz="3200" dirty="0" err="1" smtClean="0"/>
              <a:t>conduction</a:t>
            </a:r>
            <a:r>
              <a:rPr lang="sv-SE" sz="3200" dirty="0" smtClean="0"/>
              <a:t> </a:t>
            </a:r>
            <a:r>
              <a:rPr lang="sv-SE" sz="3200" dirty="0" err="1" smtClean="0"/>
              <a:t>through</a:t>
            </a:r>
            <a:r>
              <a:rPr lang="sv-SE" sz="3200" dirty="0" smtClean="0"/>
              <a:t> a </a:t>
            </a:r>
            <a:r>
              <a:rPr lang="sv-SE" sz="3200" dirty="0" err="1" smtClean="0"/>
              <a:t>dye</a:t>
            </a:r>
            <a:r>
              <a:rPr lang="sv-SE" sz="3200" dirty="0" smtClean="0"/>
              <a:t>/ETA </a:t>
            </a:r>
            <a:r>
              <a:rPr lang="sv-SE" sz="3200" dirty="0" err="1" smtClean="0"/>
              <a:t>layer</a:t>
            </a:r>
            <a:endParaRPr lang="sv-SE" sz="3200" dirty="0" smtClean="0"/>
          </a:p>
          <a:p>
            <a:r>
              <a:rPr lang="sv-SE" sz="2400" dirty="0"/>
              <a:t>*</a:t>
            </a:r>
            <a:r>
              <a:rPr lang="sv-SE" sz="2400" dirty="0" smtClean="0"/>
              <a:t>ETA = </a:t>
            </a:r>
            <a:r>
              <a:rPr lang="sv-SE" sz="2400" dirty="0" err="1" smtClean="0"/>
              <a:t>Extremely</a:t>
            </a:r>
            <a:r>
              <a:rPr lang="sv-SE" sz="2400" dirty="0" smtClean="0"/>
              <a:t> </a:t>
            </a:r>
            <a:r>
              <a:rPr lang="sv-SE" sz="2400" dirty="0" err="1" smtClean="0"/>
              <a:t>Thin</a:t>
            </a:r>
            <a:r>
              <a:rPr lang="sv-SE" sz="2400" dirty="0" smtClean="0"/>
              <a:t> </a:t>
            </a:r>
            <a:r>
              <a:rPr lang="sv-SE" sz="2400" dirty="0" err="1" smtClean="0"/>
              <a:t>Absorber</a:t>
            </a:r>
            <a:endParaRPr lang="sv-SE" sz="2400" dirty="0"/>
          </a:p>
        </p:txBody>
      </p:sp>
      <p:sp>
        <p:nvSpPr>
          <p:cNvPr id="42" name="textruta 41"/>
          <p:cNvSpPr txBox="1"/>
          <p:nvPr/>
        </p:nvSpPr>
        <p:spPr>
          <a:xfrm>
            <a:off x="5675946" y="3296046"/>
            <a:ext cx="33650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>
                <a:latin typeface="Times New Roman"/>
                <a:cs typeface="Times New Roman"/>
              </a:rPr>
              <a:t>Ultrafast regeneration by </a:t>
            </a:r>
          </a:p>
          <a:p>
            <a:r>
              <a:rPr lang="sv-SE" sz="2400" dirty="0" smtClean="0">
                <a:latin typeface="Times New Roman"/>
                <a:cs typeface="Times New Roman"/>
              </a:rPr>
              <a:t>solid-</a:t>
            </a:r>
            <a:r>
              <a:rPr lang="sv-SE" sz="2400" dirty="0" err="1" smtClean="0">
                <a:latin typeface="Times New Roman"/>
                <a:cs typeface="Times New Roman"/>
              </a:rPr>
              <a:t>state</a:t>
            </a:r>
            <a:r>
              <a:rPr lang="sv-SE" sz="2400" dirty="0">
                <a:latin typeface="Times New Roman"/>
                <a:cs typeface="Times New Roman"/>
              </a:rPr>
              <a:t> </a:t>
            </a:r>
            <a:r>
              <a:rPr lang="sv-SE" sz="2400" dirty="0" err="1" smtClean="0">
                <a:latin typeface="Times New Roman"/>
                <a:cs typeface="Times New Roman"/>
              </a:rPr>
              <a:t>hole</a:t>
            </a:r>
            <a:r>
              <a:rPr lang="sv-SE" sz="2400" dirty="0" smtClean="0">
                <a:latin typeface="Times New Roman"/>
                <a:cs typeface="Times New Roman"/>
              </a:rPr>
              <a:t> </a:t>
            </a:r>
            <a:r>
              <a:rPr lang="sv-SE" sz="2400" dirty="0" err="1" smtClean="0">
                <a:latin typeface="Times New Roman"/>
                <a:cs typeface="Times New Roman"/>
              </a:rPr>
              <a:t>conductor</a:t>
            </a:r>
            <a:endParaRPr lang="sv-SE" sz="2400" dirty="0">
              <a:latin typeface="Times New Roman"/>
              <a:cs typeface="Times New Roman"/>
            </a:endParaRPr>
          </a:p>
        </p:txBody>
      </p:sp>
      <p:sp>
        <p:nvSpPr>
          <p:cNvPr id="43" name="textruta 42"/>
          <p:cNvSpPr txBox="1"/>
          <p:nvPr/>
        </p:nvSpPr>
        <p:spPr>
          <a:xfrm>
            <a:off x="2356088" y="5461000"/>
            <a:ext cx="203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err="1" smtClean="0">
                <a:latin typeface="Times New Roman"/>
                <a:cs typeface="Times New Roman"/>
              </a:rPr>
              <a:t>Dye</a:t>
            </a:r>
            <a:r>
              <a:rPr lang="sv-SE" sz="2400" dirty="0" smtClean="0">
                <a:latin typeface="Times New Roman"/>
                <a:cs typeface="Times New Roman"/>
              </a:rPr>
              <a:t>/ETA </a:t>
            </a:r>
            <a:r>
              <a:rPr lang="sv-SE" sz="2400" dirty="0" err="1" smtClean="0">
                <a:latin typeface="Times New Roman"/>
                <a:cs typeface="Times New Roman"/>
              </a:rPr>
              <a:t>layer</a:t>
            </a:r>
            <a:endParaRPr lang="sv-SE" sz="2400" dirty="0">
              <a:latin typeface="Times New Roman"/>
              <a:cs typeface="Times New Roman"/>
            </a:endParaRPr>
          </a:p>
        </p:txBody>
      </p:sp>
      <p:cxnSp>
        <p:nvCxnSpPr>
          <p:cNvPr id="47" name="Rak pil 46"/>
          <p:cNvCxnSpPr/>
          <p:nvPr/>
        </p:nvCxnSpPr>
        <p:spPr>
          <a:xfrm flipV="1">
            <a:off x="3022600" y="5156200"/>
            <a:ext cx="279400" cy="3048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206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70" t="3123" r="6708"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21"/>
          <a:stretch>
            <a:fillRect/>
          </a:stretch>
        </p:blipFill>
        <p:spPr bwMode="auto">
          <a:xfrm>
            <a:off x="4714875" y="0"/>
            <a:ext cx="4429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39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F7D8D5-0AAA-9048-96A9-D43D5597B82A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-360363"/>
            <a:ext cx="8686800" cy="1473201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/>
              <a:t>Perovskite Solar Cells - An Organic-Inorganic Hybrid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700" y="977900"/>
            <a:ext cx="8356600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00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7821"/>
            <a:ext cx="9144000" cy="5022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3460"/>
            <a:ext cx="9086281" cy="954107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Cross sectional SEM of a </a:t>
            </a:r>
            <a:r>
              <a:rPr lang="en-US" sz="2800" dirty="0" err="1" smtClean="0">
                <a:solidFill>
                  <a:srgbClr val="FFFFFF"/>
                </a:solidFill>
              </a:rPr>
              <a:t>mesoscopic</a:t>
            </a:r>
            <a:r>
              <a:rPr lang="en-US" sz="2800" dirty="0" smtClean="0">
                <a:solidFill>
                  <a:srgbClr val="FFFFFF"/>
                </a:solidFill>
              </a:rPr>
              <a:t> p-</a:t>
            </a:r>
            <a:r>
              <a:rPr lang="en-US" sz="2800" dirty="0" err="1" smtClean="0">
                <a:solidFill>
                  <a:srgbClr val="FFFFFF"/>
                </a:solidFill>
              </a:rPr>
              <a:t>i</a:t>
            </a:r>
            <a:r>
              <a:rPr lang="en-US" sz="2800" dirty="0" smtClean="0">
                <a:solidFill>
                  <a:srgbClr val="FFFFFF"/>
                </a:solidFill>
              </a:rPr>
              <a:t>-n solar cell with </a:t>
            </a:r>
          </a:p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TiO2/</a:t>
            </a:r>
            <a:r>
              <a:rPr lang="en-US" sz="2800" dirty="0" err="1" smtClean="0">
                <a:solidFill>
                  <a:srgbClr val="FFFFFF"/>
                </a:solidFill>
              </a:rPr>
              <a:t>perovskite</a:t>
            </a:r>
            <a:r>
              <a:rPr lang="en-US" sz="2800" dirty="0" smtClean="0">
                <a:solidFill>
                  <a:srgbClr val="FFFFFF"/>
                </a:solidFill>
              </a:rPr>
              <a:t>  as light harvester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50968" y="1949962"/>
            <a:ext cx="375774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</a:rPr>
              <a:t>P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08408" y="2659362"/>
            <a:ext cx="617998" cy="584776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  </a:t>
            </a:r>
            <a:r>
              <a:rPr lang="en-US" sz="3200" b="1" dirty="0" err="1" smtClean="0">
                <a:solidFill>
                  <a:srgbClr val="FFFFFF"/>
                </a:solidFill>
              </a:rPr>
              <a:t>i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18677" y="3751024"/>
            <a:ext cx="1641683" cy="369332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nanocomposite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61602" y="4338280"/>
            <a:ext cx="617998" cy="584776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 n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1151028" y="6337746"/>
            <a:ext cx="5967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Certified</a:t>
            </a:r>
            <a:r>
              <a:rPr lang="sv-SE" dirty="0" smtClean="0"/>
              <a:t> record </a:t>
            </a:r>
            <a:r>
              <a:rPr lang="sv-SE" dirty="0" err="1" smtClean="0"/>
              <a:t>efficiency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14.1% by Grätzel and </a:t>
            </a:r>
            <a:r>
              <a:rPr lang="sv-SE" dirty="0" err="1" smtClean="0"/>
              <a:t>coworkers</a:t>
            </a:r>
            <a:r>
              <a:rPr lang="sv-SE" dirty="0" smtClean="0"/>
              <a:t>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6395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C7979E-74F3-9649-8961-D3E06E8DE9ED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51202" name="Rectangle 1"/>
          <p:cNvSpPr>
            <a:spLocks/>
          </p:cNvSpPr>
          <p:nvPr/>
        </p:nvSpPr>
        <p:spPr bwMode="auto">
          <a:xfrm>
            <a:off x="622300" y="1397000"/>
            <a:ext cx="2035914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42900" indent="-342900" algn="l"/>
            <a:r>
              <a:rPr lang="en-US" sz="1600" dirty="0">
                <a:solidFill>
                  <a:schemeClr val="tx1"/>
                </a:solidFill>
                <a:latin typeface="Verdana Bold" charset="0"/>
                <a:ea typeface="ＭＳ Ｐゴシック" charset="0"/>
                <a:cs typeface="ＭＳ Ｐゴシック" charset="0"/>
                <a:sym typeface="Verdana Bold" charset="0"/>
              </a:rPr>
              <a:t>Uppsala University</a:t>
            </a:r>
          </a:p>
          <a:p>
            <a:pPr marL="342900" indent="-342900" algn="l"/>
            <a:r>
              <a:rPr lang="en-US" sz="1600" u="sng" dirty="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Physical Chemistry:</a:t>
            </a:r>
          </a:p>
          <a:p>
            <a:pPr marL="342900" indent="-342900" algn="l"/>
            <a:r>
              <a:rPr lang="en-US" sz="1600" dirty="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Anders Hagfeldt</a:t>
            </a:r>
          </a:p>
          <a:p>
            <a:pPr marL="342900" indent="-342900" algn="l"/>
            <a:r>
              <a:rPr lang="en-US" sz="1600" dirty="0" err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Gerrit</a:t>
            </a:r>
            <a:r>
              <a:rPr lang="en-US" sz="1600" dirty="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Boschloo</a:t>
            </a:r>
            <a:endParaRPr lang="en-US" sz="1600" dirty="0">
              <a:solidFill>
                <a:schemeClr val="tx1"/>
              </a:solidFill>
              <a:latin typeface="Verdana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342900" indent="-342900" algn="l"/>
            <a:r>
              <a:rPr lang="en-US" sz="1600" dirty="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Erik Johansson</a:t>
            </a:r>
          </a:p>
          <a:p>
            <a:pPr marL="342900" indent="-342900" algn="l"/>
            <a:r>
              <a:rPr lang="en-US" sz="1600" dirty="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Leif </a:t>
            </a:r>
            <a:r>
              <a:rPr lang="en-US" sz="1600" dirty="0" err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Häggman</a:t>
            </a:r>
            <a:r>
              <a:rPr lang="en-US" sz="1600" dirty="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 </a:t>
            </a:r>
          </a:p>
          <a:p>
            <a:pPr marL="342900" indent="-342900" algn="l"/>
            <a:r>
              <a:rPr lang="en-US" sz="1600" dirty="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Nick </a:t>
            </a:r>
            <a:r>
              <a:rPr lang="en-US" sz="1600" dirty="0" err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Vlachopoulos</a:t>
            </a:r>
            <a:r>
              <a:rPr lang="en-US" sz="1600" dirty="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 </a:t>
            </a:r>
          </a:p>
          <a:p>
            <a:pPr marL="342900" indent="-342900" algn="l"/>
            <a:r>
              <a:rPr lang="en-US" sz="1600" dirty="0" smtClean="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Susanna Eriksson</a:t>
            </a:r>
          </a:p>
          <a:p>
            <a:pPr marL="342900" indent="-342900" algn="l"/>
            <a:r>
              <a:rPr lang="en-US" sz="1600" dirty="0" smtClean="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Marina </a:t>
            </a:r>
            <a:r>
              <a:rPr lang="en-US" sz="1600" dirty="0" err="1" smtClean="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Freitag</a:t>
            </a:r>
            <a:endParaRPr lang="en-US" sz="1600" dirty="0">
              <a:solidFill>
                <a:schemeClr val="tx1"/>
              </a:solidFill>
              <a:latin typeface="Verdana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342900" indent="-342900" algn="l"/>
            <a:r>
              <a:rPr lang="en-US" sz="1600" dirty="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Lei Yang</a:t>
            </a:r>
          </a:p>
          <a:p>
            <a:pPr marL="342900" indent="-342900" algn="l"/>
            <a:r>
              <a:rPr lang="en-US" sz="1600" dirty="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Yan </a:t>
            </a:r>
            <a:r>
              <a:rPr lang="en-US" sz="1600" dirty="0" err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Hao</a:t>
            </a:r>
            <a:endParaRPr lang="en-US" sz="1600" dirty="0">
              <a:solidFill>
                <a:schemeClr val="tx1"/>
              </a:solidFill>
              <a:latin typeface="Verdana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342900" indent="-342900" algn="l"/>
            <a:r>
              <a:rPr lang="en-US" sz="1600" dirty="0" err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Dongqin</a:t>
            </a:r>
            <a:r>
              <a:rPr lang="en-US" sz="1600" dirty="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 Bi</a:t>
            </a:r>
          </a:p>
          <a:p>
            <a:pPr marL="342900" indent="-342900" algn="l"/>
            <a:r>
              <a:rPr lang="en-US" sz="1600" dirty="0" err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Byung-wook</a:t>
            </a:r>
            <a:r>
              <a:rPr lang="en-US" sz="1600" dirty="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 Park</a:t>
            </a:r>
          </a:p>
          <a:p>
            <a:pPr marL="342900" indent="-342900" algn="l"/>
            <a:r>
              <a:rPr lang="en-US" sz="1600" dirty="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Hanna Ellis</a:t>
            </a:r>
          </a:p>
          <a:p>
            <a:pPr marL="342900" indent="-342900" algn="l"/>
            <a:r>
              <a:rPr lang="en-US" sz="1600" dirty="0" err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Jinbao</a:t>
            </a:r>
            <a:r>
              <a:rPr lang="en-US" sz="1600" dirty="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 Zhang</a:t>
            </a:r>
          </a:p>
          <a:p>
            <a:pPr marL="342900" indent="-342900" algn="l"/>
            <a:r>
              <a:rPr lang="en-US" sz="1600" dirty="0" err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Wenxing</a:t>
            </a:r>
            <a:r>
              <a:rPr lang="en-US" sz="1600" dirty="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 Yang</a:t>
            </a:r>
          </a:p>
          <a:p>
            <a:pPr marL="342900" indent="-342900" algn="l"/>
            <a:r>
              <a:rPr lang="en-US" sz="1600" dirty="0" err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Meysam</a:t>
            </a:r>
            <a:r>
              <a:rPr lang="en-US" sz="1600" dirty="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Pazoki</a:t>
            </a:r>
            <a:endParaRPr lang="en-US" sz="1600" dirty="0">
              <a:solidFill>
                <a:schemeClr val="tx1"/>
              </a:solidFill>
              <a:latin typeface="Verdana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342900" indent="-342900" algn="l"/>
            <a:r>
              <a:rPr lang="en-US" sz="1600" dirty="0" err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Kerttu</a:t>
            </a:r>
            <a:r>
              <a:rPr lang="en-US" sz="1600" dirty="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Aitola</a:t>
            </a:r>
            <a:endParaRPr lang="en-US" sz="1600" dirty="0">
              <a:solidFill>
                <a:schemeClr val="tx1"/>
              </a:solidFill>
              <a:latin typeface="Verdana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342900" indent="-342900" algn="l"/>
            <a:r>
              <a:rPr lang="en-US" sz="1600" dirty="0" err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Valentina</a:t>
            </a:r>
            <a:r>
              <a:rPr lang="en-US" sz="1600" dirty="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Leandri</a:t>
            </a:r>
            <a:endParaRPr lang="en-US" sz="1600" dirty="0">
              <a:solidFill>
                <a:schemeClr val="tx1"/>
              </a:solidFill>
              <a:latin typeface="Verdana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342900" indent="-342900" algn="l"/>
            <a:endParaRPr lang="en-US" sz="1800" dirty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  <a:sym typeface="Calibri" charset="0"/>
            </a:endParaRPr>
          </a:p>
        </p:txBody>
      </p:sp>
      <p:sp>
        <p:nvSpPr>
          <p:cNvPr id="51203" name="Rectangle 2"/>
          <p:cNvSpPr>
            <a:spLocks/>
          </p:cNvSpPr>
          <p:nvPr/>
        </p:nvSpPr>
        <p:spPr bwMode="auto">
          <a:xfrm>
            <a:off x="1524000" y="368300"/>
            <a:ext cx="64897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Center for Molecular Devices (CMD)</a:t>
            </a:r>
          </a:p>
        </p:txBody>
      </p:sp>
      <p:sp>
        <p:nvSpPr>
          <p:cNvPr id="51204" name="Rectangle 3"/>
          <p:cNvSpPr>
            <a:spLocks/>
          </p:cNvSpPr>
          <p:nvPr/>
        </p:nvSpPr>
        <p:spPr bwMode="auto">
          <a:xfrm>
            <a:off x="3340100" y="1638300"/>
            <a:ext cx="1868488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 u="sng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Physics:</a:t>
            </a:r>
          </a:p>
          <a:p>
            <a:pPr algn="l"/>
            <a:r>
              <a:rPr lang="en-US" sz="16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Håkan Rensmo</a:t>
            </a:r>
          </a:p>
          <a:p>
            <a:pPr algn="l"/>
            <a:r>
              <a:rPr lang="en-US" sz="16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Rebecka Lindblad</a:t>
            </a:r>
          </a:p>
          <a:p>
            <a:pPr algn="l"/>
            <a:r>
              <a:rPr lang="en-US" sz="16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Johan Oscarsson</a:t>
            </a:r>
          </a:p>
          <a:p>
            <a:pPr algn="l"/>
            <a:r>
              <a:rPr lang="en-US" sz="16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Azhar Zia</a:t>
            </a:r>
          </a:p>
          <a:p>
            <a:pPr algn="l"/>
            <a:endParaRPr lang="en-US" sz="180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  <a:sym typeface="Calibri" charset="0"/>
            </a:endParaRPr>
          </a:p>
        </p:txBody>
      </p:sp>
      <p:sp>
        <p:nvSpPr>
          <p:cNvPr id="51205" name="Rectangle 4"/>
          <p:cNvSpPr>
            <a:spLocks/>
          </p:cNvSpPr>
          <p:nvPr/>
        </p:nvSpPr>
        <p:spPr bwMode="auto">
          <a:xfrm>
            <a:off x="3378200" y="3162300"/>
            <a:ext cx="208597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 u="sng">
                <a:solidFill>
                  <a:schemeClr val="tx1"/>
                </a:solidFill>
                <a:latin typeface="Verdana Bold" charset="0"/>
                <a:ea typeface="ＭＳ Ｐゴシック" charset="0"/>
                <a:cs typeface="ＭＳ Ｐゴシック" charset="0"/>
                <a:sym typeface="Verdana Bold" charset="0"/>
              </a:rPr>
              <a:t>Swerea IVF, Mölndal</a:t>
            </a:r>
            <a:endParaRPr lang="en-US" sz="1600" u="sng">
              <a:solidFill>
                <a:schemeClr val="tx1"/>
              </a:solidFill>
              <a:latin typeface="Verdana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algn="l"/>
            <a:r>
              <a:rPr lang="en-US" sz="16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Henrik Pettersson</a:t>
            </a:r>
          </a:p>
          <a:p>
            <a:pPr algn="l"/>
            <a:r>
              <a:rPr lang="en-US" sz="16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Tadeusz Gruszecki</a:t>
            </a:r>
          </a:p>
          <a:p>
            <a:pPr algn="l"/>
            <a:r>
              <a:rPr lang="en-US" sz="16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Jan Preisig</a:t>
            </a:r>
          </a:p>
          <a:p>
            <a:pPr algn="l"/>
            <a:r>
              <a:rPr lang="en-US" sz="16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Elis Carlström</a:t>
            </a:r>
          </a:p>
          <a:p>
            <a:pPr algn="l"/>
            <a:endParaRPr lang="en-US" sz="180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  <a:sym typeface="Calibri" charset="0"/>
            </a:endParaRPr>
          </a:p>
        </p:txBody>
      </p:sp>
      <p:sp>
        <p:nvSpPr>
          <p:cNvPr id="51206" name="Rectangle 5"/>
          <p:cNvSpPr>
            <a:spLocks/>
          </p:cNvSpPr>
          <p:nvPr/>
        </p:nvSpPr>
        <p:spPr bwMode="auto">
          <a:xfrm>
            <a:off x="6057900" y="1244600"/>
            <a:ext cx="2908300" cy="56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1600" dirty="0">
                <a:solidFill>
                  <a:schemeClr val="tx1"/>
                </a:solidFill>
                <a:latin typeface="Verdana Bold" charset="0"/>
                <a:ea typeface="ＭＳ Ｐゴシック" charset="0"/>
                <a:cs typeface="ＭＳ Ｐゴシック" charset="0"/>
                <a:sym typeface="Verdana Bold" charset="0"/>
              </a:rPr>
              <a:t>KTH Stockholm</a:t>
            </a:r>
          </a:p>
          <a:p>
            <a:pPr algn="l"/>
            <a:r>
              <a:rPr lang="en-US" sz="1600" u="sng" dirty="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Organic Chemistry:</a:t>
            </a:r>
          </a:p>
          <a:p>
            <a:pPr algn="l"/>
            <a:r>
              <a:rPr lang="en-US" sz="1600" dirty="0" err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Licheng</a:t>
            </a:r>
            <a:r>
              <a:rPr lang="en-US" sz="1600" dirty="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 Sun</a:t>
            </a:r>
          </a:p>
          <a:p>
            <a:pPr algn="l"/>
            <a:r>
              <a:rPr lang="en-US" sz="1600" dirty="0" err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Yunhua</a:t>
            </a:r>
            <a:r>
              <a:rPr lang="en-US" sz="1600" dirty="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Xu</a:t>
            </a:r>
            <a:endParaRPr lang="en-US" sz="1600" dirty="0">
              <a:solidFill>
                <a:schemeClr val="tx1"/>
              </a:solidFill>
              <a:latin typeface="Verdana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Martin </a:t>
            </a:r>
            <a:r>
              <a:rPr lang="en-US" sz="1600" dirty="0" err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Karlsson</a:t>
            </a:r>
            <a:endParaRPr lang="en-US" sz="1600" dirty="0">
              <a:solidFill>
                <a:schemeClr val="tx1"/>
              </a:solidFill>
              <a:latin typeface="Verdana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Erik </a:t>
            </a:r>
            <a:r>
              <a:rPr lang="en-US" sz="1600" dirty="0" err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Gabrielsson</a:t>
            </a:r>
            <a:endParaRPr lang="en-US" sz="1600" dirty="0">
              <a:solidFill>
                <a:schemeClr val="tx1"/>
              </a:solidFill>
              <a:latin typeface="Verdana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Bo </a:t>
            </a:r>
            <a:r>
              <a:rPr lang="en-US" sz="1600" dirty="0" err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Xu</a:t>
            </a:r>
            <a:endParaRPr lang="en-US" sz="1600" dirty="0">
              <a:solidFill>
                <a:schemeClr val="tx1"/>
              </a:solidFill>
              <a:latin typeface="Verdana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algn="l"/>
            <a:r>
              <a:rPr lang="en-US" sz="1600" dirty="0" err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Haining</a:t>
            </a:r>
            <a:r>
              <a:rPr lang="en-US" sz="1600" dirty="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Tian</a:t>
            </a:r>
            <a:endParaRPr lang="en-US" sz="1600" dirty="0">
              <a:solidFill>
                <a:schemeClr val="tx1"/>
              </a:solidFill>
              <a:latin typeface="Verdana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algn="l"/>
            <a:endParaRPr lang="en-US" sz="1600" dirty="0">
              <a:solidFill>
                <a:schemeClr val="tx1"/>
              </a:solidFill>
              <a:latin typeface="Verdana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algn="l"/>
            <a:endParaRPr lang="en-US" sz="1600" dirty="0">
              <a:solidFill>
                <a:schemeClr val="tx1"/>
              </a:solidFill>
              <a:latin typeface="Verdana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algn="l"/>
            <a:r>
              <a:rPr lang="en-US" sz="1600" u="sng" dirty="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Inorganic Chemistry:</a:t>
            </a:r>
            <a:r>
              <a:rPr lang="en-US" sz="1600" dirty="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 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Lars </a:t>
            </a:r>
            <a:r>
              <a:rPr lang="en-US" sz="1600" dirty="0" err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Kloo</a:t>
            </a:r>
            <a:r>
              <a:rPr lang="en-US" sz="1600" dirty="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 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Gunther </a:t>
            </a:r>
            <a:r>
              <a:rPr lang="en-US" sz="1600" dirty="0" err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Andersson</a:t>
            </a:r>
            <a:endParaRPr lang="en-US" sz="1600" dirty="0">
              <a:solidFill>
                <a:schemeClr val="tx1"/>
              </a:solidFill>
              <a:latin typeface="Verdana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Mikhail </a:t>
            </a:r>
            <a:r>
              <a:rPr lang="en-US" sz="1600" dirty="0" err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Gorlov</a:t>
            </a:r>
            <a:endParaRPr lang="en-US" sz="1600" dirty="0">
              <a:solidFill>
                <a:schemeClr val="tx1"/>
              </a:solidFill>
              <a:latin typeface="Verdana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James Gardner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Johnny </a:t>
            </a:r>
            <a:r>
              <a:rPr lang="en-US" sz="1600" dirty="0" err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Slätt</a:t>
            </a:r>
            <a:endParaRPr lang="en-US" sz="1600" dirty="0">
              <a:solidFill>
                <a:schemeClr val="tx1"/>
              </a:solidFill>
              <a:latin typeface="Verdana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algn="l"/>
            <a:r>
              <a:rPr lang="en-US" sz="1600" dirty="0" err="1" smtClean="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Muthuraaman</a:t>
            </a:r>
            <a:r>
              <a:rPr lang="en-US" sz="1600" dirty="0" smtClean="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Bhagavathi</a:t>
            </a:r>
            <a:r>
              <a:rPr lang="en-US" sz="1600" dirty="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Achari</a:t>
            </a:r>
            <a:endParaRPr lang="en-US" sz="1600" dirty="0">
              <a:solidFill>
                <a:schemeClr val="tx1"/>
              </a:solidFill>
              <a:latin typeface="Verdana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algn="l"/>
            <a:r>
              <a:rPr lang="en-US" sz="1600" dirty="0" err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Viswanathan</a:t>
            </a:r>
            <a:r>
              <a:rPr lang="en-US" sz="1600" dirty="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Elumalai</a:t>
            </a:r>
            <a:endParaRPr lang="en-US" sz="1600" dirty="0">
              <a:solidFill>
                <a:schemeClr val="tx1"/>
              </a:solidFill>
              <a:latin typeface="Verdana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algn="l"/>
            <a:r>
              <a:rPr lang="en-US" sz="1600" dirty="0" err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Majid</a:t>
            </a:r>
            <a:r>
              <a:rPr lang="en-US" sz="1600" dirty="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Safdari</a:t>
            </a:r>
            <a:endParaRPr lang="en-US" sz="1600" dirty="0">
              <a:solidFill>
                <a:schemeClr val="tx1"/>
              </a:solidFill>
              <a:latin typeface="Verdana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algn="l"/>
            <a:r>
              <a:rPr lang="en-US" sz="1600" dirty="0" err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Jiajia</a:t>
            </a:r>
            <a:r>
              <a:rPr lang="en-US" sz="1600" dirty="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  <a:sym typeface="Verdana" charset="0"/>
              </a:rPr>
              <a:t>Gao</a:t>
            </a:r>
            <a:endParaRPr lang="en-US" sz="1600" dirty="0">
              <a:solidFill>
                <a:schemeClr val="tx1"/>
              </a:solidFill>
              <a:latin typeface="Verdana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algn="l"/>
            <a:endParaRPr lang="en-US" sz="1800" dirty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723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F76836-1E6A-8D48-B22C-D5FD57EADF6C}" type="slidenum">
              <a:rPr lang="en-US"/>
              <a:pPr>
                <a:defRPr/>
              </a:pPr>
              <a:t>20</a:t>
            </a:fld>
            <a:endParaRPr lang="en-US"/>
          </a:p>
        </p:txBody>
      </p:sp>
      <p:pic>
        <p:nvPicPr>
          <p:cNvPr id="3277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0" y="152400"/>
            <a:ext cx="8877300" cy="654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2"/>
          <p:cNvSpPr>
            <a:spLocks/>
          </p:cNvSpPr>
          <p:nvPr/>
        </p:nvSpPr>
        <p:spPr bwMode="auto">
          <a:xfrm>
            <a:off x="6769100" y="4737100"/>
            <a:ext cx="2146300" cy="914400"/>
          </a:xfrm>
          <a:prstGeom prst="rect">
            <a:avLst/>
          </a:prstGeom>
          <a:solidFill>
            <a:srgbClr val="FFF95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1800">
                <a:solidFill>
                  <a:schemeClr val="tx1"/>
                </a:solidFill>
                <a:latin typeface="Calibri" charset="0"/>
                <a:ea typeface="ＭＳ Ｐゴシック" charset="0"/>
                <a:sym typeface="Calibri" charset="0"/>
              </a:rPr>
              <a:t>Best efficiency, 10.8%, obtained with ZrO</a:t>
            </a:r>
            <a:r>
              <a:rPr lang="en-US" sz="1800" baseline="-6000">
                <a:solidFill>
                  <a:schemeClr val="tx1"/>
                </a:solidFill>
                <a:latin typeface="Calibri" charset="0"/>
                <a:ea typeface="ＭＳ Ｐゴシック" charset="0"/>
                <a:sym typeface="Calibri" charset="0"/>
              </a:rPr>
              <a:t>2</a:t>
            </a:r>
            <a:r>
              <a:rPr lang="en-US" sz="1800">
                <a:solidFill>
                  <a:schemeClr val="tx1"/>
                </a:solidFill>
                <a:latin typeface="Calibri" charset="0"/>
                <a:ea typeface="ＭＳ Ｐゴシック" charset="0"/>
                <a:sym typeface="Calibri" charset="0"/>
              </a:rPr>
              <a:t> as scaffold. </a:t>
            </a:r>
          </a:p>
        </p:txBody>
      </p:sp>
      <p:sp>
        <p:nvSpPr>
          <p:cNvPr id="2" name="Rektangel 1"/>
          <p:cNvSpPr/>
          <p:nvPr/>
        </p:nvSpPr>
        <p:spPr>
          <a:xfrm>
            <a:off x="228600" y="152400"/>
            <a:ext cx="8572500" cy="774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 err="1" smtClean="0">
                <a:solidFill>
                  <a:schemeClr val="tx1"/>
                </a:solidFill>
              </a:rPr>
              <a:t>Our</a:t>
            </a:r>
            <a:r>
              <a:rPr lang="sv-SE" sz="2800" dirty="0" smtClean="0">
                <a:solidFill>
                  <a:schemeClr val="tx1"/>
                </a:solidFill>
              </a:rPr>
              <a:t> </a:t>
            </a:r>
            <a:r>
              <a:rPr lang="sv-SE" sz="2800" dirty="0" err="1" smtClean="0">
                <a:solidFill>
                  <a:schemeClr val="tx1"/>
                </a:solidFill>
              </a:rPr>
              <a:t>latest</a:t>
            </a:r>
            <a:r>
              <a:rPr lang="sv-SE" sz="2800" dirty="0" smtClean="0">
                <a:solidFill>
                  <a:schemeClr val="tx1"/>
                </a:solidFill>
              </a:rPr>
              <a:t> </a:t>
            </a:r>
            <a:r>
              <a:rPr lang="sv-SE" sz="2800" dirty="0" err="1" smtClean="0">
                <a:solidFill>
                  <a:schemeClr val="tx1"/>
                </a:solidFill>
              </a:rPr>
              <a:t>perovskite</a:t>
            </a:r>
            <a:r>
              <a:rPr lang="sv-SE" sz="2800" dirty="0" smtClean="0">
                <a:solidFill>
                  <a:schemeClr val="tx1"/>
                </a:solidFill>
              </a:rPr>
              <a:t> </a:t>
            </a:r>
            <a:r>
              <a:rPr lang="sv-SE" sz="2800" dirty="0" err="1" smtClean="0">
                <a:solidFill>
                  <a:schemeClr val="tx1"/>
                </a:solidFill>
              </a:rPr>
              <a:t>results</a:t>
            </a:r>
            <a:r>
              <a:rPr lang="sv-SE" sz="2800" dirty="0" smtClean="0">
                <a:solidFill>
                  <a:schemeClr val="tx1"/>
                </a:solidFill>
              </a:rPr>
              <a:t> from CMD</a:t>
            </a:r>
            <a:endParaRPr lang="sv-SE" sz="2800" dirty="0">
              <a:solidFill>
                <a:schemeClr val="tx1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4614223" y="932934"/>
            <a:ext cx="4301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/>
              <a:t>RSC Adv., 2013, DOI: 10.1039/C3RA43228A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20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 smtClean="0"/>
              <a:t>Several</a:t>
            </a:r>
            <a:r>
              <a:rPr lang="sv-SE" dirty="0" smtClean="0"/>
              <a:t> </a:t>
            </a:r>
            <a:r>
              <a:rPr lang="sv-SE" dirty="0" err="1" smtClean="0"/>
              <a:t>open</a:t>
            </a:r>
            <a:r>
              <a:rPr lang="sv-SE" dirty="0" smtClean="0"/>
              <a:t> fundamental </a:t>
            </a:r>
            <a:r>
              <a:rPr lang="sv-SE" dirty="0" err="1" smtClean="0"/>
              <a:t>questions</a:t>
            </a:r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sv-SE" dirty="0" err="1" smtClean="0"/>
              <a:t>Perovskites</a:t>
            </a:r>
            <a:r>
              <a:rPr lang="sv-SE" dirty="0" smtClean="0"/>
              <a:t> </a:t>
            </a:r>
            <a:r>
              <a:rPr lang="sv-SE" dirty="0" err="1" smtClean="0"/>
              <a:t>work</a:t>
            </a:r>
            <a:r>
              <a:rPr lang="sv-SE" dirty="0" smtClean="0"/>
              <a:t> on </a:t>
            </a:r>
            <a:r>
              <a:rPr lang="sv-SE" dirty="0" err="1" smtClean="0"/>
              <a:t>insulating</a:t>
            </a:r>
            <a:r>
              <a:rPr lang="sv-SE" dirty="0"/>
              <a:t> </a:t>
            </a:r>
            <a:r>
              <a:rPr lang="sv-SE" dirty="0" err="1" smtClean="0"/>
              <a:t>substrates</a:t>
            </a:r>
            <a:r>
              <a:rPr lang="sv-SE" dirty="0" smtClean="0"/>
              <a:t> like ZrO</a:t>
            </a:r>
            <a:r>
              <a:rPr lang="sv-SE" baseline="-25000" dirty="0" smtClean="0"/>
              <a:t>2</a:t>
            </a:r>
            <a:r>
              <a:rPr lang="sv-SE" dirty="0" smtClean="0"/>
              <a:t> and Al</a:t>
            </a:r>
            <a:r>
              <a:rPr lang="sv-SE" baseline="-25000" dirty="0" smtClean="0"/>
              <a:t>2</a:t>
            </a:r>
            <a:r>
              <a:rPr lang="sv-SE" dirty="0" smtClean="0"/>
              <a:t>O</a:t>
            </a:r>
            <a:r>
              <a:rPr lang="sv-SE" baseline="-25000" dirty="0" smtClean="0"/>
              <a:t>3</a:t>
            </a:r>
            <a:r>
              <a:rPr lang="sv-SE" dirty="0" smtClean="0"/>
              <a:t>. Is </a:t>
            </a:r>
            <a:r>
              <a:rPr lang="sv-SE" dirty="0" err="1" smtClean="0"/>
              <a:t>electron</a:t>
            </a:r>
            <a:r>
              <a:rPr lang="sv-SE" dirty="0" smtClean="0"/>
              <a:t> </a:t>
            </a:r>
            <a:r>
              <a:rPr lang="sv-SE" dirty="0" err="1" smtClean="0"/>
              <a:t>injection</a:t>
            </a:r>
            <a:r>
              <a:rPr lang="sv-SE" dirty="0" smtClean="0"/>
              <a:t> </a:t>
            </a:r>
            <a:r>
              <a:rPr lang="sv-SE" dirty="0" err="1" smtClean="0"/>
              <a:t>necessary</a:t>
            </a:r>
            <a:r>
              <a:rPr lang="sv-SE" dirty="0" smtClean="0"/>
              <a:t>?</a:t>
            </a:r>
          </a:p>
          <a:p>
            <a:pPr>
              <a:spcAft>
                <a:spcPts val="600"/>
              </a:spcAft>
            </a:pPr>
            <a:r>
              <a:rPr lang="sv-SE" dirty="0" smtClean="0"/>
              <a:t>Works </a:t>
            </a:r>
            <a:r>
              <a:rPr lang="sv-SE" dirty="0" err="1" smtClean="0"/>
              <a:t>without</a:t>
            </a:r>
            <a:r>
              <a:rPr lang="sv-SE" dirty="0" smtClean="0"/>
              <a:t> the p-</a:t>
            </a:r>
            <a:r>
              <a:rPr lang="sv-SE" dirty="0" err="1" smtClean="0"/>
              <a:t>type</a:t>
            </a:r>
            <a:r>
              <a:rPr lang="sv-SE" dirty="0" smtClean="0"/>
              <a:t> </a:t>
            </a:r>
            <a:r>
              <a:rPr lang="sv-SE" dirty="0" err="1" smtClean="0"/>
              <a:t>hole</a:t>
            </a:r>
            <a:r>
              <a:rPr lang="sv-SE" dirty="0" smtClean="0"/>
              <a:t> </a:t>
            </a:r>
            <a:r>
              <a:rPr lang="sv-SE" dirty="0" err="1" smtClean="0"/>
              <a:t>conductor</a:t>
            </a:r>
            <a:r>
              <a:rPr lang="sv-SE" dirty="0"/>
              <a:t> </a:t>
            </a:r>
            <a:r>
              <a:rPr lang="sv-SE" dirty="0" smtClean="0"/>
              <a:t>(</a:t>
            </a:r>
            <a:r>
              <a:rPr lang="sv-SE" dirty="0" err="1" smtClean="0"/>
              <a:t>direct</a:t>
            </a:r>
            <a:r>
              <a:rPr lang="sv-SE" dirty="0" smtClean="0"/>
              <a:t> </a:t>
            </a:r>
            <a:r>
              <a:rPr lang="sv-SE" dirty="0" err="1" smtClean="0"/>
              <a:t>contact</a:t>
            </a:r>
            <a:r>
              <a:rPr lang="sv-SE" dirty="0" smtClean="0"/>
              <a:t> </a:t>
            </a:r>
            <a:r>
              <a:rPr lang="sv-SE" dirty="0" err="1" smtClean="0"/>
              <a:t>between</a:t>
            </a:r>
            <a:r>
              <a:rPr lang="sv-SE" dirty="0" smtClean="0"/>
              <a:t> Au and </a:t>
            </a:r>
            <a:r>
              <a:rPr lang="sv-SE" dirty="0" err="1" smtClean="0"/>
              <a:t>perovskite</a:t>
            </a:r>
            <a:r>
              <a:rPr lang="sv-SE" dirty="0" smtClean="0"/>
              <a:t>). </a:t>
            </a:r>
          </a:p>
          <a:p>
            <a:pPr>
              <a:spcAft>
                <a:spcPts val="600"/>
              </a:spcAft>
            </a:pPr>
            <a:r>
              <a:rPr lang="sv-SE" dirty="0" err="1" smtClean="0"/>
              <a:t>Low</a:t>
            </a:r>
            <a:r>
              <a:rPr lang="sv-SE" dirty="0" smtClean="0"/>
              <a:t> </a:t>
            </a:r>
            <a:r>
              <a:rPr lang="sv-SE" dirty="0" err="1" smtClean="0"/>
              <a:t>exciton</a:t>
            </a:r>
            <a:r>
              <a:rPr lang="sv-SE" dirty="0" smtClean="0"/>
              <a:t> </a:t>
            </a:r>
            <a:r>
              <a:rPr lang="sv-SE" dirty="0" err="1" smtClean="0"/>
              <a:t>binding</a:t>
            </a:r>
            <a:r>
              <a:rPr lang="sv-SE" dirty="0" smtClean="0"/>
              <a:t> </a:t>
            </a:r>
            <a:r>
              <a:rPr lang="sv-SE" dirty="0" err="1" smtClean="0"/>
              <a:t>energy</a:t>
            </a:r>
            <a:r>
              <a:rPr lang="sv-SE" dirty="0" smtClean="0"/>
              <a:t> (30 – 50 </a:t>
            </a:r>
            <a:r>
              <a:rPr lang="sv-SE" dirty="0" err="1" smtClean="0"/>
              <a:t>mV</a:t>
            </a:r>
            <a:r>
              <a:rPr lang="sv-SE" dirty="0" smtClean="0"/>
              <a:t>). </a:t>
            </a:r>
            <a:r>
              <a:rPr lang="sv-SE" dirty="0" err="1" smtClean="0"/>
              <a:t>Selective</a:t>
            </a:r>
            <a:r>
              <a:rPr lang="sv-SE" dirty="0" smtClean="0"/>
              <a:t> </a:t>
            </a:r>
            <a:r>
              <a:rPr lang="sv-SE" dirty="0" err="1" smtClean="0"/>
              <a:t>contact</a:t>
            </a:r>
            <a:r>
              <a:rPr lang="sv-SE" dirty="0" smtClean="0"/>
              <a:t> </a:t>
            </a:r>
            <a:r>
              <a:rPr lang="sv-SE" dirty="0" err="1" smtClean="0"/>
              <a:t>device</a:t>
            </a:r>
            <a:r>
              <a:rPr lang="sv-SE" dirty="0" smtClean="0"/>
              <a:t>?</a:t>
            </a:r>
          </a:p>
          <a:p>
            <a:pPr>
              <a:spcAft>
                <a:spcPts val="600"/>
              </a:spcAft>
            </a:pPr>
            <a:r>
              <a:rPr lang="sv-SE" dirty="0" err="1" smtClean="0"/>
              <a:t>Reproducibility</a:t>
            </a:r>
            <a:r>
              <a:rPr lang="sv-SE" dirty="0" smtClean="0"/>
              <a:t> (</a:t>
            </a:r>
            <a:r>
              <a:rPr lang="sv-SE" dirty="0" err="1" smtClean="0"/>
              <a:t>morphology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perovskite</a:t>
            </a:r>
            <a:r>
              <a:rPr lang="sv-SE" dirty="0" smtClean="0"/>
              <a:t> vs preparation </a:t>
            </a:r>
            <a:r>
              <a:rPr lang="sv-SE" dirty="0" err="1" smtClean="0"/>
              <a:t>conditions</a:t>
            </a:r>
            <a:r>
              <a:rPr lang="sv-SE" dirty="0" smtClean="0"/>
              <a:t>)</a:t>
            </a:r>
          </a:p>
          <a:p>
            <a:pPr>
              <a:spcAft>
                <a:spcPts val="600"/>
              </a:spcAft>
            </a:pPr>
            <a:r>
              <a:rPr lang="sv-SE" dirty="0" err="1" smtClean="0"/>
              <a:t>Stability</a:t>
            </a:r>
            <a:r>
              <a:rPr lang="sv-SE" dirty="0" smtClean="0"/>
              <a:t>: for a </a:t>
            </a:r>
            <a:r>
              <a:rPr lang="sv-SE" dirty="0" err="1" smtClean="0"/>
              <a:t>single</a:t>
            </a:r>
            <a:r>
              <a:rPr lang="sv-SE" dirty="0" smtClean="0"/>
              <a:t> </a:t>
            </a:r>
            <a:r>
              <a:rPr lang="sv-SE" dirty="0" err="1" smtClean="0"/>
              <a:t>crystal</a:t>
            </a:r>
            <a:r>
              <a:rPr lang="sv-SE" dirty="0" smtClean="0"/>
              <a:t> </a:t>
            </a:r>
            <a:r>
              <a:rPr lang="sv-SE" dirty="0" err="1" smtClean="0"/>
              <a:t>perovskite</a:t>
            </a:r>
            <a:r>
              <a:rPr lang="sv-SE" dirty="0" smtClean="0"/>
              <a:t> </a:t>
            </a:r>
            <a:r>
              <a:rPr lang="sv-SE" dirty="0" err="1" smtClean="0"/>
              <a:t>there</a:t>
            </a:r>
            <a:r>
              <a:rPr lang="sv-SE" dirty="0" smtClean="0"/>
              <a:t> is </a:t>
            </a:r>
            <a:r>
              <a:rPr lang="sv-SE" dirty="0" err="1" smtClean="0"/>
              <a:t>e.g</a:t>
            </a:r>
            <a:r>
              <a:rPr lang="sv-SE" dirty="0" smtClean="0"/>
              <a:t>. A </a:t>
            </a:r>
            <a:r>
              <a:rPr lang="sv-SE" dirty="0" err="1" smtClean="0"/>
              <a:t>phase</a:t>
            </a:r>
            <a:r>
              <a:rPr lang="sv-SE" dirty="0" smtClean="0"/>
              <a:t> </a:t>
            </a:r>
            <a:r>
              <a:rPr lang="sv-SE" dirty="0" err="1" smtClean="0"/>
              <a:t>transtion</a:t>
            </a:r>
            <a:r>
              <a:rPr lang="sv-SE" dirty="0" smtClean="0"/>
              <a:t> at 55 </a:t>
            </a:r>
            <a:r>
              <a:rPr lang="sv-SE" baseline="30000" dirty="0" smtClean="0"/>
              <a:t>0</a:t>
            </a:r>
            <a:r>
              <a:rPr lang="sv-SE" dirty="0" smtClean="0"/>
              <a:t>C (from </a:t>
            </a:r>
            <a:r>
              <a:rPr lang="sv-SE" dirty="0" err="1" smtClean="0"/>
              <a:t>tetragonal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cubic</a:t>
            </a:r>
            <a:r>
              <a:rPr lang="sv-SE" dirty="0" smtClean="0"/>
              <a:t>)</a:t>
            </a:r>
          </a:p>
          <a:p>
            <a:pPr>
              <a:spcAft>
                <a:spcPts val="600"/>
              </a:spcAft>
            </a:pPr>
            <a:r>
              <a:rPr lang="sv-SE" dirty="0" err="1" smtClean="0"/>
              <a:t>Possibilities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replace</a:t>
            </a:r>
            <a:r>
              <a:rPr lang="sv-SE" dirty="0" smtClean="0"/>
              <a:t> </a:t>
            </a:r>
            <a:r>
              <a:rPr lang="sv-SE" dirty="0" err="1" smtClean="0"/>
              <a:t>Pb</a:t>
            </a:r>
            <a:r>
              <a:rPr lang="sv-SE" dirty="0" smtClean="0"/>
              <a:t>?</a:t>
            </a:r>
          </a:p>
          <a:p>
            <a:pPr>
              <a:spcAft>
                <a:spcPts val="600"/>
              </a:spcAft>
            </a:pPr>
            <a:r>
              <a:rPr lang="sv-SE" dirty="0" err="1" smtClean="0"/>
              <a:t>Opens</a:t>
            </a:r>
            <a:r>
              <a:rPr lang="sv-SE" dirty="0" smtClean="0"/>
              <a:t> </a:t>
            </a:r>
            <a:r>
              <a:rPr lang="sv-SE" dirty="0" err="1" smtClean="0"/>
              <a:t>up</a:t>
            </a:r>
            <a:r>
              <a:rPr lang="sv-SE" dirty="0" smtClean="0"/>
              <a:t> 3rd Generation </a:t>
            </a:r>
            <a:r>
              <a:rPr lang="sv-SE" dirty="0" err="1" smtClean="0"/>
              <a:t>concepts</a:t>
            </a:r>
            <a:r>
              <a:rPr lang="sv-SE" dirty="0" smtClean="0"/>
              <a:t>?</a:t>
            </a:r>
            <a:endParaRPr lang="sv-SE" dirty="0" smtClean="0"/>
          </a:p>
          <a:p>
            <a:pPr>
              <a:spcAft>
                <a:spcPts val="600"/>
              </a:spcAft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95273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/>
          </p:cNvSpPr>
          <p:nvPr/>
        </p:nvSpPr>
        <p:spPr bwMode="auto">
          <a:xfrm>
            <a:off x="396875" y="350838"/>
            <a:ext cx="8356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>
              <a:spcBef>
                <a:spcPts val="2150"/>
              </a:spcBef>
            </a:pPr>
            <a:r>
              <a:rPr lang="en-US" sz="3600">
                <a:solidFill>
                  <a:schemeClr val="tx1"/>
                </a:solidFill>
                <a:latin typeface="Calibri" charset="0"/>
                <a:ea typeface="ＭＳ Ｐゴシック" charset="0"/>
                <a:sym typeface="Calibri" charset="0"/>
              </a:rPr>
              <a:t>The possibilities for efficiencies &gt;15%</a:t>
            </a:r>
          </a:p>
        </p:txBody>
      </p:sp>
      <p:sp>
        <p:nvSpPr>
          <p:cNvPr id="33794" name="Rectangle 2"/>
          <p:cNvSpPr>
            <a:spLocks/>
          </p:cNvSpPr>
          <p:nvPr/>
        </p:nvSpPr>
        <p:spPr bwMode="auto">
          <a:xfrm>
            <a:off x="5251450" y="1320800"/>
            <a:ext cx="3822700" cy="50419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marL="304800" indent="-304800" algn="l">
              <a:spcBef>
                <a:spcPts val="600"/>
              </a:spcBef>
              <a:buClr>
                <a:srgbClr val="000000"/>
              </a:buClr>
              <a:buSzPct val="100000"/>
              <a:buFont typeface="Times New Roman" charset="0"/>
              <a:buChar char="-"/>
            </a:pPr>
            <a:r>
              <a:rPr lang="en-US" sz="2400" dirty="0">
                <a:solidFill>
                  <a:schemeClr val="tx1"/>
                </a:solidFill>
                <a:latin typeface="Times New Roman" charset="0"/>
                <a:ea typeface="ＭＳ Ｐゴシック" charset="0"/>
                <a:sym typeface="Times New Roman" charset="0"/>
              </a:rPr>
              <a:t>Absorber with band gap of 1.6 eV (ca. 800 nm)</a:t>
            </a:r>
            <a:endParaRPr lang="en-US" sz="1800" dirty="0">
              <a:solidFill>
                <a:schemeClr val="tx1"/>
              </a:solidFill>
              <a:latin typeface="Calibri" charset="0"/>
              <a:ea typeface="ＭＳ Ｐゴシック" charset="0"/>
              <a:sym typeface="Calibri" charset="0"/>
            </a:endParaRPr>
          </a:p>
          <a:p>
            <a:pPr marL="304800" indent="-304800" algn="l">
              <a:spcBef>
                <a:spcPts val="600"/>
              </a:spcBef>
              <a:buClr>
                <a:srgbClr val="000000"/>
              </a:buClr>
              <a:buSzPct val="100000"/>
              <a:buFont typeface="Times New Roman" charset="0"/>
              <a:buChar char="-"/>
            </a:pPr>
            <a:r>
              <a:rPr lang="en-US" sz="2400" dirty="0">
                <a:solidFill>
                  <a:schemeClr val="tx1"/>
                </a:solidFill>
                <a:latin typeface="Times New Roman" charset="0"/>
                <a:ea typeface="ＭＳ Ｐゴシック" charset="0"/>
                <a:sym typeface="Times New Roman" charset="0"/>
              </a:rPr>
              <a:t>0.25V for driving force for injection and regeneration</a:t>
            </a:r>
            <a:endParaRPr lang="en-US" sz="1800" dirty="0">
              <a:solidFill>
                <a:schemeClr val="tx1"/>
              </a:solidFill>
              <a:latin typeface="Calibri" charset="0"/>
              <a:ea typeface="ＭＳ Ｐゴシック" charset="0"/>
              <a:sym typeface="Calibri" charset="0"/>
            </a:endParaRPr>
          </a:p>
          <a:p>
            <a:pPr marL="304800" indent="-304800" algn="l">
              <a:spcBef>
                <a:spcPts val="600"/>
              </a:spcBef>
              <a:buClr>
                <a:srgbClr val="000000"/>
              </a:buClr>
              <a:buSzPct val="100000"/>
              <a:buFont typeface="Times New Roman" charset="0"/>
              <a:buChar char="-"/>
            </a:pPr>
            <a:endParaRPr lang="en-US" sz="2400" dirty="0">
              <a:solidFill>
                <a:schemeClr val="tx1"/>
              </a:solidFill>
              <a:latin typeface="Times New Roman" charset="0"/>
              <a:ea typeface="ＭＳ Ｐゴシック" charset="0"/>
              <a:sym typeface="Times New Roman" charset="0"/>
            </a:endParaRPr>
          </a:p>
          <a:p>
            <a:pPr marL="304800" indent="-304800" algn="l">
              <a:spcBef>
                <a:spcPts val="600"/>
              </a:spcBef>
              <a:buClr>
                <a:srgbClr val="000000"/>
              </a:buClr>
              <a:buSzPct val="100000"/>
              <a:buFont typeface="Times New Roman" charset="0"/>
              <a:buChar char="-"/>
            </a:pPr>
            <a:r>
              <a:rPr lang="en-US" sz="2400" u="sng" dirty="0">
                <a:solidFill>
                  <a:schemeClr val="tx1"/>
                </a:solidFill>
                <a:latin typeface="Times New Roman" charset="0"/>
                <a:ea typeface="ＭＳ Ｐゴシック" charset="0"/>
                <a:sym typeface="Times New Roman" charset="0"/>
              </a:rPr>
              <a:t>Possible efficiency:</a:t>
            </a:r>
            <a:endParaRPr lang="en-US" sz="1800" dirty="0">
              <a:solidFill>
                <a:schemeClr val="tx1"/>
              </a:solidFill>
              <a:latin typeface="Calibri" charset="0"/>
              <a:ea typeface="ＭＳ Ｐゴシック" charset="0"/>
              <a:sym typeface="Calibri" charset="0"/>
            </a:endParaRPr>
          </a:p>
          <a:p>
            <a:pPr marL="304800" indent="-304800" algn="l">
              <a:spcBef>
                <a:spcPts val="600"/>
              </a:spcBef>
              <a:buClr>
                <a:srgbClr val="000000"/>
              </a:buClr>
              <a:buSzPct val="100000"/>
              <a:buFont typeface="Times New Roman" charset="0"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sym typeface="Times New Roman" charset="0"/>
              </a:rPr>
              <a:t>V</a:t>
            </a:r>
            <a:r>
              <a:rPr lang="en-US" sz="2400" baseline="-2500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sym typeface="Times New Roman" charset="0"/>
              </a:rPr>
              <a:t>oc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ＭＳ Ｐゴシック" charset="0"/>
                <a:sym typeface="Times New Roman" charset="0"/>
              </a:rPr>
              <a:t>=1.1V, </a:t>
            </a:r>
            <a:r>
              <a:rPr lang="en-US" sz="240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sym typeface="Times New Roman" charset="0"/>
              </a:rPr>
              <a:t>J</a:t>
            </a:r>
            <a:r>
              <a:rPr lang="en-US" sz="2400" baseline="-2500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sym typeface="Times New Roman" charset="0"/>
              </a:rPr>
              <a:t>sc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ＭＳ Ｐゴシック" charset="0"/>
                <a:sym typeface="Times New Roman" charset="0"/>
              </a:rPr>
              <a:t>= 22 mA/cm</a:t>
            </a:r>
            <a:r>
              <a:rPr lang="en-US" sz="2400" baseline="30000" dirty="0">
                <a:solidFill>
                  <a:schemeClr val="tx1"/>
                </a:solidFill>
                <a:latin typeface="Times New Roman" charset="0"/>
                <a:ea typeface="ＭＳ Ｐゴシック" charset="0"/>
                <a:sym typeface="Times New Roman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ＭＳ Ｐゴシック" charset="0"/>
                <a:sym typeface="Times New Roman" charset="0"/>
              </a:rPr>
              <a:t>, FF = 0.73. </a:t>
            </a:r>
            <a:endParaRPr lang="en-US" sz="1800" dirty="0">
              <a:solidFill>
                <a:schemeClr val="tx1"/>
              </a:solidFill>
              <a:latin typeface="Calibri" charset="0"/>
              <a:ea typeface="ＭＳ Ｐゴシック" charset="0"/>
              <a:sym typeface="Calibri" charset="0"/>
            </a:endParaRPr>
          </a:p>
          <a:p>
            <a:pPr marL="304800" indent="-304800" algn="l">
              <a:spcBef>
                <a:spcPts val="600"/>
              </a:spcBef>
              <a:buClr>
                <a:srgbClr val="000000"/>
              </a:buClr>
              <a:buSzPct val="100000"/>
              <a:buFont typeface="Times New Roman" charset="0"/>
              <a:buChar char="-"/>
            </a:pPr>
            <a:r>
              <a:rPr lang="en-US" sz="2400" dirty="0">
                <a:solidFill>
                  <a:schemeClr val="tx1"/>
                </a:solidFill>
                <a:latin typeface="Times New Roman" charset="0"/>
                <a:ea typeface="ＭＳ Ｐゴシック" charset="0"/>
                <a:sym typeface="Times New Roman" charset="0"/>
              </a:rPr>
              <a:t>PCE= 17.66 %</a:t>
            </a:r>
            <a:endParaRPr lang="en-US" sz="1800" dirty="0">
              <a:solidFill>
                <a:schemeClr val="tx1"/>
              </a:solidFill>
              <a:latin typeface="Calibri" charset="0"/>
              <a:ea typeface="ＭＳ Ｐゴシック" charset="0"/>
              <a:sym typeface="Calibri" charset="0"/>
            </a:endParaRPr>
          </a:p>
          <a:p>
            <a:pPr marL="304800" indent="-304800" algn="l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latin typeface="Times New Roman" charset="0"/>
              <a:ea typeface="ＭＳ Ｐゴシック" charset="0"/>
              <a:sym typeface="Times New Roman" charset="0"/>
            </a:endParaRPr>
          </a:p>
          <a:p>
            <a:pPr marL="304800" indent="-304800" algn="l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charset="0"/>
                <a:ea typeface="ＭＳ Ｐゴシック" charset="0"/>
                <a:sym typeface="Times New Roman" charset="0"/>
              </a:rPr>
              <a:t>Module efficiencies of 15% possible</a:t>
            </a:r>
          </a:p>
        </p:txBody>
      </p:sp>
      <p:sp>
        <p:nvSpPr>
          <p:cNvPr id="33795" name="Line 3"/>
          <p:cNvSpPr>
            <a:spLocks noChangeShapeType="1"/>
          </p:cNvSpPr>
          <p:nvPr/>
        </p:nvSpPr>
        <p:spPr bwMode="auto">
          <a:xfrm>
            <a:off x="2854325" y="2054225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sv-SE"/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1749425" y="2795588"/>
            <a:ext cx="1104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sv-SE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2854325" y="2486025"/>
            <a:ext cx="790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sv-SE"/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>
            <a:off x="2854325" y="4556125"/>
            <a:ext cx="790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sv-SE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 rot="10800000" flipH="1">
            <a:off x="3448050" y="2486025"/>
            <a:ext cx="0" cy="2070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sv-SE"/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 flipH="1">
            <a:off x="3570288" y="4041775"/>
            <a:ext cx="1112837" cy="442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sv-SE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>
            <a:off x="4424363" y="4240213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sv-SE"/>
          </a:p>
        </p:txBody>
      </p:sp>
      <p:sp>
        <p:nvSpPr>
          <p:cNvPr id="33802" name="Rectangle 10"/>
          <p:cNvSpPr>
            <a:spLocks/>
          </p:cNvSpPr>
          <p:nvPr/>
        </p:nvSpPr>
        <p:spPr bwMode="auto">
          <a:xfrm>
            <a:off x="3127375" y="3344863"/>
            <a:ext cx="674688" cy="355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Calibri" charset="0"/>
                <a:ea typeface="ＭＳ Ｐゴシック" charset="0"/>
                <a:sym typeface="Calibri" charset="0"/>
              </a:rPr>
              <a:t>1.6 eV</a:t>
            </a:r>
          </a:p>
        </p:txBody>
      </p:sp>
      <p:sp>
        <p:nvSpPr>
          <p:cNvPr id="33803" name="Rectangle 11"/>
          <p:cNvSpPr>
            <a:spLocks/>
          </p:cNvSpPr>
          <p:nvPr/>
        </p:nvSpPr>
        <p:spPr bwMode="auto">
          <a:xfrm>
            <a:off x="3698875" y="4070350"/>
            <a:ext cx="788988" cy="355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Calibri" charset="0"/>
                <a:ea typeface="ＭＳ Ｐゴシック" charset="0"/>
                <a:sym typeface="Calibri" charset="0"/>
              </a:rPr>
              <a:t>0.25 eV</a:t>
            </a:r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 flipH="1">
            <a:off x="2081213" y="2289175"/>
            <a:ext cx="1112837" cy="442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sv-SE"/>
          </a:p>
        </p:txBody>
      </p:sp>
      <p:sp>
        <p:nvSpPr>
          <p:cNvPr id="33805" name="Rectangle 13"/>
          <p:cNvSpPr>
            <a:spLocks/>
          </p:cNvSpPr>
          <p:nvPr/>
        </p:nvSpPr>
        <p:spPr bwMode="auto">
          <a:xfrm>
            <a:off x="2209800" y="2317750"/>
            <a:ext cx="788988" cy="355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Calibri" charset="0"/>
                <a:ea typeface="ＭＳ Ｐゴシック" charset="0"/>
                <a:sym typeface="Calibri" charset="0"/>
              </a:rPr>
              <a:t>0.25 eV</a:t>
            </a:r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>
            <a:off x="1114425" y="2054225"/>
            <a:ext cx="30163" cy="3429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sv-SE"/>
          </a:p>
        </p:txBody>
      </p:sp>
      <p:sp>
        <p:nvSpPr>
          <p:cNvPr id="33807" name="Rectangle 15"/>
          <p:cNvSpPr>
            <a:spLocks/>
          </p:cNvSpPr>
          <p:nvPr/>
        </p:nvSpPr>
        <p:spPr bwMode="auto">
          <a:xfrm>
            <a:off x="1311275" y="5153025"/>
            <a:ext cx="915988" cy="355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Calibri" charset="0"/>
                <a:ea typeface="ＭＳ Ｐゴシック" charset="0"/>
                <a:sym typeface="Calibri" charset="0"/>
              </a:rPr>
              <a:t>V vs NHE</a:t>
            </a:r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>
            <a:off x="833438" y="4552950"/>
            <a:ext cx="615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sv-SE"/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>
            <a:off x="833438" y="4303713"/>
            <a:ext cx="615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sv-SE"/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>
            <a:off x="833438" y="2782888"/>
            <a:ext cx="615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sv-SE"/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>
            <a:off x="833438" y="2501900"/>
            <a:ext cx="615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sv-SE"/>
          </a:p>
        </p:txBody>
      </p:sp>
      <p:sp>
        <p:nvSpPr>
          <p:cNvPr id="33812" name="Rectangle 20"/>
          <p:cNvSpPr>
            <a:spLocks/>
          </p:cNvSpPr>
          <p:nvPr/>
        </p:nvSpPr>
        <p:spPr bwMode="auto">
          <a:xfrm>
            <a:off x="117475" y="4386263"/>
            <a:ext cx="37941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Calibri" charset="0"/>
                <a:ea typeface="ＭＳ Ｐゴシック" charset="0"/>
                <a:sym typeface="Calibri" charset="0"/>
              </a:rPr>
              <a:t>1.0</a:t>
            </a:r>
          </a:p>
        </p:txBody>
      </p:sp>
      <p:sp>
        <p:nvSpPr>
          <p:cNvPr id="33813" name="Rectangle 21"/>
          <p:cNvSpPr>
            <a:spLocks/>
          </p:cNvSpPr>
          <p:nvPr/>
        </p:nvSpPr>
        <p:spPr bwMode="auto">
          <a:xfrm>
            <a:off x="117475" y="4057650"/>
            <a:ext cx="4953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Calibri" charset="0"/>
                <a:ea typeface="ＭＳ Ｐゴシック" charset="0"/>
                <a:sym typeface="Calibri" charset="0"/>
              </a:rPr>
              <a:t>0.75</a:t>
            </a:r>
          </a:p>
        </p:txBody>
      </p:sp>
      <p:sp>
        <p:nvSpPr>
          <p:cNvPr id="33814" name="Rectangle 22"/>
          <p:cNvSpPr>
            <a:spLocks/>
          </p:cNvSpPr>
          <p:nvPr/>
        </p:nvSpPr>
        <p:spPr bwMode="auto">
          <a:xfrm>
            <a:off x="117475" y="2584450"/>
            <a:ext cx="6159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Calibri" charset="0"/>
                <a:ea typeface="ＭＳ Ｐゴシック" charset="0"/>
                <a:sym typeface="Calibri" charset="0"/>
              </a:rPr>
              <a:t>- 0.35</a:t>
            </a:r>
          </a:p>
        </p:txBody>
      </p:sp>
      <p:sp>
        <p:nvSpPr>
          <p:cNvPr id="33815" name="Rectangle 23"/>
          <p:cNvSpPr>
            <a:spLocks/>
          </p:cNvSpPr>
          <p:nvPr/>
        </p:nvSpPr>
        <p:spPr bwMode="auto">
          <a:xfrm>
            <a:off x="117475" y="2255838"/>
            <a:ext cx="50006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Calibri" charset="0"/>
                <a:ea typeface="ＭＳ Ｐゴシック" charset="0"/>
                <a:sym typeface="Calibri" charset="0"/>
              </a:rPr>
              <a:t>- 0.6</a:t>
            </a:r>
          </a:p>
        </p:txBody>
      </p:sp>
      <p:sp>
        <p:nvSpPr>
          <p:cNvPr id="33816" name="Rectangle 24"/>
          <p:cNvSpPr>
            <a:spLocks/>
          </p:cNvSpPr>
          <p:nvPr/>
        </p:nvSpPr>
        <p:spPr bwMode="auto">
          <a:xfrm>
            <a:off x="2197100" y="5630863"/>
            <a:ext cx="29876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Times New Roman Italic" charset="0"/>
                <a:ea typeface="ＭＳ Ｐゴシック" charset="0"/>
                <a:sym typeface="Times New Roman Italic" charset="0"/>
              </a:rPr>
              <a:t>Cf. </a:t>
            </a:r>
            <a:r>
              <a:rPr lang="en-US" sz="1800">
                <a:solidFill>
                  <a:schemeClr val="tx1"/>
                </a:solidFill>
                <a:latin typeface="Times New Roman" charset="0"/>
                <a:ea typeface="ＭＳ Ｐゴシック" charset="0"/>
                <a:sym typeface="Times New Roman" charset="0"/>
              </a:rPr>
              <a:t>Grätzel et al. </a:t>
            </a:r>
            <a:r>
              <a:rPr lang="en-US" sz="1800">
                <a:solidFill>
                  <a:schemeClr val="tx1"/>
                </a:solidFill>
                <a:latin typeface="Times New Roman Italic" charset="0"/>
                <a:ea typeface="ＭＳ Ｐゴシック" charset="0"/>
                <a:sym typeface="Times New Roman Italic" charset="0"/>
              </a:rPr>
              <a:t>Nature Comm.</a:t>
            </a:r>
            <a:endParaRPr lang="en-US" sz="1800">
              <a:solidFill>
                <a:schemeClr val="tx1"/>
              </a:solidFill>
              <a:latin typeface="Calibri" charset="0"/>
              <a:ea typeface="ＭＳ Ｐゴシック" charset="0"/>
              <a:sym typeface="Calibri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Times New Roman" charset="0"/>
                <a:ea typeface="ＭＳ Ｐゴシック" charset="0"/>
                <a:sym typeface="Times New Roman" charset="0"/>
              </a:rPr>
              <a:t>3 (2012)  Art. Nr. 631</a:t>
            </a:r>
          </a:p>
        </p:txBody>
      </p:sp>
      <p:sp>
        <p:nvSpPr>
          <p:cNvPr id="33817" name="Line 25"/>
          <p:cNvSpPr>
            <a:spLocks noChangeShapeType="1"/>
          </p:cNvSpPr>
          <p:nvPr/>
        </p:nvSpPr>
        <p:spPr bwMode="auto">
          <a:xfrm rot="10800000">
            <a:off x="4165600" y="4556125"/>
            <a:ext cx="517525" cy="965200"/>
          </a:xfrm>
          <a:prstGeom prst="line">
            <a:avLst/>
          </a:prstGeom>
          <a:noFill/>
          <a:ln w="25400" cap="flat">
            <a:solidFill>
              <a:srgbClr val="4F81BD"/>
            </a:solidFill>
            <a:prstDash val="solid"/>
            <a:round/>
            <a:headEnd type="none" w="med" len="med"/>
            <a:tailEnd type="arrow" w="sm" len="sm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sv-SE"/>
          </a:p>
        </p:txBody>
      </p:sp>
      <p:sp>
        <p:nvSpPr>
          <p:cNvPr id="33818" name="Rectangle 26"/>
          <p:cNvSpPr>
            <a:spLocks/>
          </p:cNvSpPr>
          <p:nvPr/>
        </p:nvSpPr>
        <p:spPr bwMode="auto">
          <a:xfrm>
            <a:off x="528638" y="1149350"/>
            <a:ext cx="31257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Times New Roman Italic" charset="0"/>
                <a:ea typeface="ＭＳ Ｐゴシック" charset="0"/>
                <a:sym typeface="Times New Roman Italic" charset="0"/>
              </a:rPr>
              <a:t>Cf. </a:t>
            </a:r>
            <a:r>
              <a:rPr lang="en-US" sz="1800">
                <a:solidFill>
                  <a:schemeClr val="tx1"/>
                </a:solidFill>
                <a:latin typeface="Times New Roman" charset="0"/>
                <a:ea typeface="ＭＳ Ｐゴシック" charset="0"/>
                <a:sym typeface="Times New Roman" charset="0"/>
              </a:rPr>
              <a:t>O</a:t>
            </a:r>
            <a:r>
              <a:rPr lang="ja-JP" altLang="en-US" sz="1800">
                <a:solidFill>
                  <a:schemeClr val="tx1"/>
                </a:solidFill>
                <a:latin typeface="Arial" charset="0"/>
                <a:ea typeface="ＭＳ Ｐゴシック" charset="0"/>
                <a:sym typeface="Times New Roman" charset="0"/>
              </a:rPr>
              <a:t>’</a:t>
            </a:r>
            <a:r>
              <a:rPr lang="en-US" altLang="ja-JP" sz="18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Regan et al</a:t>
            </a:r>
            <a:r>
              <a:rPr lang="en-US" altLang="ja-JP" sz="1800">
                <a:solidFill>
                  <a:schemeClr val="tx1"/>
                </a:solidFill>
                <a:latin typeface="Times New Roman Italic" charset="0"/>
                <a:ea typeface="Times New Roman Italic" charset="0"/>
                <a:cs typeface="Times New Roman Italic" charset="0"/>
                <a:sym typeface="Times New Roman Italic" charset="0"/>
              </a:rPr>
              <a:t>. </a:t>
            </a:r>
            <a:r>
              <a:rPr lang="en-US" altLang="ja-JP" sz="1800">
                <a:solidFill>
                  <a:schemeClr val="tx1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Chem. Mater. </a:t>
            </a:r>
            <a:endParaRPr lang="en-US" altLang="ja-JP" sz="1800">
              <a:solidFill>
                <a:schemeClr val="tx1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23 (2011) 3381</a:t>
            </a:r>
          </a:p>
        </p:txBody>
      </p:sp>
      <p:sp>
        <p:nvSpPr>
          <p:cNvPr id="33819" name="Line 27"/>
          <p:cNvSpPr>
            <a:spLocks noChangeShapeType="1"/>
          </p:cNvSpPr>
          <p:nvPr/>
        </p:nvSpPr>
        <p:spPr bwMode="auto">
          <a:xfrm>
            <a:off x="2133600" y="1744663"/>
            <a:ext cx="360363" cy="593725"/>
          </a:xfrm>
          <a:prstGeom prst="line">
            <a:avLst/>
          </a:prstGeom>
          <a:noFill/>
          <a:ln w="25400" cap="flat">
            <a:solidFill>
              <a:srgbClr val="4F81BD"/>
            </a:solidFill>
            <a:prstDash val="solid"/>
            <a:round/>
            <a:headEnd type="none" w="med" len="med"/>
            <a:tailEnd type="arrow" w="sm" len="sm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578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/>
          </p:cNvSpPr>
          <p:nvPr/>
        </p:nvSpPr>
        <p:spPr bwMode="auto">
          <a:xfrm>
            <a:off x="1189038" y="447675"/>
            <a:ext cx="67691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>
              <a:spcBef>
                <a:spcPts val="2150"/>
              </a:spcBef>
            </a:pPr>
            <a:r>
              <a:rPr lang="en-US" sz="3600">
                <a:solidFill>
                  <a:schemeClr val="tx1"/>
                </a:solidFill>
                <a:latin typeface="Calibri Bold" charset="0"/>
                <a:ea typeface="ＭＳ Ｐゴシック" charset="0"/>
                <a:sym typeface="Calibri Bold" charset="0"/>
              </a:rPr>
              <a:t>Financial Support - CMD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82688" y="-2147482688"/>
            <a:ext cx="1587" cy="21474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8" y="1374775"/>
            <a:ext cx="269716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4"/>
          <p:cNvSpPr>
            <a:spLocks/>
          </p:cNvSpPr>
          <p:nvPr/>
        </p:nvSpPr>
        <p:spPr bwMode="auto">
          <a:xfrm>
            <a:off x="4391025" y="1693863"/>
            <a:ext cx="41163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>
              <a:spcBef>
                <a:spcPts val="1913"/>
              </a:spcBef>
            </a:pPr>
            <a:r>
              <a:rPr lang="en-US" sz="3200" dirty="0">
                <a:solidFill>
                  <a:schemeClr val="tx1"/>
                </a:solidFill>
                <a:latin typeface="Calibri" charset="0"/>
                <a:ea typeface="ＭＳ Ｐゴシック" charset="0"/>
                <a:sym typeface="Calibri" charset="0"/>
              </a:rPr>
              <a:t>Knut &amp; Alice Wallenberg Foundation</a:t>
            </a: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2932113"/>
            <a:ext cx="142875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4822" name="Rectangle 6"/>
          <p:cNvSpPr>
            <a:spLocks/>
          </p:cNvSpPr>
          <p:nvPr/>
        </p:nvSpPr>
        <p:spPr bwMode="auto">
          <a:xfrm>
            <a:off x="4356100" y="3367088"/>
            <a:ext cx="41798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3200" dirty="0">
                <a:solidFill>
                  <a:schemeClr val="tx1"/>
                </a:solidFill>
                <a:latin typeface="Calibri" charset="0"/>
                <a:ea typeface="ＭＳ Ｐゴシック" charset="0"/>
                <a:sym typeface="Calibri" charset="0"/>
              </a:rPr>
              <a:t>Sony Deutschland GmbH</a:t>
            </a:r>
            <a:endParaRPr lang="en-US" sz="1800" dirty="0">
              <a:solidFill>
                <a:schemeClr val="tx1"/>
              </a:solidFill>
              <a:latin typeface="Calibri" charset="0"/>
              <a:ea typeface="ＭＳ Ｐゴシック" charset="0"/>
              <a:sym typeface="Calibri" charset="0"/>
            </a:endParaRPr>
          </a:p>
          <a:p>
            <a:pPr algn="l"/>
            <a:endParaRPr lang="en-US" sz="3200" dirty="0">
              <a:solidFill>
                <a:schemeClr val="tx1"/>
              </a:solidFill>
              <a:latin typeface="Calibri" charset="0"/>
              <a:ea typeface="ＭＳ Ｐゴシック" charset="0"/>
              <a:sym typeface="Calibri" charset="0"/>
            </a:endParaRPr>
          </a:p>
          <a:p>
            <a:pPr algn="l"/>
            <a:endParaRPr lang="en-US" sz="3200" dirty="0">
              <a:solidFill>
                <a:schemeClr val="tx1"/>
              </a:solidFill>
              <a:latin typeface="Calibri" charset="0"/>
              <a:ea typeface="ＭＳ Ｐゴシック" charset="0"/>
              <a:sym typeface="Calibri" charset="0"/>
            </a:endParaRPr>
          </a:p>
          <a:p>
            <a:pPr algn="l"/>
            <a:r>
              <a:rPr lang="en-US" sz="3200" dirty="0">
                <a:solidFill>
                  <a:schemeClr val="tx1"/>
                </a:solidFill>
                <a:latin typeface="Calibri" charset="0"/>
                <a:ea typeface="ＭＳ Ｐゴシック" charset="0"/>
                <a:sym typeface="Calibri" charset="0"/>
              </a:rPr>
              <a:t>Merck, Germany </a:t>
            </a:r>
          </a:p>
        </p:txBody>
      </p:sp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8" y="6164263"/>
            <a:ext cx="947737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2850" y="4724401"/>
            <a:ext cx="2216150" cy="73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70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/>
          </p:cNvSpPr>
          <p:nvPr/>
        </p:nvSpPr>
        <p:spPr bwMode="auto">
          <a:xfrm>
            <a:off x="3927475" y="1971675"/>
            <a:ext cx="1025525" cy="2946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sv-SE"/>
          </a:p>
        </p:txBody>
      </p:sp>
      <p:sp>
        <p:nvSpPr>
          <p:cNvPr id="52226" name="Rectangle 2"/>
          <p:cNvSpPr>
            <a:spLocks/>
          </p:cNvSpPr>
          <p:nvPr/>
        </p:nvSpPr>
        <p:spPr bwMode="auto">
          <a:xfrm>
            <a:off x="0" y="290513"/>
            <a:ext cx="90916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Mesoscopic</a:t>
            </a:r>
            <a:r>
              <a:rPr lang="en-US" sz="28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 Dye-sensitized Solar Cells (DSC) 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– </a:t>
            </a:r>
            <a:r>
              <a:rPr lang="en-US" sz="2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a versatile and complex molecular </a:t>
            </a:r>
            <a:r>
              <a:rPr lang="en-US" sz="28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system</a:t>
            </a:r>
            <a:endParaRPr lang="en-US" sz="2800" dirty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  <a:sym typeface="Calibri" charset="0"/>
            </a:endParaRPr>
          </a:p>
        </p:txBody>
      </p:sp>
      <p:sp>
        <p:nvSpPr>
          <p:cNvPr id="52227" name="Rectangle 3"/>
          <p:cNvSpPr>
            <a:spLocks/>
          </p:cNvSpPr>
          <p:nvPr/>
        </p:nvSpPr>
        <p:spPr bwMode="auto">
          <a:xfrm>
            <a:off x="4859338" y="1374775"/>
            <a:ext cx="3987800" cy="54229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l">
              <a:lnSpc>
                <a:spcPct val="110000"/>
              </a:lnSpc>
              <a:spcBef>
                <a:spcPts val="575"/>
              </a:spcBef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The paradigm shift by O’Regan and Grätzel in 1991 meant that we can prepare efficient solar cells without using well-defined and ultrapure (expensive) semiconductors. Instead we can design molecular and </a:t>
            </a:r>
            <a:r>
              <a:rPr lang="en-US" sz="2000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nano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-structures and interfaces with optimal electron transfer kinetics and rely on diffusion as charge transport mechanism - </a:t>
            </a:r>
          </a:p>
          <a:p>
            <a:pPr algn="l">
              <a:lnSpc>
                <a:spcPct val="110000"/>
              </a:lnSpc>
              <a:spcBef>
                <a:spcPts val="575"/>
              </a:spcBef>
            </a:pPr>
            <a:r>
              <a:rPr lang="en-US" sz="2000" dirty="0">
                <a:solidFill>
                  <a:schemeClr val="tx1"/>
                </a:solidFill>
                <a:latin typeface="Calibri Italic" charset="0"/>
                <a:ea typeface="ＭＳ Ｐゴシック" charset="0"/>
                <a:cs typeface="ＭＳ Ｐゴシック" charset="0"/>
                <a:sym typeface="Calibri Italic" charset="0"/>
              </a:rPr>
              <a:t>a lot of chemistry to do!</a:t>
            </a:r>
            <a:endParaRPr lang="en-US" sz="2000" dirty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  <a:sym typeface="Calibri" charset="0"/>
            </a:endParaRPr>
          </a:p>
          <a:p>
            <a:pPr algn="l">
              <a:lnSpc>
                <a:spcPct val="110000"/>
              </a:lnSpc>
              <a:spcBef>
                <a:spcPts val="575"/>
              </a:spcBef>
            </a:pPr>
            <a:endParaRPr lang="en-US" sz="2000" dirty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  <a:sym typeface="Calibri" charset="0"/>
            </a:endParaRPr>
          </a:p>
        </p:txBody>
      </p:sp>
      <p:sp>
        <p:nvSpPr>
          <p:cNvPr id="52228" name="Rectangle 4"/>
          <p:cNvSpPr>
            <a:spLocks/>
          </p:cNvSpPr>
          <p:nvPr/>
        </p:nvSpPr>
        <p:spPr bwMode="auto">
          <a:xfrm>
            <a:off x="3930650" y="1508125"/>
            <a:ext cx="744538" cy="549275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sv-SE"/>
          </a:p>
        </p:txBody>
      </p: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070100"/>
            <a:ext cx="41783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Rectangle 6"/>
          <p:cNvSpPr>
            <a:spLocks/>
          </p:cNvSpPr>
          <p:nvPr/>
        </p:nvSpPr>
        <p:spPr bwMode="auto">
          <a:xfrm>
            <a:off x="3822700" y="1803400"/>
            <a:ext cx="1028700" cy="234950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sv-SE"/>
          </a:p>
        </p:txBody>
      </p:sp>
      <p:sp>
        <p:nvSpPr>
          <p:cNvPr id="9" name="TextBox 3"/>
          <p:cNvSpPr txBox="1"/>
          <p:nvPr/>
        </p:nvSpPr>
        <p:spPr>
          <a:xfrm>
            <a:off x="611188" y="1235075"/>
            <a:ext cx="3633787" cy="830997"/>
          </a:xfrm>
          <a:prstGeom prst="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n-US" sz="1600" b="1" dirty="0">
                <a:solidFill>
                  <a:srgbClr val="000000"/>
                </a:solidFill>
              </a:rPr>
              <a:t>Brian O’Regan and Michael Grätzel</a:t>
            </a:r>
          </a:p>
          <a:p>
            <a:pPr algn="l">
              <a:defRPr/>
            </a:pPr>
            <a:r>
              <a:rPr lang="en-US" sz="1600" b="1" dirty="0">
                <a:solidFill>
                  <a:srgbClr val="000000"/>
                </a:solidFill>
              </a:rPr>
              <a:t>Nature, 1991, 353,  7377</a:t>
            </a:r>
            <a:r>
              <a:rPr lang="en-US" sz="1600" b="1" dirty="0" smtClean="0">
                <a:solidFill>
                  <a:srgbClr val="000000"/>
                </a:solidFill>
              </a:rPr>
              <a:t>. 7% efficiency.</a:t>
            </a:r>
          </a:p>
          <a:p>
            <a:pPr algn="l">
              <a:defRPr/>
            </a:pPr>
            <a:r>
              <a:rPr lang="en-US" sz="1600" b="1" dirty="0" smtClean="0">
                <a:solidFill>
                  <a:srgbClr val="000000"/>
                </a:solidFill>
              </a:rPr>
              <a:t>&gt; 10’000 citations</a:t>
            </a:r>
            <a:endParaRPr lang="en-US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793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Rektangel 381"/>
          <p:cNvSpPr/>
          <p:nvPr/>
        </p:nvSpPr>
        <p:spPr>
          <a:xfrm>
            <a:off x="3927475" y="1223212"/>
            <a:ext cx="1012825" cy="294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3" name="textruta 382"/>
          <p:cNvSpPr txBox="1"/>
          <p:nvPr/>
        </p:nvSpPr>
        <p:spPr>
          <a:xfrm>
            <a:off x="287865" y="271994"/>
            <a:ext cx="763693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>
                <a:solidFill>
                  <a:srgbClr val="000000"/>
                </a:solidFill>
              </a:rPr>
              <a:t>DSC is a </a:t>
            </a:r>
            <a:r>
              <a:rPr lang="sv-SE" sz="3200" b="1" i="1" dirty="0" smtClean="0">
                <a:solidFill>
                  <a:srgbClr val="000000"/>
                </a:solidFill>
              </a:rPr>
              <a:t>versatile (</a:t>
            </a:r>
            <a:r>
              <a:rPr lang="sv-SE" sz="3200" b="1" i="1" dirty="0" err="1" smtClean="0">
                <a:solidFill>
                  <a:srgbClr val="000000"/>
                </a:solidFill>
              </a:rPr>
              <a:t>chemical</a:t>
            </a:r>
            <a:r>
              <a:rPr lang="sv-SE" sz="3200" b="1" i="1" dirty="0" smtClean="0">
                <a:solidFill>
                  <a:srgbClr val="000000"/>
                </a:solidFill>
              </a:rPr>
              <a:t>) </a:t>
            </a:r>
            <a:r>
              <a:rPr lang="sv-SE" sz="3200" b="1" dirty="0" err="1" smtClean="0">
                <a:solidFill>
                  <a:srgbClr val="000000"/>
                </a:solidFill>
              </a:rPr>
              <a:t>device</a:t>
            </a:r>
            <a:r>
              <a:rPr lang="sv-SE" sz="3200" b="1" dirty="0" smtClean="0">
                <a:solidFill>
                  <a:srgbClr val="000000"/>
                </a:solidFill>
              </a:rPr>
              <a:t>!</a:t>
            </a:r>
          </a:p>
        </p:txBody>
      </p:sp>
      <p:sp>
        <p:nvSpPr>
          <p:cNvPr id="386" name="Rektangel 385"/>
          <p:cNvSpPr/>
          <p:nvPr/>
        </p:nvSpPr>
        <p:spPr>
          <a:xfrm>
            <a:off x="3931927" y="1508781"/>
            <a:ext cx="731512" cy="5486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9" name="Bildobjekt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300" y="1061699"/>
            <a:ext cx="3168067" cy="2109628"/>
          </a:xfrm>
          <a:prstGeom prst="rect">
            <a:avLst/>
          </a:prstGeom>
        </p:spPr>
      </p:pic>
      <p:sp>
        <p:nvSpPr>
          <p:cNvPr id="30" name="Rektangel 29"/>
          <p:cNvSpPr/>
          <p:nvPr/>
        </p:nvSpPr>
        <p:spPr>
          <a:xfrm>
            <a:off x="4973747" y="3268194"/>
            <a:ext cx="64475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smtClean="0"/>
              <a:t>Water splitting </a:t>
            </a:r>
            <a:r>
              <a:rPr lang="nb-NO" dirty="0" err="1" smtClean="0"/>
              <a:t>devices</a:t>
            </a:r>
            <a:endParaRPr lang="nb-NO" dirty="0" smtClean="0"/>
          </a:p>
        </p:txBody>
      </p:sp>
      <p:pic>
        <p:nvPicPr>
          <p:cNvPr id="388" name="Bildobjekt 3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873" y="1223212"/>
            <a:ext cx="2045328" cy="2240402"/>
          </a:xfrm>
          <a:prstGeom prst="rect">
            <a:avLst/>
          </a:prstGeom>
        </p:spPr>
      </p:pic>
      <p:sp>
        <p:nvSpPr>
          <p:cNvPr id="389" name="Rektangel 388"/>
          <p:cNvSpPr/>
          <p:nvPr/>
        </p:nvSpPr>
        <p:spPr>
          <a:xfrm>
            <a:off x="829524" y="3591359"/>
            <a:ext cx="43353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err="1" smtClean="0"/>
              <a:t>Mesoscopic</a:t>
            </a:r>
            <a:r>
              <a:rPr lang="nb-NO" dirty="0" smtClean="0"/>
              <a:t> solid-</a:t>
            </a:r>
            <a:r>
              <a:rPr lang="nb-NO" dirty="0" err="1" smtClean="0"/>
              <a:t>state</a:t>
            </a:r>
            <a:r>
              <a:rPr lang="nb-NO" dirty="0" smtClean="0"/>
              <a:t> solar </a:t>
            </a:r>
            <a:r>
              <a:rPr lang="nb-NO" dirty="0" err="1" smtClean="0"/>
              <a:t>cells</a:t>
            </a:r>
            <a:endParaRPr lang="nb-NO" dirty="0" smtClean="0"/>
          </a:p>
          <a:p>
            <a:r>
              <a:rPr lang="nb-NO" dirty="0" err="1" smtClean="0"/>
              <a:t>Perovskite</a:t>
            </a:r>
            <a:r>
              <a:rPr lang="nb-NO" dirty="0" smtClean="0"/>
              <a:t> solar </a:t>
            </a:r>
            <a:r>
              <a:rPr lang="nb-NO" dirty="0" err="1" smtClean="0"/>
              <a:t>cells</a:t>
            </a:r>
            <a:endParaRPr lang="sv-SE" dirty="0"/>
          </a:p>
        </p:txBody>
      </p:sp>
      <p:pic>
        <p:nvPicPr>
          <p:cNvPr id="390" name="Picture 5" descr="bruce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524" y="4664912"/>
            <a:ext cx="3596415" cy="1488172"/>
          </a:xfrm>
          <a:prstGeom prst="rect">
            <a:avLst/>
          </a:prstGeom>
        </p:spPr>
      </p:pic>
      <p:sp>
        <p:nvSpPr>
          <p:cNvPr id="391" name="Rektangel 390"/>
          <p:cNvSpPr/>
          <p:nvPr/>
        </p:nvSpPr>
        <p:spPr>
          <a:xfrm>
            <a:off x="829524" y="6105959"/>
            <a:ext cx="43353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smtClean="0"/>
              <a:t>Q-</a:t>
            </a:r>
            <a:r>
              <a:rPr lang="nb-NO" dirty="0" err="1" smtClean="0"/>
              <a:t>dot</a:t>
            </a:r>
            <a:r>
              <a:rPr lang="nb-NO" dirty="0" smtClean="0"/>
              <a:t> </a:t>
            </a:r>
            <a:r>
              <a:rPr lang="nb-NO" dirty="0" err="1" smtClean="0"/>
              <a:t>sensitized</a:t>
            </a:r>
            <a:r>
              <a:rPr lang="nb-NO" dirty="0" smtClean="0"/>
              <a:t> solar </a:t>
            </a:r>
            <a:r>
              <a:rPr lang="nb-NO" dirty="0" err="1" smtClean="0"/>
              <a:t>cells</a:t>
            </a:r>
            <a:endParaRPr lang="sv-SE" dirty="0"/>
          </a:p>
        </p:txBody>
      </p:sp>
      <p:grpSp>
        <p:nvGrpSpPr>
          <p:cNvPr id="392" name="Group 46"/>
          <p:cNvGrpSpPr>
            <a:grpSpLocks/>
          </p:cNvGrpSpPr>
          <p:nvPr/>
        </p:nvGrpSpPr>
        <p:grpSpPr bwMode="auto">
          <a:xfrm>
            <a:off x="5266577" y="4560475"/>
            <a:ext cx="2029479" cy="1291612"/>
            <a:chOff x="3086" y="2344"/>
            <a:chExt cx="1477" cy="940"/>
          </a:xfrm>
        </p:grpSpPr>
        <p:grpSp>
          <p:nvGrpSpPr>
            <p:cNvPr id="393" name="Group 33"/>
            <p:cNvGrpSpPr>
              <a:grpSpLocks/>
            </p:cNvGrpSpPr>
            <p:nvPr/>
          </p:nvGrpSpPr>
          <p:grpSpPr bwMode="auto">
            <a:xfrm>
              <a:off x="3304" y="2630"/>
              <a:ext cx="1259" cy="434"/>
              <a:chOff x="3304" y="2630"/>
              <a:chExt cx="1259" cy="434"/>
            </a:xfrm>
          </p:grpSpPr>
          <p:grpSp>
            <p:nvGrpSpPr>
              <p:cNvPr id="401" name="Group 24"/>
              <p:cNvGrpSpPr>
                <a:grpSpLocks/>
              </p:cNvGrpSpPr>
              <p:nvPr/>
            </p:nvGrpSpPr>
            <p:grpSpPr bwMode="auto">
              <a:xfrm>
                <a:off x="3304" y="2630"/>
                <a:ext cx="1259" cy="393"/>
                <a:chOff x="3304" y="2630"/>
                <a:chExt cx="1259" cy="393"/>
              </a:xfrm>
            </p:grpSpPr>
            <p:sp>
              <p:nvSpPr>
                <p:cNvPr id="403" name="Rectangle 15"/>
                <p:cNvSpPr>
                  <a:spLocks noChangeArrowheads="1"/>
                </p:cNvSpPr>
                <p:nvPr/>
              </p:nvSpPr>
              <p:spPr bwMode="auto">
                <a:xfrm>
                  <a:off x="3304" y="2630"/>
                  <a:ext cx="1259" cy="60"/>
                </a:xfrm>
                <a:prstGeom prst="rect">
                  <a:avLst/>
                </a:prstGeom>
                <a:solidFill>
                  <a:srgbClr val="FFFFFF"/>
                </a:solidFill>
                <a:ln w="6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v-SE"/>
                </a:p>
              </p:txBody>
            </p:sp>
            <p:sp>
              <p:nvSpPr>
                <p:cNvPr id="404" name="Rectangle 16"/>
                <p:cNvSpPr>
                  <a:spLocks noChangeArrowheads="1"/>
                </p:cNvSpPr>
                <p:nvPr/>
              </p:nvSpPr>
              <p:spPr bwMode="auto">
                <a:xfrm>
                  <a:off x="3304" y="2684"/>
                  <a:ext cx="1259" cy="115"/>
                </a:xfrm>
                <a:prstGeom prst="rect">
                  <a:avLst/>
                </a:prstGeom>
                <a:solidFill>
                  <a:srgbClr val="0099CC"/>
                </a:solidFill>
                <a:ln w="6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v-SE"/>
                </a:p>
              </p:txBody>
            </p:sp>
            <p:sp>
              <p:nvSpPr>
                <p:cNvPr id="405" name="Rectangle 17"/>
                <p:cNvSpPr>
                  <a:spLocks noChangeArrowheads="1"/>
                </p:cNvSpPr>
                <p:nvPr/>
              </p:nvSpPr>
              <p:spPr bwMode="auto">
                <a:xfrm>
                  <a:off x="3304" y="2793"/>
                  <a:ext cx="1259" cy="61"/>
                </a:xfrm>
                <a:prstGeom prst="rect">
                  <a:avLst/>
                </a:prstGeom>
                <a:blipFill dpi="0" rotWithShape="0">
                  <a:blip r:embed="rId5"/>
                  <a:srcRect/>
                  <a:tile tx="0" ty="0" sx="100000" sy="100000" flip="none" algn="tl"/>
                </a:blipFill>
                <a:ln w="6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v-SE"/>
                </a:p>
              </p:txBody>
            </p:sp>
            <p:sp>
              <p:nvSpPr>
                <p:cNvPr id="406" name="Rectangle 22"/>
                <p:cNvSpPr>
                  <a:spLocks noChangeArrowheads="1"/>
                </p:cNvSpPr>
                <p:nvPr/>
              </p:nvSpPr>
              <p:spPr bwMode="auto">
                <a:xfrm>
                  <a:off x="3304" y="2853"/>
                  <a:ext cx="1259" cy="116"/>
                </a:xfrm>
                <a:prstGeom prst="rect">
                  <a:avLst/>
                </a:prstGeom>
                <a:solidFill>
                  <a:srgbClr val="FF0000"/>
                </a:solidFill>
                <a:ln w="6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v-SE"/>
                </a:p>
              </p:txBody>
            </p:sp>
            <p:sp>
              <p:nvSpPr>
                <p:cNvPr id="407" name="Rectangle 23"/>
                <p:cNvSpPr>
                  <a:spLocks noChangeArrowheads="1"/>
                </p:cNvSpPr>
                <p:nvPr/>
              </p:nvSpPr>
              <p:spPr bwMode="auto">
                <a:xfrm>
                  <a:off x="3304" y="2963"/>
                  <a:ext cx="1259" cy="60"/>
                </a:xfrm>
                <a:prstGeom prst="rect">
                  <a:avLst/>
                </a:prstGeom>
                <a:blipFill dpi="0" rotWithShape="0">
                  <a:blip r:embed="rId6"/>
                  <a:srcRect/>
                  <a:tile tx="0" ty="0" sx="100000" sy="100000" flip="none" algn="tl"/>
                </a:blipFill>
                <a:ln w="6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v-SE"/>
                </a:p>
              </p:txBody>
            </p:sp>
          </p:grpSp>
          <p:sp>
            <p:nvSpPr>
              <p:cNvPr id="402" name="Rectangle 28"/>
              <p:cNvSpPr>
                <a:spLocks noChangeArrowheads="1"/>
              </p:cNvSpPr>
              <p:nvPr/>
            </p:nvSpPr>
            <p:spPr bwMode="auto">
              <a:xfrm>
                <a:off x="3310" y="2890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394" name="Rectangle 38"/>
            <p:cNvSpPr>
              <a:spLocks noChangeArrowheads="1"/>
            </p:cNvSpPr>
            <p:nvPr/>
          </p:nvSpPr>
          <p:spPr bwMode="auto">
            <a:xfrm>
              <a:off x="4400" y="2672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5" name="Rectangle 39"/>
            <p:cNvSpPr>
              <a:spLocks noChangeArrowheads="1"/>
            </p:cNvSpPr>
            <p:nvPr/>
          </p:nvSpPr>
          <p:spPr bwMode="auto">
            <a:xfrm>
              <a:off x="4400" y="2836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6" name="Rectangle 40"/>
            <p:cNvSpPr>
              <a:spLocks noChangeArrowheads="1"/>
            </p:cNvSpPr>
            <p:nvPr/>
          </p:nvSpPr>
          <p:spPr bwMode="auto">
            <a:xfrm>
              <a:off x="4400" y="2999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7" name="Freeform 42"/>
            <p:cNvSpPr>
              <a:spLocks/>
            </p:cNvSpPr>
            <p:nvPr/>
          </p:nvSpPr>
          <p:spPr bwMode="auto">
            <a:xfrm>
              <a:off x="3086" y="3017"/>
              <a:ext cx="218" cy="164"/>
            </a:xfrm>
            <a:custGeom>
              <a:avLst/>
              <a:gdLst/>
              <a:ahLst/>
              <a:cxnLst>
                <a:cxn ang="0">
                  <a:pos x="218" y="0"/>
                </a:cxn>
                <a:cxn ang="0">
                  <a:pos x="0" y="0"/>
                </a:cxn>
                <a:cxn ang="0">
                  <a:pos x="0" y="164"/>
                </a:cxn>
              </a:cxnLst>
              <a:rect l="0" t="0" r="r" b="b"/>
              <a:pathLst>
                <a:path w="218" h="164">
                  <a:moveTo>
                    <a:pt x="218" y="0"/>
                  </a:moveTo>
                  <a:lnTo>
                    <a:pt x="0" y="0"/>
                  </a:lnTo>
                  <a:lnTo>
                    <a:pt x="0" y="164"/>
                  </a:lnTo>
                </a:path>
              </a:pathLst>
            </a:cu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98" name="Freeform 43"/>
            <p:cNvSpPr>
              <a:spLocks/>
            </p:cNvSpPr>
            <p:nvPr/>
          </p:nvSpPr>
          <p:spPr bwMode="auto">
            <a:xfrm>
              <a:off x="3140" y="2466"/>
              <a:ext cx="164" cy="164"/>
            </a:xfrm>
            <a:custGeom>
              <a:avLst/>
              <a:gdLst/>
              <a:ahLst/>
              <a:cxnLst>
                <a:cxn ang="0">
                  <a:pos x="164" y="164"/>
                </a:cxn>
                <a:cxn ang="0">
                  <a:pos x="0" y="164"/>
                </a:cxn>
                <a:cxn ang="0">
                  <a:pos x="0" y="0"/>
                </a:cxn>
              </a:cxnLst>
              <a:rect l="0" t="0" r="r" b="b"/>
              <a:pathLst>
                <a:path w="164" h="164">
                  <a:moveTo>
                    <a:pt x="164" y="164"/>
                  </a:moveTo>
                  <a:lnTo>
                    <a:pt x="0" y="164"/>
                  </a:lnTo>
                  <a:lnTo>
                    <a:pt x="0" y="0"/>
                  </a:lnTo>
                </a:path>
              </a:pathLst>
            </a:cu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99" name="Rectangle 44"/>
            <p:cNvSpPr>
              <a:spLocks noChangeArrowheads="1"/>
            </p:cNvSpPr>
            <p:nvPr/>
          </p:nvSpPr>
          <p:spPr bwMode="auto">
            <a:xfrm>
              <a:off x="3146" y="2344"/>
              <a:ext cx="6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96" charset="0"/>
                </a:rPr>
                <a:t>-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0" name="Rectangle 45"/>
            <p:cNvSpPr>
              <a:spLocks noChangeArrowheads="1"/>
            </p:cNvSpPr>
            <p:nvPr/>
          </p:nvSpPr>
          <p:spPr bwMode="auto">
            <a:xfrm>
              <a:off x="3092" y="3169"/>
              <a:ext cx="8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96" charset="0"/>
                </a:rPr>
                <a:t>+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408" name="Rektangel 407"/>
          <p:cNvSpPr/>
          <p:nvPr/>
        </p:nvSpPr>
        <p:spPr>
          <a:xfrm>
            <a:off x="5349020" y="5932961"/>
            <a:ext cx="26059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smtClean="0"/>
              <a:t>Tandem Cells</a:t>
            </a:r>
            <a:endParaRPr lang="sv-SE" dirty="0"/>
          </a:p>
        </p:txBody>
      </p:sp>
      <p:sp>
        <p:nvSpPr>
          <p:cNvPr id="31" name="textruta 30"/>
          <p:cNvSpPr txBox="1"/>
          <p:nvPr/>
        </p:nvSpPr>
        <p:spPr>
          <a:xfrm>
            <a:off x="7518400" y="4611275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n</a:t>
            </a:r>
            <a:r>
              <a:rPr lang="sv-SE" dirty="0" smtClean="0"/>
              <a:t>-</a:t>
            </a:r>
            <a:r>
              <a:rPr lang="sv-SE" dirty="0" err="1" smtClean="0"/>
              <a:t>type</a:t>
            </a:r>
            <a:r>
              <a:rPr lang="sv-SE" dirty="0" smtClean="0"/>
              <a:t> DSC</a:t>
            </a:r>
            <a:endParaRPr lang="sv-SE" dirty="0"/>
          </a:p>
        </p:txBody>
      </p:sp>
      <p:sp>
        <p:nvSpPr>
          <p:cNvPr id="410" name="textruta 409"/>
          <p:cNvSpPr txBox="1"/>
          <p:nvPr/>
        </p:nvSpPr>
        <p:spPr>
          <a:xfrm>
            <a:off x="7531100" y="5309775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p-</a:t>
            </a:r>
            <a:r>
              <a:rPr lang="sv-SE" dirty="0" err="1" smtClean="0"/>
              <a:t>type</a:t>
            </a:r>
            <a:r>
              <a:rPr lang="sv-SE" dirty="0" smtClean="0"/>
              <a:t> DSC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9557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28600" y="1123950"/>
            <a:ext cx="8763000" cy="3455988"/>
          </a:xfrm>
          <a:solidFill>
            <a:srgbClr val="FFFFFF"/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marL="1588" indent="0" eaLnBrk="1" hangingPunct="1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en-US" sz="2000" u="sng" dirty="0" smtClean="0">
                <a:latin typeface="Times New Roman"/>
                <a:cs typeface="Times New Roman"/>
                <a:sym typeface="Times New Roman" charset="0"/>
              </a:rPr>
              <a:t>Power conversion efficiency (PCE)</a:t>
            </a:r>
            <a:endParaRPr lang="en-US" sz="2000" dirty="0" smtClean="0">
              <a:latin typeface="Times New Roman"/>
              <a:cs typeface="Times New Roman"/>
            </a:endParaRPr>
          </a:p>
          <a:p>
            <a:pPr marL="1588" indent="0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en-US" sz="1800" dirty="0" smtClean="0">
                <a:latin typeface="Times New Roman"/>
                <a:cs typeface="Times New Roman"/>
                <a:sym typeface="Times New Roman" charset="0"/>
              </a:rPr>
              <a:t>laboratory cells: 13.0 % (EPFL), modules:  9.9  % (Sony).</a:t>
            </a:r>
          </a:p>
          <a:p>
            <a:pPr marL="1588" indent="0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en-US" sz="1800" dirty="0" err="1" smtClean="0">
                <a:latin typeface="Times New Roman"/>
                <a:cs typeface="Times New Roman"/>
                <a:sym typeface="Times New Roman" charset="0"/>
              </a:rPr>
              <a:t>Perovskite</a:t>
            </a:r>
            <a:r>
              <a:rPr lang="en-US" sz="1800" dirty="0" smtClean="0">
                <a:latin typeface="Times New Roman"/>
                <a:cs typeface="Times New Roman"/>
                <a:sym typeface="Times New Roman" charset="0"/>
              </a:rPr>
              <a:t> solar cells. 14.1% (certified, EPFL), about 15% (EPFL, Oxford)</a:t>
            </a:r>
            <a:endParaRPr lang="en-US" sz="1800" dirty="0" smtClean="0">
              <a:latin typeface="Times New Roman"/>
              <a:cs typeface="Times New Roman"/>
            </a:endParaRPr>
          </a:p>
          <a:p>
            <a:pPr marL="1588" indent="0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  <a:defRPr/>
            </a:pPr>
            <a:endParaRPr lang="en-US" sz="2000" dirty="0" smtClean="0">
              <a:latin typeface="Times New Roman"/>
              <a:ea typeface="ヒラギノ明朝 ProN W3" charset="0"/>
              <a:cs typeface="Times New Roman"/>
              <a:sym typeface="Times New Roman" charset="0"/>
            </a:endParaRPr>
          </a:p>
          <a:p>
            <a:pPr marL="1588" indent="0" eaLnBrk="1" hangingPunct="1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en-US" sz="2000" u="sng" dirty="0" smtClean="0">
                <a:latin typeface="Times New Roman"/>
                <a:cs typeface="Times New Roman"/>
                <a:sym typeface="Times New Roman" charset="0"/>
              </a:rPr>
              <a:t>Outdoor performance  - production cost per kWh an advantage for </a:t>
            </a:r>
            <a:r>
              <a:rPr lang="en-US" sz="2000" u="sng" dirty="0" smtClean="0">
                <a:latin typeface="Times New Roman"/>
                <a:cs typeface="Times New Roman"/>
                <a:sym typeface="Times New Roman" charset="0"/>
              </a:rPr>
              <a:t>DSC</a:t>
            </a:r>
            <a:r>
              <a:rPr lang="en-US" sz="2000" u="sng" dirty="0" smtClean="0">
                <a:latin typeface="Times New Roman"/>
                <a:cs typeface="Times New Roman"/>
                <a:sym typeface="Times New Roman" charset="0"/>
              </a:rPr>
              <a:t>:</a:t>
            </a:r>
            <a:endParaRPr lang="en-US" sz="2000" dirty="0" smtClean="0">
              <a:latin typeface="Times New Roman"/>
              <a:cs typeface="Times New Roman"/>
            </a:endParaRPr>
          </a:p>
          <a:p>
            <a:pPr marL="1588" indent="0" eaLnBrk="1" hangingPunct="1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en-US" sz="1800" dirty="0" smtClean="0">
                <a:latin typeface="Times New Roman"/>
                <a:cs typeface="Times New Roman"/>
                <a:sym typeface="Times New Roman" charset="0"/>
              </a:rPr>
              <a:t>a 10 % PCE rated DSSC module produces over one year the same amount of electricity as 14-15 % rated Si module (Sony).</a:t>
            </a:r>
            <a:endParaRPr lang="en-US" sz="1800" dirty="0" smtClean="0">
              <a:latin typeface="Times New Roman"/>
              <a:cs typeface="Times New Roman"/>
            </a:endParaRPr>
          </a:p>
          <a:p>
            <a:pPr marL="1588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sz="2000" dirty="0" smtClean="0">
              <a:latin typeface="Times New Roman"/>
              <a:ea typeface="ヒラギノ明朝 ProN W3" charset="0"/>
              <a:cs typeface="Times New Roman"/>
              <a:sym typeface="Times New Roman" charset="0"/>
            </a:endParaRPr>
          </a:p>
          <a:p>
            <a:pPr marL="1588" indent="0" eaLnBrk="1" hangingPunct="1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en-US" sz="2000" u="sng" dirty="0" smtClean="0">
                <a:latin typeface="Times New Roman"/>
                <a:cs typeface="Times New Roman"/>
                <a:sym typeface="Times New Roman" charset="0"/>
              </a:rPr>
              <a:t>Electricity from ambient and indoor light</a:t>
            </a:r>
            <a:r>
              <a:rPr lang="en-US" sz="2000" dirty="0" smtClean="0">
                <a:latin typeface="Times New Roman"/>
                <a:cs typeface="Times New Roman"/>
                <a:sym typeface="Times New Roman" charset="0"/>
              </a:rPr>
              <a:t>: </a:t>
            </a:r>
            <a:endParaRPr lang="en-US" sz="2000" dirty="0" smtClean="0">
              <a:latin typeface="Times New Roman"/>
              <a:cs typeface="Times New Roman"/>
              <a:sym typeface="Times New Roman" charset="0"/>
            </a:endParaRPr>
          </a:p>
          <a:p>
            <a:pPr marL="1588" indent="0" eaLnBrk="1" hangingPunct="1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en-US" sz="1800" dirty="0" smtClean="0">
                <a:latin typeface="Times New Roman"/>
                <a:cs typeface="Times New Roman"/>
                <a:sym typeface="Times New Roman" charset="0"/>
              </a:rPr>
              <a:t>DSC </a:t>
            </a:r>
            <a:r>
              <a:rPr lang="en-US" sz="1800" dirty="0" smtClean="0">
                <a:latin typeface="Times New Roman"/>
                <a:cs typeface="Times New Roman"/>
                <a:sym typeface="Times New Roman" charset="0"/>
              </a:rPr>
              <a:t>outperforms all competitors</a:t>
            </a:r>
            <a:endParaRPr lang="en-US" sz="1800" dirty="0" smtClean="0">
              <a:latin typeface="Times New Roman"/>
              <a:cs typeface="Times New Roman"/>
            </a:endParaRPr>
          </a:p>
          <a:p>
            <a:pPr marL="1588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sz="2000" u="sng" dirty="0" smtClean="0">
              <a:latin typeface="Times New Roman"/>
              <a:ea typeface="ヒラギノ明朝 ProN W3" charset="0"/>
              <a:cs typeface="Times New Roman"/>
              <a:sym typeface="Times New Roman" charset="0"/>
            </a:endParaRPr>
          </a:p>
          <a:p>
            <a:pPr marL="1588" indent="0" eaLnBrk="1" hangingPunct="1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en-US" sz="2000" u="sng" dirty="0" smtClean="0">
                <a:latin typeface="Times New Roman"/>
                <a:cs typeface="Times New Roman"/>
                <a:sym typeface="Times New Roman" charset="0"/>
              </a:rPr>
              <a:t>stability</a:t>
            </a:r>
            <a:r>
              <a:rPr lang="en-US" sz="2000" dirty="0" smtClean="0">
                <a:latin typeface="Times New Roman"/>
                <a:cs typeface="Times New Roman"/>
                <a:sym typeface="Times New Roman" charset="0"/>
              </a:rPr>
              <a:t> </a:t>
            </a:r>
            <a:endParaRPr lang="en-US" sz="2000" dirty="0" smtClean="0">
              <a:latin typeface="Times New Roman"/>
              <a:cs typeface="Times New Roman"/>
              <a:sym typeface="Times New Roman" charset="0"/>
            </a:endParaRPr>
          </a:p>
          <a:p>
            <a:pPr marL="1588" indent="0" eaLnBrk="1" hangingPunct="1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en-US" sz="1800" dirty="0" smtClean="0">
                <a:latin typeface="Times New Roman"/>
                <a:cs typeface="Times New Roman"/>
                <a:sym typeface="Times New Roman" charset="0"/>
              </a:rPr>
              <a:t>&gt; </a:t>
            </a:r>
            <a:r>
              <a:rPr lang="en-US" sz="1800" dirty="0" smtClean="0">
                <a:latin typeface="Times New Roman"/>
                <a:cs typeface="Times New Roman"/>
                <a:sym typeface="Times New Roman" charset="0"/>
              </a:rPr>
              <a:t>20 years outdoors accelerated testing (Dyesol, Fujikura …) </a:t>
            </a:r>
            <a:endParaRPr lang="en-US" sz="1800" dirty="0" smtClean="0">
              <a:latin typeface="Times New Roman"/>
              <a:cs typeface="Times New Roman"/>
            </a:endParaRPr>
          </a:p>
          <a:p>
            <a:pPr marL="1588" indent="0" eaLnBrk="1" hangingPunct="1">
              <a:lnSpc>
                <a:spcPct val="90000"/>
              </a:lnSpc>
              <a:spcBef>
                <a:spcPct val="0"/>
              </a:spcBef>
              <a:buFont typeface="Arial Narrow" charset="0"/>
              <a:buChar char="•"/>
              <a:defRPr/>
            </a:pPr>
            <a:endParaRPr lang="en-US" sz="2000" dirty="0" smtClean="0">
              <a:latin typeface="Times New Roman"/>
              <a:ea typeface="ヒラギノ明朝 ProN W3" charset="0"/>
              <a:cs typeface="Times New Roman"/>
              <a:sym typeface="Times New Roman" charset="0"/>
            </a:endParaRPr>
          </a:p>
          <a:p>
            <a:pPr marL="1588" indent="0" eaLnBrk="1" hangingPunct="1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en-US" sz="2000" u="sng" dirty="0" smtClean="0">
                <a:latin typeface="Times New Roman"/>
                <a:cs typeface="Times New Roman"/>
                <a:sym typeface="Times New Roman" charset="0"/>
              </a:rPr>
              <a:t>energy pay back time</a:t>
            </a:r>
            <a:r>
              <a:rPr lang="en-US" sz="2000" dirty="0" smtClean="0">
                <a:latin typeface="Times New Roman"/>
                <a:cs typeface="Times New Roman"/>
                <a:sym typeface="Times New Roman" charset="0"/>
              </a:rPr>
              <a:t>:  </a:t>
            </a:r>
            <a:endParaRPr lang="en-US" sz="2000" dirty="0" smtClean="0">
              <a:latin typeface="Times New Roman"/>
              <a:cs typeface="Times New Roman"/>
              <a:sym typeface="Times New Roman" charset="0"/>
            </a:endParaRPr>
          </a:p>
          <a:p>
            <a:pPr marL="1588" indent="0" eaLnBrk="1" hangingPunct="1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en-US" sz="1800" dirty="0" smtClean="0">
                <a:latin typeface="Times New Roman"/>
                <a:cs typeface="Times New Roman"/>
                <a:sym typeface="Times New Roman" charset="0"/>
              </a:rPr>
              <a:t>&lt; </a:t>
            </a:r>
            <a:r>
              <a:rPr lang="en-US" sz="1800" dirty="0" smtClean="0">
                <a:latin typeface="Times New Roman"/>
                <a:cs typeface="Times New Roman"/>
                <a:sym typeface="Times New Roman" charset="0"/>
              </a:rPr>
              <a:t>1 year (3GSolar and ECN life cycle analysis </a:t>
            </a:r>
            <a:endParaRPr lang="en-US" sz="1800" dirty="0" smtClean="0">
              <a:latin typeface="Times New Roman"/>
              <a:cs typeface="Times New Roman"/>
            </a:endParaRPr>
          </a:p>
          <a:p>
            <a:pPr marL="1588" indent="0" eaLnBrk="1" hangingPunct="1">
              <a:lnSpc>
                <a:spcPct val="90000"/>
              </a:lnSpc>
              <a:spcBef>
                <a:spcPct val="0"/>
              </a:spcBef>
              <a:buFont typeface="Arial Narrow" charset="0"/>
              <a:buChar char="•"/>
              <a:defRPr/>
            </a:pPr>
            <a:endParaRPr lang="en-US" sz="2000" dirty="0" smtClean="0">
              <a:latin typeface="Times New Roman"/>
              <a:ea typeface="ヒラギノ明朝 ProN W3" charset="0"/>
              <a:cs typeface="Times New Roman"/>
              <a:sym typeface="Times New Roman" charset="0"/>
            </a:endParaRPr>
          </a:p>
        </p:txBody>
      </p:sp>
      <p:sp>
        <p:nvSpPr>
          <p:cNvPr id="12290" name="Rectangle 2"/>
          <p:cNvSpPr>
            <a:spLocks/>
          </p:cNvSpPr>
          <p:nvPr/>
        </p:nvSpPr>
        <p:spPr bwMode="auto">
          <a:xfrm>
            <a:off x="0" y="327025"/>
            <a:ext cx="9156700" cy="635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3600" dirty="0">
                <a:solidFill>
                  <a:schemeClr val="tx1"/>
                </a:solidFill>
                <a:latin typeface="Calibri" charset="0"/>
                <a:ea typeface="ＭＳ Ｐゴシック" charset="0"/>
                <a:sym typeface="Calibri" charset="0"/>
              </a:rPr>
              <a:t>       Some </a:t>
            </a:r>
            <a:r>
              <a:rPr lang="en-US" sz="3600" dirty="0" smtClean="0">
                <a:solidFill>
                  <a:schemeClr val="tx1"/>
                </a:solidFill>
                <a:latin typeface="Calibri" charset="0"/>
                <a:ea typeface="ＭＳ Ｐゴシック" charset="0"/>
                <a:sym typeface="Calibri" charset="0"/>
              </a:rPr>
              <a:t>DSC </a:t>
            </a:r>
            <a:r>
              <a:rPr lang="en-US" sz="3600" dirty="0">
                <a:solidFill>
                  <a:schemeClr val="tx1"/>
                </a:solidFill>
                <a:latin typeface="Calibri" charset="0"/>
                <a:ea typeface="ＭＳ Ｐゴシック" charset="0"/>
                <a:sym typeface="Calibri" charset="0"/>
              </a:rPr>
              <a:t>facts</a:t>
            </a:r>
          </a:p>
        </p:txBody>
      </p:sp>
    </p:spTree>
    <p:extLst>
      <p:ext uri="{BB962C8B-B14F-4D97-AF65-F5344CB8AC3E}">
        <p14:creationId xmlns:p14="http://schemas.microsoft.com/office/powerpoint/2010/main" val="367916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/>
          <p:cNvSpPr txBox="1">
            <a:spLocks noGrp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B3EDC60-42F5-0547-9EA4-D5862E22CDC6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47107" name="Picture 3" descr="sony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12713"/>
            <a:ext cx="8839200" cy="663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236049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n-lt"/>
              </a:rPr>
              <a:t>HANA AKARI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+mn-lt"/>
              </a:rPr>
              <a:t>FLOWER LAMP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+mn-lt"/>
              </a:rPr>
              <a:t>(SONY)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45856" y="5599460"/>
            <a:ext cx="4067944" cy="646331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Design: </a:t>
            </a:r>
            <a:r>
              <a:rPr lang="en-US" dirty="0" err="1" smtClean="0">
                <a:solidFill>
                  <a:schemeClr val="bg1"/>
                </a:solidFill>
              </a:rPr>
              <a:t>Colours</a:t>
            </a:r>
            <a:r>
              <a:rPr lang="en-US" dirty="0" smtClean="0">
                <a:solidFill>
                  <a:schemeClr val="bg1"/>
                </a:solidFill>
              </a:rPr>
              <a:t> and Transparency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Product Integration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7186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08031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744" y="908720"/>
            <a:ext cx="4063256" cy="44741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90" y="5589240"/>
            <a:ext cx="3600398" cy="10801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6056" y="-13940"/>
            <a:ext cx="4067944" cy="92333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Façade for the new congress hall at EPFL, Lausanne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Building Integration</a:t>
            </a:r>
          </a:p>
        </p:txBody>
      </p:sp>
    </p:spTree>
    <p:extLst>
      <p:ext uri="{BB962C8B-B14F-4D97-AF65-F5344CB8AC3E}">
        <p14:creationId xmlns:p14="http://schemas.microsoft.com/office/powerpoint/2010/main" val="1483249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B388A3-611F-6444-AD2F-971CD2491701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4338" name="Rectangle 1"/>
          <p:cNvSpPr>
            <a:spLocks/>
          </p:cNvSpPr>
          <p:nvPr/>
        </p:nvSpPr>
        <p:spPr bwMode="auto">
          <a:xfrm>
            <a:off x="1879600" y="266700"/>
            <a:ext cx="56022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3600">
                <a:solidFill>
                  <a:schemeClr val="tx1"/>
                </a:solidFill>
                <a:latin typeface="Calibri" charset="0"/>
                <a:ea typeface="ＭＳ Ｐゴシック" charset="0"/>
                <a:sym typeface="Calibri" charset="0"/>
              </a:rPr>
              <a:t>How to compete with silicon?</a:t>
            </a:r>
          </a:p>
          <a:p>
            <a:pPr algn="l"/>
            <a:endParaRPr lang="en-US" sz="1800">
              <a:solidFill>
                <a:schemeClr val="tx1"/>
              </a:solidFill>
              <a:latin typeface="Calibri" charset="0"/>
              <a:ea typeface="ＭＳ Ｐゴシック" charset="0"/>
              <a:sym typeface="Calibri" charset="0"/>
            </a:endParaRPr>
          </a:p>
        </p:txBody>
      </p:sp>
      <p:sp>
        <p:nvSpPr>
          <p:cNvPr id="14339" name="Rectangle 2"/>
          <p:cNvSpPr>
            <a:spLocks/>
          </p:cNvSpPr>
          <p:nvPr/>
        </p:nvSpPr>
        <p:spPr bwMode="auto">
          <a:xfrm>
            <a:off x="304800" y="1130300"/>
            <a:ext cx="8750300" cy="551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2900" lvl="1" indent="-342900" algn="l">
              <a:lnSpc>
                <a:spcPct val="150000"/>
              </a:lnSpc>
              <a:buSzPct val="125000"/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alibri" charset="0"/>
                <a:ea typeface="ＭＳ Ｐゴシック" charset="0"/>
                <a:sym typeface="Calibri" charset="0"/>
              </a:rPr>
              <a:t>Production </a:t>
            </a:r>
            <a:r>
              <a:rPr lang="en-US" sz="2400" dirty="0">
                <a:solidFill>
                  <a:schemeClr val="tx1"/>
                </a:solidFill>
                <a:latin typeface="Calibri" charset="0"/>
                <a:ea typeface="ＭＳ Ｐゴシック" charset="0"/>
                <a:sym typeface="Calibri" charset="0"/>
              </a:rPr>
              <a:t>cost of 50 $/m</a:t>
            </a:r>
            <a:r>
              <a:rPr lang="en-US" sz="2400" baseline="32000" dirty="0">
                <a:solidFill>
                  <a:schemeClr val="tx1"/>
                </a:solidFill>
                <a:latin typeface="Calibri" charset="0"/>
                <a:ea typeface="ＭＳ Ｐゴシック" charset="0"/>
                <a:sym typeface="Calibri" charset="0"/>
              </a:rPr>
              <a:t>2 </a:t>
            </a:r>
            <a:r>
              <a:rPr lang="en-US" sz="2400" dirty="0">
                <a:solidFill>
                  <a:schemeClr val="tx1"/>
                </a:solidFill>
                <a:latin typeface="Calibri" charset="0"/>
                <a:ea typeface="ＭＳ Ｐゴシック" charset="0"/>
                <a:sym typeface="Calibri" charset="0"/>
              </a:rPr>
              <a:t>with 15 % module efficiency  gives 0.33 $/W</a:t>
            </a:r>
            <a:r>
              <a:rPr lang="en-US" sz="2400" baseline="-6000" dirty="0">
                <a:solidFill>
                  <a:schemeClr val="tx1"/>
                </a:solidFill>
                <a:latin typeface="Calibri" charset="0"/>
                <a:ea typeface="ＭＳ Ｐゴシック" charset="0"/>
                <a:sym typeface="Calibri" charset="0"/>
              </a:rPr>
              <a:t>peak</a:t>
            </a:r>
            <a:r>
              <a:rPr lang="en-US" sz="2400" baseline="32000" dirty="0">
                <a:solidFill>
                  <a:schemeClr val="tx1"/>
                </a:solidFill>
                <a:latin typeface="Calibri" charset="0"/>
                <a:ea typeface="ＭＳ Ｐゴシック" charset="0"/>
                <a:sym typeface="Calibri" charset="0"/>
              </a:rPr>
              <a:t> </a:t>
            </a:r>
            <a:endParaRPr lang="en-US" sz="2400" baseline="32000" dirty="0" smtClean="0">
              <a:solidFill>
                <a:schemeClr val="tx1"/>
              </a:solidFill>
              <a:latin typeface="Calibri" charset="0"/>
              <a:ea typeface="ＭＳ Ｐゴシック" charset="0"/>
              <a:sym typeface="Calibri" charset="0"/>
            </a:endParaRPr>
          </a:p>
          <a:p>
            <a:pPr marL="342900" lvl="1" indent="-342900" algn="l">
              <a:lnSpc>
                <a:spcPct val="150000"/>
              </a:lnSpc>
              <a:buSzPct val="125000"/>
              <a:buFont typeface="Arial"/>
              <a:buChar char="•"/>
            </a:pPr>
            <a:endParaRPr lang="en-US" sz="2400" baseline="32000" dirty="0">
              <a:latin typeface="Calibri" charset="0"/>
              <a:ea typeface="ＭＳ Ｐゴシック" charset="0"/>
              <a:sym typeface="Calibri" charset="0"/>
            </a:endParaRPr>
          </a:p>
          <a:p>
            <a:pPr marL="342900" lvl="1" indent="-342900" algn="l">
              <a:lnSpc>
                <a:spcPct val="150000"/>
              </a:lnSpc>
              <a:buSzPct val="125000"/>
              <a:buFont typeface="Arial"/>
              <a:buChar char="•"/>
            </a:pPr>
            <a:r>
              <a:rPr lang="sv-SE" sz="2400" dirty="0" smtClean="0"/>
              <a:t>Cell </a:t>
            </a:r>
            <a:r>
              <a:rPr lang="sv-SE" sz="2400" dirty="0" err="1" smtClean="0"/>
              <a:t>efficiencies</a:t>
            </a:r>
            <a:r>
              <a:rPr lang="sv-SE" sz="2400" dirty="0" smtClean="0"/>
              <a:t> &gt; 15%?</a:t>
            </a:r>
          </a:p>
          <a:p>
            <a:pPr marL="0" lvl="1" algn="l">
              <a:lnSpc>
                <a:spcPct val="150000"/>
              </a:lnSpc>
              <a:buSzPct val="125000"/>
            </a:pPr>
            <a:r>
              <a:rPr lang="sv-SE" sz="2400" dirty="0"/>
              <a:t>	</a:t>
            </a:r>
            <a:r>
              <a:rPr lang="sv-SE" sz="2400" dirty="0" smtClean="0"/>
              <a:t>- </a:t>
            </a:r>
            <a:r>
              <a:rPr lang="sv-SE" sz="2400" dirty="0" err="1" smtClean="0"/>
              <a:t>Two</a:t>
            </a:r>
            <a:r>
              <a:rPr lang="sv-SE" sz="2400" dirty="0" smtClean="0"/>
              <a:t> recent </a:t>
            </a:r>
            <a:r>
              <a:rPr lang="sv-SE" sz="2400" dirty="0" err="1" smtClean="0"/>
              <a:t>breakthroughs</a:t>
            </a:r>
            <a:r>
              <a:rPr lang="sv-SE" sz="2400" dirty="0" smtClean="0"/>
              <a:t> from the DSC </a:t>
            </a:r>
            <a:r>
              <a:rPr lang="sv-SE" sz="2400" dirty="0" err="1" smtClean="0"/>
              <a:t>community</a:t>
            </a:r>
            <a:endParaRPr lang="sv-SE" sz="2400" dirty="0"/>
          </a:p>
          <a:p>
            <a:pPr lvl="1">
              <a:lnSpc>
                <a:spcPct val="150000"/>
              </a:lnSpc>
            </a:pPr>
            <a:r>
              <a:rPr lang="sv-SE" sz="2400" dirty="0"/>
              <a:t>	</a:t>
            </a:r>
            <a:r>
              <a:rPr lang="sv-SE" sz="2400" dirty="0" smtClean="0"/>
              <a:t>- </a:t>
            </a:r>
            <a:r>
              <a:rPr lang="sv-SE" sz="2000" dirty="0" smtClean="0"/>
              <a:t>The </a:t>
            </a:r>
            <a:r>
              <a:rPr lang="sv-SE" sz="2000" dirty="0" err="1"/>
              <a:t>hunt</a:t>
            </a:r>
            <a:r>
              <a:rPr lang="sv-SE" sz="2000" dirty="0"/>
              <a:t> for the </a:t>
            </a:r>
            <a:r>
              <a:rPr lang="sv-SE" sz="2000" dirty="0" err="1"/>
              <a:t>half</a:t>
            </a:r>
            <a:r>
              <a:rPr lang="sv-SE" sz="2000" dirty="0"/>
              <a:t> </a:t>
            </a:r>
            <a:r>
              <a:rPr lang="sv-SE" sz="2000" dirty="0" smtClean="0"/>
              <a:t>volt –</a:t>
            </a:r>
            <a:r>
              <a:rPr lang="sv-SE" sz="2000" dirty="0" err="1" smtClean="0"/>
              <a:t>replacing</a:t>
            </a:r>
            <a:r>
              <a:rPr lang="sv-SE" sz="2000" dirty="0" smtClean="0"/>
              <a:t> the I</a:t>
            </a:r>
            <a:r>
              <a:rPr lang="sv-SE" sz="2000" baseline="30000" dirty="0" smtClean="0"/>
              <a:t>-</a:t>
            </a:r>
            <a:r>
              <a:rPr lang="sv-SE" sz="2000" dirty="0" smtClean="0"/>
              <a:t>/I</a:t>
            </a:r>
            <a:r>
              <a:rPr lang="sv-SE" sz="2000" baseline="-25000" dirty="0" smtClean="0"/>
              <a:t>3</a:t>
            </a:r>
            <a:r>
              <a:rPr lang="sv-SE" sz="2000" baseline="30000" dirty="0" smtClean="0"/>
              <a:t>-</a:t>
            </a:r>
            <a:r>
              <a:rPr lang="sv-SE" sz="2000" dirty="0" smtClean="0"/>
              <a:t> redox </a:t>
            </a:r>
            <a:r>
              <a:rPr lang="sv-SE" sz="2000" dirty="0" err="1" smtClean="0"/>
              <a:t>couple</a:t>
            </a:r>
            <a:endParaRPr lang="sv-SE" sz="2000" dirty="0"/>
          </a:p>
          <a:p>
            <a:pPr lvl="1">
              <a:lnSpc>
                <a:spcPct val="150000"/>
              </a:lnSpc>
            </a:pPr>
            <a:r>
              <a:rPr lang="sv-SE" sz="2400" dirty="0"/>
              <a:t>	</a:t>
            </a:r>
            <a:r>
              <a:rPr lang="sv-SE" sz="2400" dirty="0" smtClean="0"/>
              <a:t>- </a:t>
            </a:r>
            <a:r>
              <a:rPr lang="sv-SE" sz="2000" dirty="0" err="1" smtClean="0"/>
              <a:t>Perovskite</a:t>
            </a:r>
            <a:r>
              <a:rPr lang="sv-SE" sz="2000" dirty="0" smtClean="0"/>
              <a:t> </a:t>
            </a:r>
            <a:r>
              <a:rPr lang="sv-SE" sz="2000" dirty="0"/>
              <a:t>solar cells</a:t>
            </a:r>
          </a:p>
          <a:p>
            <a:pPr algn="l"/>
            <a:endParaRPr lang="en-US" sz="18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spect="1" noChangeArrowheads="1"/>
          </p:cNvSpPr>
          <p:nvPr/>
        </p:nvSpPr>
        <p:spPr bwMode="auto">
          <a:xfrm>
            <a:off x="2173288" y="3047340"/>
            <a:ext cx="147637" cy="2643188"/>
          </a:xfrm>
          <a:prstGeom prst="rect">
            <a:avLst/>
          </a:prstGeom>
          <a:solidFill>
            <a:srgbClr val="00CC66">
              <a:alpha val="50195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3630600" prstMaterial="legacyMatte">
            <a:bevelT w="13500" h="13500" prst="angle"/>
            <a:bevelB w="13500" h="13500" prst="angle"/>
            <a:extrusionClr>
              <a:srgbClr val="00CC66"/>
            </a:extrusionClr>
          </a:sp3d>
        </p:spPr>
        <p:txBody>
          <a:bodyPr wrap="none" anchor="ctr">
            <a:flatTx/>
          </a:bodyPr>
          <a:lstStyle/>
          <a:p>
            <a:endParaRPr lang="sv-SE"/>
          </a:p>
        </p:txBody>
      </p:sp>
      <p:sp>
        <p:nvSpPr>
          <p:cNvPr id="31" name="Ellips 30"/>
          <p:cNvSpPr/>
          <p:nvPr/>
        </p:nvSpPr>
        <p:spPr>
          <a:xfrm>
            <a:off x="4813299" y="4749052"/>
            <a:ext cx="1370649" cy="722349"/>
          </a:xfrm>
          <a:prstGeom prst="ellipse">
            <a:avLst/>
          </a:prstGeom>
          <a:solidFill>
            <a:srgbClr val="FFFFFF"/>
          </a:solidFill>
          <a:ln w="571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531" name="Oval 3"/>
          <p:cNvSpPr>
            <a:spLocks noChangeAspect="1" noChangeArrowheads="1"/>
          </p:cNvSpPr>
          <p:nvPr/>
        </p:nvSpPr>
        <p:spPr bwMode="auto">
          <a:xfrm>
            <a:off x="4286250" y="4309403"/>
            <a:ext cx="338138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2532" name="Oval 4"/>
          <p:cNvSpPr>
            <a:spLocks noChangeAspect="1" noChangeArrowheads="1"/>
          </p:cNvSpPr>
          <p:nvPr/>
        </p:nvSpPr>
        <p:spPr bwMode="auto">
          <a:xfrm>
            <a:off x="2963863" y="4114140"/>
            <a:ext cx="338137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2533" name="Oval 5"/>
          <p:cNvSpPr>
            <a:spLocks noChangeAspect="1" noChangeArrowheads="1"/>
          </p:cNvSpPr>
          <p:nvPr/>
        </p:nvSpPr>
        <p:spPr bwMode="auto">
          <a:xfrm>
            <a:off x="2944813" y="2934628"/>
            <a:ext cx="338137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2534" name="Oval 6"/>
          <p:cNvSpPr>
            <a:spLocks noChangeAspect="1" noChangeArrowheads="1"/>
          </p:cNvSpPr>
          <p:nvPr/>
        </p:nvSpPr>
        <p:spPr bwMode="auto">
          <a:xfrm>
            <a:off x="3065463" y="2704440"/>
            <a:ext cx="338137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2" name="Group 7"/>
          <p:cNvGrpSpPr>
            <a:grpSpLocks noChangeAspect="1"/>
          </p:cNvGrpSpPr>
          <p:nvPr/>
        </p:nvGrpSpPr>
        <p:grpSpPr bwMode="auto">
          <a:xfrm>
            <a:off x="2343150" y="2369478"/>
            <a:ext cx="1027113" cy="2884487"/>
            <a:chOff x="1680" y="1152"/>
            <a:chExt cx="875" cy="2455"/>
          </a:xfrm>
        </p:grpSpPr>
        <p:sp>
          <p:nvSpPr>
            <p:cNvPr id="22903" name="Oval 8"/>
            <p:cNvSpPr>
              <a:spLocks noChangeAspect="1" noChangeArrowheads="1"/>
            </p:cNvSpPr>
            <p:nvPr/>
          </p:nvSpPr>
          <p:spPr bwMode="auto">
            <a:xfrm>
              <a:off x="1968" y="2304"/>
              <a:ext cx="293" cy="28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3" name="Group 9"/>
            <p:cNvGrpSpPr>
              <a:grpSpLocks noChangeAspect="1"/>
            </p:cNvGrpSpPr>
            <p:nvPr/>
          </p:nvGrpSpPr>
          <p:grpSpPr bwMode="auto">
            <a:xfrm>
              <a:off x="1680" y="1152"/>
              <a:ext cx="875" cy="2455"/>
              <a:chOff x="1008" y="1091"/>
              <a:chExt cx="875" cy="2455"/>
            </a:xfrm>
          </p:grpSpPr>
          <p:sp>
            <p:nvSpPr>
              <p:cNvPr id="22905" name="Oval 10"/>
              <p:cNvSpPr>
                <a:spLocks noChangeAspect="1" noChangeArrowheads="1"/>
              </p:cNvSpPr>
              <p:nvPr/>
            </p:nvSpPr>
            <p:spPr bwMode="auto">
              <a:xfrm>
                <a:off x="1296" y="1680"/>
                <a:ext cx="292" cy="28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4" name="Group 11"/>
              <p:cNvGrpSpPr>
                <a:grpSpLocks noChangeAspect="1"/>
              </p:cNvGrpSpPr>
              <p:nvPr/>
            </p:nvGrpSpPr>
            <p:grpSpPr bwMode="auto">
              <a:xfrm>
                <a:off x="1008" y="1091"/>
                <a:ext cx="875" cy="2455"/>
                <a:chOff x="1008" y="1091"/>
                <a:chExt cx="875" cy="2455"/>
              </a:xfrm>
            </p:grpSpPr>
            <p:sp>
              <p:nvSpPr>
                <p:cNvPr id="22907" name="Oval 12"/>
                <p:cNvSpPr>
                  <a:spLocks noChangeAspect="1" noChangeArrowheads="1"/>
                </p:cNvSpPr>
                <p:nvPr/>
              </p:nvSpPr>
              <p:spPr bwMode="auto">
                <a:xfrm>
                  <a:off x="1008" y="2880"/>
                  <a:ext cx="292" cy="28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908" name="Oval 13"/>
                <p:cNvSpPr>
                  <a:spLocks noChangeAspect="1" noChangeArrowheads="1"/>
                </p:cNvSpPr>
                <p:nvPr/>
              </p:nvSpPr>
              <p:spPr bwMode="auto">
                <a:xfrm>
                  <a:off x="1104" y="2736"/>
                  <a:ext cx="167" cy="20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grpSp>
              <p:nvGrpSpPr>
                <p:cNvPr id="5" name="Group 14"/>
                <p:cNvGrpSpPr>
                  <a:grpSpLocks noChangeAspect="1"/>
                </p:cNvGrpSpPr>
                <p:nvPr/>
              </p:nvGrpSpPr>
              <p:grpSpPr bwMode="auto">
                <a:xfrm>
                  <a:off x="1047" y="1091"/>
                  <a:ext cx="836" cy="2455"/>
                  <a:chOff x="125" y="1188"/>
                  <a:chExt cx="836" cy="2455"/>
                </a:xfrm>
              </p:grpSpPr>
              <p:sp>
                <p:nvSpPr>
                  <p:cNvPr id="22910" name="Oval 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85" y="1393"/>
                    <a:ext cx="292" cy="28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911" name="Oval 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43" y="1188"/>
                    <a:ext cx="293" cy="28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912" name="Oval 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7" y="2170"/>
                    <a:ext cx="293" cy="28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913" name="Oval 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2" y="1638"/>
                    <a:ext cx="293" cy="28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914" name="Oval 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85" y="2006"/>
                    <a:ext cx="292" cy="28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915" name="Oval 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68" y="2456"/>
                    <a:ext cx="293" cy="28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916" name="Oval 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6" y="2906"/>
                    <a:ext cx="292" cy="28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917" name="Oval 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6" y="1474"/>
                    <a:ext cx="292" cy="28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918" name="Oval 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7" y="2374"/>
                    <a:ext cx="293" cy="28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919" name="Oval 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7" y="3111"/>
                    <a:ext cx="293" cy="28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920" name="Oval 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7" y="1720"/>
                    <a:ext cx="293" cy="28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921" name="Oval 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43" y="2333"/>
                    <a:ext cx="293" cy="28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922" name="Oval 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6" y="2661"/>
                    <a:ext cx="292" cy="28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923" name="Oval 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2" y="2088"/>
                    <a:ext cx="293" cy="28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924" name="Oval 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1" y="2661"/>
                    <a:ext cx="292" cy="28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925" name="Oval 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" y="3356"/>
                    <a:ext cx="293" cy="28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926" name="Oval 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" y="1924"/>
                    <a:ext cx="293" cy="28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927" name="Oval 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6" y="3152"/>
                    <a:ext cx="292" cy="28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928" name="Oval 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27" y="2947"/>
                    <a:ext cx="292" cy="28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929" name="Oval 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1" y="1556"/>
                    <a:ext cx="167" cy="20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930" name="Oval 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0" y="2047"/>
                    <a:ext cx="167" cy="20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931" name="Oval 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85" y="1761"/>
                    <a:ext cx="167" cy="20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932" name="Oval 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4" y="2824"/>
                    <a:ext cx="167" cy="20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</p:grpSp>
      </p:grpSp>
      <p:sp>
        <p:nvSpPr>
          <p:cNvPr id="22536" name="Oval 38"/>
          <p:cNvSpPr>
            <a:spLocks noChangeAspect="1" noChangeArrowheads="1"/>
          </p:cNvSpPr>
          <p:nvPr/>
        </p:nvSpPr>
        <p:spPr bwMode="auto">
          <a:xfrm>
            <a:off x="3357563" y="5754028"/>
            <a:ext cx="338137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2537" name="Text Box 39"/>
          <p:cNvSpPr txBox="1">
            <a:spLocks noChangeAspect="1" noChangeArrowheads="1"/>
          </p:cNvSpPr>
          <p:nvPr/>
        </p:nvSpPr>
        <p:spPr bwMode="auto">
          <a:xfrm>
            <a:off x="3752850" y="5690528"/>
            <a:ext cx="776288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sv-SE" dirty="0">
                <a:latin typeface="Times New Roman" pitchFamily="18" charset="0"/>
              </a:rPr>
              <a:t>TiO</a:t>
            </a:r>
            <a:r>
              <a:rPr lang="sv-SE" baseline="-25000" dirty="0">
                <a:latin typeface="Times New Roman" pitchFamily="18" charset="0"/>
              </a:rPr>
              <a:t>2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22538" name="Line 40"/>
          <p:cNvSpPr>
            <a:spLocks noChangeAspect="1" noChangeShapeType="1"/>
          </p:cNvSpPr>
          <p:nvPr/>
        </p:nvSpPr>
        <p:spPr bwMode="auto">
          <a:xfrm>
            <a:off x="2738438" y="1580490"/>
            <a:ext cx="4171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2539" name="Rectangle 41"/>
          <p:cNvSpPr>
            <a:spLocks noChangeAspect="1" noChangeArrowheads="1"/>
          </p:cNvSpPr>
          <p:nvPr/>
        </p:nvSpPr>
        <p:spPr bwMode="auto">
          <a:xfrm>
            <a:off x="6346825" y="3053690"/>
            <a:ext cx="146050" cy="2643188"/>
          </a:xfrm>
          <a:prstGeom prst="rect">
            <a:avLst/>
          </a:prstGeom>
          <a:solidFill>
            <a:srgbClr val="00CC66">
              <a:alpha val="50195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3630600" prstMaterial="legacyMatte">
            <a:bevelT w="13500" h="13500" prst="angle"/>
            <a:bevelB w="13500" h="13500" prst="angle"/>
            <a:extrusionClr>
              <a:srgbClr val="00CC66"/>
            </a:extrusionClr>
          </a:sp3d>
        </p:spPr>
        <p:txBody>
          <a:bodyPr wrap="none" anchor="ctr">
            <a:flatTx/>
          </a:bodyPr>
          <a:lstStyle/>
          <a:p>
            <a:endParaRPr lang="sv-SE"/>
          </a:p>
        </p:txBody>
      </p:sp>
      <p:sp>
        <p:nvSpPr>
          <p:cNvPr id="22540" name="Line 42"/>
          <p:cNvSpPr>
            <a:spLocks noChangeAspect="1" noChangeShapeType="1"/>
          </p:cNvSpPr>
          <p:nvPr/>
        </p:nvSpPr>
        <p:spPr bwMode="auto">
          <a:xfrm flipV="1">
            <a:off x="2738438" y="1580490"/>
            <a:ext cx="0" cy="1009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2541" name="Line 43"/>
          <p:cNvSpPr>
            <a:spLocks noChangeAspect="1" noChangeShapeType="1"/>
          </p:cNvSpPr>
          <p:nvPr/>
        </p:nvSpPr>
        <p:spPr bwMode="auto">
          <a:xfrm flipV="1">
            <a:off x="6910388" y="1580490"/>
            <a:ext cx="0" cy="958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cxnSp>
        <p:nvCxnSpPr>
          <p:cNvPr id="22542" name="AutoShape 44"/>
          <p:cNvCxnSpPr>
            <a:cxnSpLocks noChangeAspect="1" noChangeShapeType="1"/>
          </p:cNvCxnSpPr>
          <p:nvPr/>
        </p:nvCxnSpPr>
        <p:spPr bwMode="auto">
          <a:xfrm flipV="1">
            <a:off x="1441450" y="4174465"/>
            <a:ext cx="731838" cy="225425"/>
          </a:xfrm>
          <a:prstGeom prst="curvedConnector3">
            <a:avLst>
              <a:gd name="adj1" fmla="val 48394"/>
            </a:avLst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22543" name="AutoShape 45"/>
          <p:cNvCxnSpPr>
            <a:cxnSpLocks noChangeAspect="1" noChangeShapeType="1"/>
          </p:cNvCxnSpPr>
          <p:nvPr/>
        </p:nvCxnSpPr>
        <p:spPr bwMode="auto">
          <a:xfrm flipV="1">
            <a:off x="1441450" y="3893478"/>
            <a:ext cx="731838" cy="225425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22544" name="AutoShape 46"/>
          <p:cNvCxnSpPr>
            <a:cxnSpLocks noChangeAspect="1" noChangeShapeType="1"/>
          </p:cNvCxnSpPr>
          <p:nvPr/>
        </p:nvCxnSpPr>
        <p:spPr bwMode="auto">
          <a:xfrm flipV="1">
            <a:off x="1441450" y="5303178"/>
            <a:ext cx="731838" cy="225425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22545" name="AutoShape 47"/>
          <p:cNvCxnSpPr>
            <a:cxnSpLocks noChangeAspect="1" noChangeShapeType="1"/>
          </p:cNvCxnSpPr>
          <p:nvPr/>
        </p:nvCxnSpPr>
        <p:spPr bwMode="auto">
          <a:xfrm flipV="1">
            <a:off x="1441450" y="4512603"/>
            <a:ext cx="731838" cy="225425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22546" name="AutoShape 48"/>
          <p:cNvCxnSpPr>
            <a:cxnSpLocks noChangeAspect="1" noChangeShapeType="1"/>
          </p:cNvCxnSpPr>
          <p:nvPr/>
        </p:nvCxnSpPr>
        <p:spPr bwMode="auto">
          <a:xfrm flipV="1">
            <a:off x="1441450" y="4850740"/>
            <a:ext cx="731838" cy="227013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22547" name="AutoShape 49"/>
          <p:cNvCxnSpPr>
            <a:cxnSpLocks noChangeAspect="1" noChangeShapeType="1"/>
          </p:cNvCxnSpPr>
          <p:nvPr/>
        </p:nvCxnSpPr>
        <p:spPr bwMode="auto">
          <a:xfrm flipV="1">
            <a:off x="1441450" y="3553753"/>
            <a:ext cx="731838" cy="227012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</p:cxnSp>
      <p:sp>
        <p:nvSpPr>
          <p:cNvPr id="22550" name="Oval 52"/>
          <p:cNvSpPr>
            <a:spLocks noChangeAspect="1" noChangeArrowheads="1"/>
          </p:cNvSpPr>
          <p:nvPr/>
        </p:nvSpPr>
        <p:spPr bwMode="auto">
          <a:xfrm>
            <a:off x="4654550" y="1366178"/>
            <a:ext cx="392113" cy="3841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6" name="Group 53"/>
          <p:cNvGrpSpPr>
            <a:grpSpLocks noChangeAspect="1"/>
          </p:cNvGrpSpPr>
          <p:nvPr/>
        </p:nvGrpSpPr>
        <p:grpSpPr bwMode="auto">
          <a:xfrm>
            <a:off x="3527425" y="1355065"/>
            <a:ext cx="2535238" cy="377825"/>
            <a:chOff x="2112" y="96"/>
            <a:chExt cx="2158" cy="321"/>
          </a:xfrm>
        </p:grpSpPr>
        <p:sp>
          <p:nvSpPr>
            <p:cNvPr id="22900" name="Line 54"/>
            <p:cNvSpPr>
              <a:spLocks noChangeAspect="1" noChangeShapeType="1"/>
            </p:cNvSpPr>
            <p:nvPr/>
          </p:nvSpPr>
          <p:spPr bwMode="auto">
            <a:xfrm flipV="1">
              <a:off x="3114" y="146"/>
              <a:ext cx="251" cy="2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2901" name="Rectangle 55"/>
            <p:cNvSpPr>
              <a:spLocks noChangeAspect="1" noChangeArrowheads="1"/>
            </p:cNvSpPr>
            <p:nvPr/>
          </p:nvSpPr>
          <p:spPr bwMode="auto">
            <a:xfrm>
              <a:off x="3984" y="105"/>
              <a:ext cx="28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sv-SE" sz="1800" b="1">
                  <a:latin typeface="Times New Roman" pitchFamily="18" charset="0"/>
                </a:rPr>
                <a:t>e</a:t>
              </a:r>
              <a:r>
                <a:rPr lang="sv-SE" sz="1800" b="1" baseline="30000">
                  <a:latin typeface="Times New Roman" pitchFamily="18" charset="0"/>
                </a:rPr>
                <a:t>-</a:t>
              </a:r>
              <a:endParaRPr lang="en-US" sz="1800" b="1" baseline="30000">
                <a:latin typeface="Times New Roman" pitchFamily="18" charset="0"/>
              </a:endParaRPr>
            </a:p>
          </p:txBody>
        </p:sp>
        <p:sp>
          <p:nvSpPr>
            <p:cNvPr id="22902" name="Rectangle 56"/>
            <p:cNvSpPr>
              <a:spLocks noChangeAspect="1" noChangeArrowheads="1"/>
            </p:cNvSpPr>
            <p:nvPr/>
          </p:nvSpPr>
          <p:spPr bwMode="auto">
            <a:xfrm>
              <a:off x="2112" y="96"/>
              <a:ext cx="287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sv-SE" sz="1800" b="1">
                  <a:latin typeface="Times New Roman" pitchFamily="18" charset="0"/>
                </a:rPr>
                <a:t>e</a:t>
              </a:r>
              <a:r>
                <a:rPr lang="sv-SE" sz="1800" b="1" baseline="30000">
                  <a:latin typeface="Times New Roman" pitchFamily="18" charset="0"/>
                </a:rPr>
                <a:t>-</a:t>
              </a:r>
              <a:endParaRPr lang="en-US" sz="1800" b="1" baseline="30000">
                <a:latin typeface="Times New Roman" pitchFamily="18" charset="0"/>
              </a:endParaRPr>
            </a:p>
          </p:txBody>
        </p:sp>
      </p:grpSp>
      <p:sp>
        <p:nvSpPr>
          <p:cNvPr id="22552" name="Rectangle 57"/>
          <p:cNvSpPr>
            <a:spLocks noChangeAspect="1" noChangeArrowheads="1"/>
          </p:cNvSpPr>
          <p:nvPr/>
        </p:nvSpPr>
        <p:spPr bwMode="auto">
          <a:xfrm>
            <a:off x="4067175" y="502377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GB">
              <a:latin typeface="Times New Roman" pitchFamily="18" charset="0"/>
            </a:endParaRPr>
          </a:p>
        </p:txBody>
      </p:sp>
      <p:sp>
        <p:nvSpPr>
          <p:cNvPr id="22553" name="Rectangle 58"/>
          <p:cNvSpPr>
            <a:spLocks noChangeAspect="1" noChangeArrowheads="1"/>
          </p:cNvSpPr>
          <p:nvPr/>
        </p:nvSpPr>
        <p:spPr bwMode="auto">
          <a:xfrm>
            <a:off x="4067175" y="344421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GB">
              <a:latin typeface="Times New Roman" pitchFamily="18" charset="0"/>
            </a:endParaRPr>
          </a:p>
        </p:txBody>
      </p:sp>
      <p:cxnSp>
        <p:nvCxnSpPr>
          <p:cNvPr id="22557" name="AutoShape 62"/>
          <p:cNvCxnSpPr>
            <a:cxnSpLocks noChangeAspect="1" noChangeShapeType="1"/>
          </p:cNvCxnSpPr>
          <p:nvPr/>
        </p:nvCxnSpPr>
        <p:spPr bwMode="auto">
          <a:xfrm rot="10800000" flipV="1">
            <a:off x="5218113" y="3893478"/>
            <a:ext cx="1016000" cy="619125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2558" name="Text Box 63"/>
          <p:cNvSpPr txBox="1">
            <a:spLocks noChangeAspect="1" noChangeArrowheads="1"/>
          </p:cNvSpPr>
          <p:nvPr/>
        </p:nvSpPr>
        <p:spPr bwMode="auto">
          <a:xfrm>
            <a:off x="5894388" y="3666465"/>
            <a:ext cx="2714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sv-SE" sz="1800" b="1">
                <a:latin typeface="Times New Roman" pitchFamily="18" charset="0"/>
              </a:rPr>
              <a:t>e</a:t>
            </a:r>
            <a:r>
              <a:rPr lang="sv-SE" sz="1800" b="1" baseline="30000">
                <a:latin typeface="Times New Roman" pitchFamily="18" charset="0"/>
              </a:rPr>
              <a:t>-</a:t>
            </a:r>
            <a:endParaRPr lang="en-US" sz="1800" b="1">
              <a:latin typeface="Times New Roman" pitchFamily="18" charset="0"/>
            </a:endParaRPr>
          </a:p>
        </p:txBody>
      </p:sp>
      <p:sp>
        <p:nvSpPr>
          <p:cNvPr id="22559" name="Line 64"/>
          <p:cNvSpPr>
            <a:spLocks noChangeAspect="1" noChangeShapeType="1"/>
          </p:cNvSpPr>
          <p:nvPr/>
        </p:nvSpPr>
        <p:spPr bwMode="auto">
          <a:xfrm>
            <a:off x="1046163" y="5696878"/>
            <a:ext cx="6765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7" name="Group 65"/>
          <p:cNvGrpSpPr>
            <a:grpSpLocks noChangeAspect="1"/>
          </p:cNvGrpSpPr>
          <p:nvPr/>
        </p:nvGrpSpPr>
        <p:grpSpPr bwMode="auto">
          <a:xfrm>
            <a:off x="2398713" y="2539340"/>
            <a:ext cx="933450" cy="2538413"/>
            <a:chOff x="1152" y="1104"/>
            <a:chExt cx="794" cy="2160"/>
          </a:xfrm>
        </p:grpSpPr>
        <p:sp>
          <p:nvSpPr>
            <p:cNvPr id="22827" name="Oval 66"/>
            <p:cNvSpPr>
              <a:spLocks noChangeAspect="1" noChangeArrowheads="1"/>
            </p:cNvSpPr>
            <p:nvPr/>
          </p:nvSpPr>
          <p:spPr bwMode="auto">
            <a:xfrm flipV="1">
              <a:off x="1488" y="259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8" name="Group 67"/>
            <p:cNvGrpSpPr>
              <a:grpSpLocks noChangeAspect="1"/>
            </p:cNvGrpSpPr>
            <p:nvPr/>
          </p:nvGrpSpPr>
          <p:grpSpPr bwMode="auto">
            <a:xfrm>
              <a:off x="1152" y="1104"/>
              <a:ext cx="794" cy="2160"/>
              <a:chOff x="1152" y="1152"/>
              <a:chExt cx="794" cy="2160"/>
            </a:xfrm>
          </p:grpSpPr>
          <p:grpSp>
            <p:nvGrpSpPr>
              <p:cNvPr id="9" name="Group 68"/>
              <p:cNvGrpSpPr>
                <a:grpSpLocks noChangeAspect="1"/>
              </p:cNvGrpSpPr>
              <p:nvPr/>
            </p:nvGrpSpPr>
            <p:grpSpPr bwMode="auto">
              <a:xfrm>
                <a:off x="1152" y="1152"/>
                <a:ext cx="794" cy="1636"/>
                <a:chOff x="125" y="1188"/>
                <a:chExt cx="794" cy="1636"/>
              </a:xfrm>
            </p:grpSpPr>
            <p:sp>
              <p:nvSpPr>
                <p:cNvPr id="22841" name="Oval 69"/>
                <p:cNvSpPr>
                  <a:spLocks noChangeAspect="1" noChangeArrowheads="1"/>
                </p:cNvSpPr>
                <p:nvPr/>
              </p:nvSpPr>
              <p:spPr bwMode="auto">
                <a:xfrm>
                  <a:off x="710" y="1311"/>
                  <a:ext cx="84" cy="8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grpSp>
              <p:nvGrpSpPr>
                <p:cNvPr id="10" name="Group 70"/>
                <p:cNvGrpSpPr>
                  <a:grpSpLocks noChangeAspect="1"/>
                </p:cNvGrpSpPr>
                <p:nvPr/>
              </p:nvGrpSpPr>
              <p:grpSpPr bwMode="auto">
                <a:xfrm>
                  <a:off x="125" y="1188"/>
                  <a:ext cx="794" cy="1636"/>
                  <a:chOff x="125" y="1188"/>
                  <a:chExt cx="794" cy="1636"/>
                </a:xfrm>
              </p:grpSpPr>
              <p:sp>
                <p:nvSpPr>
                  <p:cNvPr id="22843" name="Oval 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43" y="1311"/>
                    <a:ext cx="84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844" name="Oval 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85" y="1188"/>
                    <a:ext cx="83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845" name="Oval 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10" y="1638"/>
                    <a:ext cx="84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846" name="Oval 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85" y="1761"/>
                    <a:ext cx="83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847" name="Oval 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638"/>
                    <a:ext cx="84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848" name="Oval 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515"/>
                    <a:ext cx="84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849" name="Oval 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68" y="1270"/>
                    <a:ext cx="84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850" name="Oval 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85" y="1393"/>
                    <a:ext cx="83" cy="81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851" name="Oval 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27" y="1597"/>
                    <a:ext cx="83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852" name="Oval 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4" y="1515"/>
                    <a:ext cx="83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853" name="Oval 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10" y="1474"/>
                    <a:ext cx="84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854" name="Oval 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10" y="1924"/>
                    <a:ext cx="84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855" name="Oval 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4" y="2088"/>
                    <a:ext cx="83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856" name="Oval 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52" y="1720"/>
                    <a:ext cx="84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857" name="Oval 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4" y="1843"/>
                    <a:ext cx="84" cy="81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858" name="Oval 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1" y="1761"/>
                    <a:ext cx="83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859" name="Oval 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9" y="1883"/>
                    <a:ext cx="83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860" name="Oval 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6" y="1761"/>
                    <a:ext cx="84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861" name="Oval 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2" y="1556"/>
                    <a:ext cx="84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862" name="Oval 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2" y="1638"/>
                    <a:ext cx="84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863" name="Oval 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0" y="1474"/>
                    <a:ext cx="83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864" name="Oval 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6" y="1515"/>
                    <a:ext cx="84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865" name="Oval 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6" y="1597"/>
                    <a:ext cx="84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866" name="Oval 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02"/>
                    <a:ext cx="84" cy="81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867" name="Oval 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43" y="1924"/>
                    <a:ext cx="84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868" name="Oval 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85" y="1965"/>
                    <a:ext cx="83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869" name="Oval 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10" y="2006"/>
                    <a:ext cx="84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870" name="Oval 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85" y="2293"/>
                    <a:ext cx="83" cy="81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871" name="Oval 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8" y="2252"/>
                    <a:ext cx="83" cy="81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872" name="Oval 1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" y="2006"/>
                    <a:ext cx="84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873" name="Oval 1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7" y="2088"/>
                    <a:ext cx="84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874" name="Oval 1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2" y="2170"/>
                    <a:ext cx="84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875" name="Oval 1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1" y="2006"/>
                    <a:ext cx="83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876" name="Oval 1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6" y="2088"/>
                    <a:ext cx="84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877" name="Oval 1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27" y="2047"/>
                    <a:ext cx="83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878" name="Oval 1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2129"/>
                    <a:ext cx="84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879" name="Oval 1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68" y="2211"/>
                    <a:ext cx="84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880" name="Oval 1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52" y="2211"/>
                    <a:ext cx="84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881" name="Oval 1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4" y="2006"/>
                    <a:ext cx="84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882" name="Oval 1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8" y="1924"/>
                    <a:ext cx="83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883" name="Oval 1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2047"/>
                    <a:ext cx="84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884" name="Oval 1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68" y="2129"/>
                    <a:ext cx="84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885" name="Oval 1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1" y="2743"/>
                    <a:ext cx="83" cy="81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886" name="Oval 1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6" y="2702"/>
                    <a:ext cx="84" cy="81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887" name="Oval 1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36" y="2497"/>
                    <a:ext cx="83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888" name="Oval 1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10" y="2620"/>
                    <a:ext cx="84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889" name="Oval 1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43" y="2497"/>
                    <a:ext cx="84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890" name="Oval 1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27" y="2538"/>
                    <a:ext cx="83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891" name="Oval 1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9" y="2579"/>
                    <a:ext cx="83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892" name="Oval 1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4" y="2497"/>
                    <a:ext cx="84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893" name="Oval 1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9" y="2415"/>
                    <a:ext cx="83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894" name="Oval 1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7" y="2211"/>
                    <a:ext cx="84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895" name="Oval 1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1" y="2293"/>
                    <a:ext cx="83" cy="81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896" name="Oval 1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4" y="2252"/>
                    <a:ext cx="84" cy="81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897" name="Oval 1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6" y="2374"/>
                    <a:ext cx="84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898" name="Oval 1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27" y="2374"/>
                    <a:ext cx="83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899" name="Oval 1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10" y="2415"/>
                    <a:ext cx="84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sp>
            <p:nvSpPr>
              <p:cNvPr id="22830" name="Oval 128"/>
              <p:cNvSpPr>
                <a:spLocks noChangeAspect="1" noChangeArrowheads="1"/>
              </p:cNvSpPr>
              <p:nvPr/>
            </p:nvSpPr>
            <p:spPr bwMode="auto">
              <a:xfrm flipV="1">
                <a:off x="1584" y="278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831" name="Oval 129"/>
              <p:cNvSpPr>
                <a:spLocks noChangeAspect="1" noChangeArrowheads="1"/>
              </p:cNvSpPr>
              <p:nvPr/>
            </p:nvSpPr>
            <p:spPr bwMode="auto">
              <a:xfrm flipV="1">
                <a:off x="1200" y="292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832" name="Oval 130"/>
              <p:cNvSpPr>
                <a:spLocks noChangeAspect="1" noChangeArrowheads="1"/>
              </p:cNvSpPr>
              <p:nvPr/>
            </p:nvSpPr>
            <p:spPr bwMode="auto">
              <a:xfrm flipV="1">
                <a:off x="1296" y="3072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833" name="Oval 131"/>
              <p:cNvSpPr>
                <a:spLocks noChangeAspect="1" noChangeArrowheads="1"/>
              </p:cNvSpPr>
              <p:nvPr/>
            </p:nvSpPr>
            <p:spPr bwMode="auto">
              <a:xfrm flipV="1">
                <a:off x="1200" y="3216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834" name="Oval 132"/>
              <p:cNvSpPr>
                <a:spLocks noChangeAspect="1" noChangeArrowheads="1"/>
              </p:cNvSpPr>
              <p:nvPr/>
            </p:nvSpPr>
            <p:spPr bwMode="auto">
              <a:xfrm flipV="1">
                <a:off x="1440" y="2880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835" name="Oval 133"/>
              <p:cNvSpPr>
                <a:spLocks noChangeAspect="1" noChangeArrowheads="1"/>
              </p:cNvSpPr>
              <p:nvPr/>
            </p:nvSpPr>
            <p:spPr bwMode="auto">
              <a:xfrm flipV="1">
                <a:off x="1392" y="2976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836" name="Oval 134"/>
              <p:cNvSpPr>
                <a:spLocks noChangeAspect="1" noChangeArrowheads="1"/>
              </p:cNvSpPr>
              <p:nvPr/>
            </p:nvSpPr>
            <p:spPr bwMode="auto">
              <a:xfrm flipV="1">
                <a:off x="1536" y="302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837" name="Oval 135"/>
              <p:cNvSpPr>
                <a:spLocks noChangeAspect="1" noChangeArrowheads="1"/>
              </p:cNvSpPr>
              <p:nvPr/>
            </p:nvSpPr>
            <p:spPr bwMode="auto">
              <a:xfrm flipV="1">
                <a:off x="1824" y="2832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838" name="Oval 136"/>
              <p:cNvSpPr>
                <a:spLocks noChangeAspect="1" noChangeArrowheads="1"/>
              </p:cNvSpPr>
              <p:nvPr/>
            </p:nvSpPr>
            <p:spPr bwMode="auto">
              <a:xfrm flipV="1">
                <a:off x="1680" y="2880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839" name="Oval 137"/>
              <p:cNvSpPr>
                <a:spLocks noChangeAspect="1" noChangeArrowheads="1"/>
              </p:cNvSpPr>
              <p:nvPr/>
            </p:nvSpPr>
            <p:spPr bwMode="auto">
              <a:xfrm flipV="1">
                <a:off x="1680" y="2736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840" name="Oval 138"/>
              <p:cNvSpPr>
                <a:spLocks noChangeAspect="1" noChangeArrowheads="1"/>
              </p:cNvSpPr>
              <p:nvPr/>
            </p:nvSpPr>
            <p:spPr bwMode="auto">
              <a:xfrm flipV="1">
                <a:off x="1440" y="3120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1" name="Group 139"/>
          <p:cNvGrpSpPr>
            <a:grpSpLocks noChangeAspect="1"/>
          </p:cNvGrpSpPr>
          <p:nvPr/>
        </p:nvGrpSpPr>
        <p:grpSpPr bwMode="auto">
          <a:xfrm>
            <a:off x="4541838" y="5690528"/>
            <a:ext cx="804862" cy="457200"/>
            <a:chOff x="2784" y="3840"/>
            <a:chExt cx="685" cy="389"/>
          </a:xfrm>
        </p:grpSpPr>
        <p:sp>
          <p:nvSpPr>
            <p:cNvPr id="22825" name="Oval 140"/>
            <p:cNvSpPr>
              <a:spLocks noChangeAspect="1" noChangeArrowheads="1"/>
            </p:cNvSpPr>
            <p:nvPr/>
          </p:nvSpPr>
          <p:spPr bwMode="auto">
            <a:xfrm>
              <a:off x="2784" y="393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826" name="Text Box 141"/>
            <p:cNvSpPr txBox="1">
              <a:spLocks noChangeAspect="1" noChangeArrowheads="1"/>
            </p:cNvSpPr>
            <p:nvPr/>
          </p:nvSpPr>
          <p:spPr bwMode="auto">
            <a:xfrm>
              <a:off x="2880" y="3840"/>
              <a:ext cx="589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sv-SE">
                  <a:latin typeface="Times New Roman" pitchFamily="18" charset="0"/>
                </a:rPr>
                <a:t>Dye</a:t>
              </a:r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22562" name="Text Box 142"/>
          <p:cNvSpPr txBox="1">
            <a:spLocks noChangeAspect="1" noChangeArrowheads="1"/>
          </p:cNvSpPr>
          <p:nvPr/>
        </p:nvSpPr>
        <p:spPr bwMode="auto">
          <a:xfrm>
            <a:off x="1216025" y="5641315"/>
            <a:ext cx="225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sv-SE">
                <a:latin typeface="Times New Roman" pitchFamily="18" charset="0"/>
              </a:rPr>
              <a:t>TCO</a:t>
            </a:r>
          </a:p>
        </p:txBody>
      </p:sp>
      <p:grpSp>
        <p:nvGrpSpPr>
          <p:cNvPr id="12" name="Group 143"/>
          <p:cNvGrpSpPr>
            <a:grpSpLocks noChangeAspect="1"/>
          </p:cNvGrpSpPr>
          <p:nvPr/>
        </p:nvGrpSpPr>
        <p:grpSpPr bwMode="auto">
          <a:xfrm>
            <a:off x="4541838" y="2709203"/>
            <a:ext cx="1973262" cy="1747837"/>
            <a:chOff x="2928" y="816"/>
            <a:chExt cx="1680" cy="1488"/>
          </a:xfrm>
        </p:grpSpPr>
        <p:sp>
          <p:nvSpPr>
            <p:cNvPr id="22817" name="Line 144"/>
            <p:cNvSpPr>
              <a:spLocks noChangeAspect="1" noChangeShapeType="1"/>
            </p:cNvSpPr>
            <p:nvPr/>
          </p:nvSpPr>
          <p:spPr bwMode="auto">
            <a:xfrm flipH="1">
              <a:off x="2928" y="1008"/>
              <a:ext cx="48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2818" name="Line 145"/>
            <p:cNvSpPr>
              <a:spLocks noChangeAspect="1" noChangeShapeType="1"/>
            </p:cNvSpPr>
            <p:nvPr/>
          </p:nvSpPr>
          <p:spPr bwMode="auto">
            <a:xfrm flipH="1">
              <a:off x="3024" y="1056"/>
              <a:ext cx="48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2819" name="Line 146"/>
            <p:cNvSpPr>
              <a:spLocks noChangeAspect="1" noChangeShapeType="1"/>
            </p:cNvSpPr>
            <p:nvPr/>
          </p:nvSpPr>
          <p:spPr bwMode="auto">
            <a:xfrm flipH="1">
              <a:off x="3120" y="816"/>
              <a:ext cx="768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2820" name="Line 147"/>
            <p:cNvSpPr>
              <a:spLocks noChangeAspect="1" noChangeShapeType="1"/>
            </p:cNvSpPr>
            <p:nvPr/>
          </p:nvSpPr>
          <p:spPr bwMode="auto">
            <a:xfrm flipH="1">
              <a:off x="3312" y="864"/>
              <a:ext cx="624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2821" name="Line 148"/>
            <p:cNvSpPr>
              <a:spLocks noChangeAspect="1" noChangeShapeType="1"/>
            </p:cNvSpPr>
            <p:nvPr/>
          </p:nvSpPr>
          <p:spPr bwMode="auto">
            <a:xfrm flipH="1">
              <a:off x="3408" y="864"/>
              <a:ext cx="72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2822" name="Line 149"/>
            <p:cNvSpPr>
              <a:spLocks noChangeAspect="1" noChangeShapeType="1"/>
            </p:cNvSpPr>
            <p:nvPr/>
          </p:nvSpPr>
          <p:spPr bwMode="auto">
            <a:xfrm flipH="1">
              <a:off x="3504" y="864"/>
              <a:ext cx="768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2823" name="Line 150"/>
            <p:cNvSpPr>
              <a:spLocks noChangeAspect="1" noChangeShapeType="1"/>
            </p:cNvSpPr>
            <p:nvPr/>
          </p:nvSpPr>
          <p:spPr bwMode="auto">
            <a:xfrm flipH="1">
              <a:off x="3600" y="864"/>
              <a:ext cx="816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2824" name="Line 151"/>
            <p:cNvSpPr>
              <a:spLocks noChangeAspect="1" noChangeShapeType="1"/>
            </p:cNvSpPr>
            <p:nvPr/>
          </p:nvSpPr>
          <p:spPr bwMode="auto">
            <a:xfrm flipH="1">
              <a:off x="3696" y="816"/>
              <a:ext cx="912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2564" name="Line 152"/>
          <p:cNvSpPr>
            <a:spLocks noChangeAspect="1" noChangeShapeType="1"/>
          </p:cNvSpPr>
          <p:nvPr/>
        </p:nvSpPr>
        <p:spPr bwMode="auto">
          <a:xfrm flipH="1">
            <a:off x="2906713" y="2652053"/>
            <a:ext cx="563562" cy="9588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2565" name="Line 153"/>
          <p:cNvSpPr>
            <a:spLocks noChangeAspect="1" noChangeShapeType="1"/>
          </p:cNvSpPr>
          <p:nvPr/>
        </p:nvSpPr>
        <p:spPr bwMode="auto">
          <a:xfrm flipH="1">
            <a:off x="3019425" y="2709203"/>
            <a:ext cx="563563" cy="9572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2566" name="Line 154"/>
          <p:cNvSpPr>
            <a:spLocks noChangeAspect="1" noChangeShapeType="1"/>
          </p:cNvSpPr>
          <p:nvPr/>
        </p:nvSpPr>
        <p:spPr bwMode="auto">
          <a:xfrm flipH="1">
            <a:off x="3132138" y="2426628"/>
            <a:ext cx="901700" cy="14097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2567" name="Line 155"/>
          <p:cNvSpPr>
            <a:spLocks noChangeAspect="1" noChangeShapeType="1"/>
          </p:cNvSpPr>
          <p:nvPr/>
        </p:nvSpPr>
        <p:spPr bwMode="auto">
          <a:xfrm flipH="1">
            <a:off x="3357563" y="2483778"/>
            <a:ext cx="733425" cy="12398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2568" name="Line 156"/>
          <p:cNvSpPr>
            <a:spLocks noChangeAspect="1" noChangeShapeType="1"/>
          </p:cNvSpPr>
          <p:nvPr/>
        </p:nvSpPr>
        <p:spPr bwMode="auto">
          <a:xfrm flipH="1">
            <a:off x="3470275" y="2483778"/>
            <a:ext cx="846138" cy="13525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2569" name="Line 157"/>
          <p:cNvSpPr>
            <a:spLocks noChangeAspect="1" noChangeShapeType="1"/>
          </p:cNvSpPr>
          <p:nvPr/>
        </p:nvSpPr>
        <p:spPr bwMode="auto">
          <a:xfrm flipH="1">
            <a:off x="3582988" y="2483778"/>
            <a:ext cx="903287" cy="14652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2570" name="Line 158"/>
          <p:cNvSpPr>
            <a:spLocks noChangeAspect="1" noChangeShapeType="1"/>
          </p:cNvSpPr>
          <p:nvPr/>
        </p:nvSpPr>
        <p:spPr bwMode="auto">
          <a:xfrm flipH="1">
            <a:off x="3695700" y="2483778"/>
            <a:ext cx="958850" cy="15779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2571" name="Line 159"/>
          <p:cNvSpPr>
            <a:spLocks noChangeAspect="1" noChangeShapeType="1"/>
          </p:cNvSpPr>
          <p:nvPr/>
        </p:nvSpPr>
        <p:spPr bwMode="auto">
          <a:xfrm flipH="1">
            <a:off x="3808413" y="2426628"/>
            <a:ext cx="1071562" cy="17478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3" name="Group 160"/>
          <p:cNvGrpSpPr>
            <a:grpSpLocks noChangeAspect="1"/>
          </p:cNvGrpSpPr>
          <p:nvPr/>
        </p:nvGrpSpPr>
        <p:grpSpPr bwMode="auto">
          <a:xfrm>
            <a:off x="2511425" y="3836328"/>
            <a:ext cx="1974850" cy="1747837"/>
            <a:chOff x="2928" y="816"/>
            <a:chExt cx="1680" cy="1488"/>
          </a:xfrm>
        </p:grpSpPr>
        <p:sp>
          <p:nvSpPr>
            <p:cNvPr id="22809" name="Line 161"/>
            <p:cNvSpPr>
              <a:spLocks noChangeAspect="1" noChangeShapeType="1"/>
            </p:cNvSpPr>
            <p:nvPr/>
          </p:nvSpPr>
          <p:spPr bwMode="auto">
            <a:xfrm flipH="1">
              <a:off x="2928" y="1008"/>
              <a:ext cx="48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2810" name="Line 162"/>
            <p:cNvSpPr>
              <a:spLocks noChangeAspect="1" noChangeShapeType="1"/>
            </p:cNvSpPr>
            <p:nvPr/>
          </p:nvSpPr>
          <p:spPr bwMode="auto">
            <a:xfrm flipH="1">
              <a:off x="3024" y="1056"/>
              <a:ext cx="48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2811" name="Line 163"/>
            <p:cNvSpPr>
              <a:spLocks noChangeAspect="1" noChangeShapeType="1"/>
            </p:cNvSpPr>
            <p:nvPr/>
          </p:nvSpPr>
          <p:spPr bwMode="auto">
            <a:xfrm flipH="1">
              <a:off x="3120" y="816"/>
              <a:ext cx="768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2812" name="Line 164"/>
            <p:cNvSpPr>
              <a:spLocks noChangeAspect="1" noChangeShapeType="1"/>
            </p:cNvSpPr>
            <p:nvPr/>
          </p:nvSpPr>
          <p:spPr bwMode="auto">
            <a:xfrm flipH="1">
              <a:off x="3312" y="864"/>
              <a:ext cx="624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2813" name="Line 165"/>
            <p:cNvSpPr>
              <a:spLocks noChangeAspect="1" noChangeShapeType="1"/>
            </p:cNvSpPr>
            <p:nvPr/>
          </p:nvSpPr>
          <p:spPr bwMode="auto">
            <a:xfrm flipH="1">
              <a:off x="3408" y="864"/>
              <a:ext cx="72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2814" name="Line 166"/>
            <p:cNvSpPr>
              <a:spLocks noChangeAspect="1" noChangeShapeType="1"/>
            </p:cNvSpPr>
            <p:nvPr/>
          </p:nvSpPr>
          <p:spPr bwMode="auto">
            <a:xfrm flipH="1">
              <a:off x="3504" y="864"/>
              <a:ext cx="768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2815" name="Line 167"/>
            <p:cNvSpPr>
              <a:spLocks noChangeAspect="1" noChangeShapeType="1"/>
            </p:cNvSpPr>
            <p:nvPr/>
          </p:nvSpPr>
          <p:spPr bwMode="auto">
            <a:xfrm flipH="1">
              <a:off x="3600" y="864"/>
              <a:ext cx="816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2816" name="Line 168"/>
            <p:cNvSpPr>
              <a:spLocks noChangeAspect="1" noChangeShapeType="1"/>
            </p:cNvSpPr>
            <p:nvPr/>
          </p:nvSpPr>
          <p:spPr bwMode="auto">
            <a:xfrm flipH="1">
              <a:off x="3696" y="816"/>
              <a:ext cx="912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2573" name="Line 169"/>
          <p:cNvSpPr>
            <a:spLocks noChangeAspect="1" noChangeShapeType="1"/>
          </p:cNvSpPr>
          <p:nvPr/>
        </p:nvSpPr>
        <p:spPr bwMode="auto">
          <a:xfrm flipH="1">
            <a:off x="4203700" y="4006190"/>
            <a:ext cx="563563" cy="9588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2574" name="Line 170"/>
          <p:cNvSpPr>
            <a:spLocks noChangeAspect="1" noChangeShapeType="1"/>
          </p:cNvSpPr>
          <p:nvPr/>
        </p:nvSpPr>
        <p:spPr bwMode="auto">
          <a:xfrm flipH="1">
            <a:off x="4316413" y="4061753"/>
            <a:ext cx="563562" cy="9588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2575" name="Line 171"/>
          <p:cNvSpPr>
            <a:spLocks noChangeAspect="1" noChangeShapeType="1"/>
          </p:cNvSpPr>
          <p:nvPr/>
        </p:nvSpPr>
        <p:spPr bwMode="auto">
          <a:xfrm flipH="1">
            <a:off x="4429125" y="3780765"/>
            <a:ext cx="901700" cy="14097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2576" name="Line 172"/>
          <p:cNvSpPr>
            <a:spLocks noChangeAspect="1" noChangeShapeType="1"/>
          </p:cNvSpPr>
          <p:nvPr/>
        </p:nvSpPr>
        <p:spPr bwMode="auto">
          <a:xfrm flipH="1">
            <a:off x="4654550" y="3836328"/>
            <a:ext cx="733425" cy="12414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2577" name="Line 173"/>
          <p:cNvSpPr>
            <a:spLocks noChangeAspect="1" noChangeShapeType="1"/>
          </p:cNvSpPr>
          <p:nvPr/>
        </p:nvSpPr>
        <p:spPr bwMode="auto">
          <a:xfrm flipH="1">
            <a:off x="4767263" y="3836328"/>
            <a:ext cx="846137" cy="13541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2578" name="Line 174"/>
          <p:cNvSpPr>
            <a:spLocks noChangeAspect="1" noChangeShapeType="1"/>
          </p:cNvSpPr>
          <p:nvPr/>
        </p:nvSpPr>
        <p:spPr bwMode="auto">
          <a:xfrm flipH="1">
            <a:off x="4879975" y="3836328"/>
            <a:ext cx="901700" cy="14668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2579" name="Line 175"/>
          <p:cNvSpPr>
            <a:spLocks noChangeAspect="1" noChangeShapeType="1"/>
          </p:cNvSpPr>
          <p:nvPr/>
        </p:nvSpPr>
        <p:spPr bwMode="auto">
          <a:xfrm flipH="1">
            <a:off x="4992688" y="3836328"/>
            <a:ext cx="958850" cy="15795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2580" name="Line 176"/>
          <p:cNvSpPr>
            <a:spLocks noChangeAspect="1" noChangeShapeType="1"/>
          </p:cNvSpPr>
          <p:nvPr/>
        </p:nvSpPr>
        <p:spPr bwMode="auto">
          <a:xfrm flipH="1">
            <a:off x="5105400" y="3780765"/>
            <a:ext cx="1071563" cy="17478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" name="Group 177"/>
          <p:cNvGrpSpPr>
            <a:grpSpLocks noChangeAspect="1"/>
          </p:cNvGrpSpPr>
          <p:nvPr/>
        </p:nvGrpSpPr>
        <p:grpSpPr bwMode="auto">
          <a:xfrm>
            <a:off x="5500688" y="5682590"/>
            <a:ext cx="563562" cy="508000"/>
            <a:chOff x="2928" y="816"/>
            <a:chExt cx="1680" cy="1488"/>
          </a:xfrm>
        </p:grpSpPr>
        <p:sp>
          <p:nvSpPr>
            <p:cNvPr id="22801" name="Line 178"/>
            <p:cNvSpPr>
              <a:spLocks noChangeAspect="1" noChangeShapeType="1"/>
            </p:cNvSpPr>
            <p:nvPr/>
          </p:nvSpPr>
          <p:spPr bwMode="auto">
            <a:xfrm flipH="1">
              <a:off x="2928" y="1008"/>
              <a:ext cx="48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2802" name="Line 179"/>
            <p:cNvSpPr>
              <a:spLocks noChangeAspect="1" noChangeShapeType="1"/>
            </p:cNvSpPr>
            <p:nvPr/>
          </p:nvSpPr>
          <p:spPr bwMode="auto">
            <a:xfrm flipH="1">
              <a:off x="3024" y="1056"/>
              <a:ext cx="48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2803" name="Line 180"/>
            <p:cNvSpPr>
              <a:spLocks noChangeAspect="1" noChangeShapeType="1"/>
            </p:cNvSpPr>
            <p:nvPr/>
          </p:nvSpPr>
          <p:spPr bwMode="auto">
            <a:xfrm flipH="1">
              <a:off x="3120" y="816"/>
              <a:ext cx="768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2804" name="Line 181"/>
            <p:cNvSpPr>
              <a:spLocks noChangeAspect="1" noChangeShapeType="1"/>
            </p:cNvSpPr>
            <p:nvPr/>
          </p:nvSpPr>
          <p:spPr bwMode="auto">
            <a:xfrm flipH="1">
              <a:off x="3312" y="864"/>
              <a:ext cx="624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2805" name="Line 182"/>
            <p:cNvSpPr>
              <a:spLocks noChangeAspect="1" noChangeShapeType="1"/>
            </p:cNvSpPr>
            <p:nvPr/>
          </p:nvSpPr>
          <p:spPr bwMode="auto">
            <a:xfrm flipH="1">
              <a:off x="3408" y="864"/>
              <a:ext cx="72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2806" name="Line 183"/>
            <p:cNvSpPr>
              <a:spLocks noChangeAspect="1" noChangeShapeType="1"/>
            </p:cNvSpPr>
            <p:nvPr/>
          </p:nvSpPr>
          <p:spPr bwMode="auto">
            <a:xfrm flipH="1">
              <a:off x="3504" y="864"/>
              <a:ext cx="768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2807" name="Line 184"/>
            <p:cNvSpPr>
              <a:spLocks noChangeAspect="1" noChangeShapeType="1"/>
            </p:cNvSpPr>
            <p:nvPr/>
          </p:nvSpPr>
          <p:spPr bwMode="auto">
            <a:xfrm flipH="1">
              <a:off x="3600" y="864"/>
              <a:ext cx="816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2808" name="Line 185"/>
            <p:cNvSpPr>
              <a:spLocks noChangeAspect="1" noChangeShapeType="1"/>
            </p:cNvSpPr>
            <p:nvPr/>
          </p:nvSpPr>
          <p:spPr bwMode="auto">
            <a:xfrm flipH="1">
              <a:off x="3696" y="816"/>
              <a:ext cx="912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2582" name="Text Box 186"/>
          <p:cNvSpPr txBox="1">
            <a:spLocks noChangeAspect="1" noChangeArrowheads="1"/>
          </p:cNvSpPr>
          <p:nvPr/>
        </p:nvSpPr>
        <p:spPr bwMode="auto">
          <a:xfrm>
            <a:off x="6064250" y="5682590"/>
            <a:ext cx="1517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sv-SE">
                <a:latin typeface="Times New Roman" pitchFamily="18" charset="0"/>
              </a:rPr>
              <a:t>Electrolyte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2583" name="Line 187"/>
          <p:cNvSpPr>
            <a:spLocks noChangeAspect="1" noChangeShapeType="1"/>
          </p:cNvSpPr>
          <p:nvPr/>
        </p:nvSpPr>
        <p:spPr bwMode="auto">
          <a:xfrm flipH="1">
            <a:off x="4192588" y="2764765"/>
            <a:ext cx="563562" cy="9588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5" name="Group 188"/>
          <p:cNvGrpSpPr>
            <a:grpSpLocks noChangeAspect="1"/>
          </p:cNvGrpSpPr>
          <p:nvPr/>
        </p:nvGrpSpPr>
        <p:grpSpPr bwMode="auto">
          <a:xfrm>
            <a:off x="3076575" y="2418690"/>
            <a:ext cx="1027113" cy="2884488"/>
            <a:chOff x="1680" y="1152"/>
            <a:chExt cx="875" cy="2455"/>
          </a:xfrm>
        </p:grpSpPr>
        <p:sp>
          <p:nvSpPr>
            <p:cNvPr id="22771" name="Oval 189"/>
            <p:cNvSpPr>
              <a:spLocks noChangeAspect="1" noChangeArrowheads="1"/>
            </p:cNvSpPr>
            <p:nvPr/>
          </p:nvSpPr>
          <p:spPr bwMode="auto">
            <a:xfrm>
              <a:off x="1968" y="2304"/>
              <a:ext cx="293" cy="28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6" name="Group 190"/>
            <p:cNvGrpSpPr>
              <a:grpSpLocks noChangeAspect="1"/>
            </p:cNvGrpSpPr>
            <p:nvPr/>
          </p:nvGrpSpPr>
          <p:grpSpPr bwMode="auto">
            <a:xfrm>
              <a:off x="1680" y="1152"/>
              <a:ext cx="875" cy="2455"/>
              <a:chOff x="1008" y="1091"/>
              <a:chExt cx="875" cy="2455"/>
            </a:xfrm>
          </p:grpSpPr>
          <p:sp>
            <p:nvSpPr>
              <p:cNvPr id="22773" name="Oval 191"/>
              <p:cNvSpPr>
                <a:spLocks noChangeAspect="1" noChangeArrowheads="1"/>
              </p:cNvSpPr>
              <p:nvPr/>
            </p:nvSpPr>
            <p:spPr bwMode="auto">
              <a:xfrm>
                <a:off x="1296" y="1680"/>
                <a:ext cx="292" cy="28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7" name="Group 192"/>
              <p:cNvGrpSpPr>
                <a:grpSpLocks noChangeAspect="1"/>
              </p:cNvGrpSpPr>
              <p:nvPr/>
            </p:nvGrpSpPr>
            <p:grpSpPr bwMode="auto">
              <a:xfrm>
                <a:off x="1008" y="1091"/>
                <a:ext cx="875" cy="2455"/>
                <a:chOff x="1008" y="1091"/>
                <a:chExt cx="875" cy="2455"/>
              </a:xfrm>
            </p:grpSpPr>
            <p:sp>
              <p:nvSpPr>
                <p:cNvPr id="22775" name="Oval 193"/>
                <p:cNvSpPr>
                  <a:spLocks noChangeAspect="1" noChangeArrowheads="1"/>
                </p:cNvSpPr>
                <p:nvPr/>
              </p:nvSpPr>
              <p:spPr bwMode="auto">
                <a:xfrm>
                  <a:off x="1008" y="2880"/>
                  <a:ext cx="292" cy="28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776" name="Oval 194"/>
                <p:cNvSpPr>
                  <a:spLocks noChangeAspect="1" noChangeArrowheads="1"/>
                </p:cNvSpPr>
                <p:nvPr/>
              </p:nvSpPr>
              <p:spPr bwMode="auto">
                <a:xfrm>
                  <a:off x="1104" y="2736"/>
                  <a:ext cx="167" cy="20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grpSp>
              <p:nvGrpSpPr>
                <p:cNvPr id="18" name="Group 195"/>
                <p:cNvGrpSpPr>
                  <a:grpSpLocks noChangeAspect="1"/>
                </p:cNvGrpSpPr>
                <p:nvPr/>
              </p:nvGrpSpPr>
              <p:grpSpPr bwMode="auto">
                <a:xfrm>
                  <a:off x="1047" y="1091"/>
                  <a:ext cx="836" cy="2455"/>
                  <a:chOff x="125" y="1188"/>
                  <a:chExt cx="836" cy="2455"/>
                </a:xfrm>
              </p:grpSpPr>
              <p:sp>
                <p:nvSpPr>
                  <p:cNvPr id="22778" name="Oval 1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85" y="1393"/>
                    <a:ext cx="292" cy="28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779" name="Oval 1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43" y="1188"/>
                    <a:ext cx="293" cy="28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780" name="Oval 1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7" y="2170"/>
                    <a:ext cx="293" cy="28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781" name="Oval 1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2" y="1638"/>
                    <a:ext cx="293" cy="28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782" name="Oval 2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85" y="2006"/>
                    <a:ext cx="292" cy="28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783" name="Oval 2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68" y="2456"/>
                    <a:ext cx="293" cy="28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784" name="Oval 2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6" y="2906"/>
                    <a:ext cx="292" cy="28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785" name="Oval 2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6" y="1474"/>
                    <a:ext cx="292" cy="28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786" name="Oval 2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7" y="2374"/>
                    <a:ext cx="293" cy="28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787" name="Oval 2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7" y="3111"/>
                    <a:ext cx="293" cy="28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788" name="Oval 2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7" y="1720"/>
                    <a:ext cx="293" cy="28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789" name="Oval 2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43" y="2333"/>
                    <a:ext cx="293" cy="28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790" name="Oval 2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6" y="2661"/>
                    <a:ext cx="292" cy="28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791" name="Oval 2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2" y="2088"/>
                    <a:ext cx="293" cy="28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792" name="Oval 2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1" y="2661"/>
                    <a:ext cx="292" cy="28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793" name="Oval 2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" y="3356"/>
                    <a:ext cx="293" cy="28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794" name="Oval 2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" y="1924"/>
                    <a:ext cx="293" cy="28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795" name="Oval 2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6" y="3152"/>
                    <a:ext cx="292" cy="28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796" name="Oval 2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27" y="2947"/>
                    <a:ext cx="292" cy="28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797" name="Oval 2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1" y="1556"/>
                    <a:ext cx="167" cy="20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798" name="Oval 2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0" y="2047"/>
                    <a:ext cx="167" cy="20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799" name="Oval 2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85" y="1761"/>
                    <a:ext cx="167" cy="20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800" name="Oval 2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4" y="2824"/>
                    <a:ext cx="167" cy="20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</p:grpSp>
      </p:grpSp>
      <p:sp>
        <p:nvSpPr>
          <p:cNvPr id="22585" name="Oval 219"/>
          <p:cNvSpPr>
            <a:spLocks noChangeAspect="1" noChangeArrowheads="1"/>
          </p:cNvSpPr>
          <p:nvPr/>
        </p:nvSpPr>
        <p:spPr bwMode="auto">
          <a:xfrm flipV="1">
            <a:off x="3536950" y="3780765"/>
            <a:ext cx="112713" cy="1127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9" name="Group 220"/>
          <p:cNvGrpSpPr>
            <a:grpSpLocks noChangeAspect="1"/>
          </p:cNvGrpSpPr>
          <p:nvPr/>
        </p:nvGrpSpPr>
        <p:grpSpPr bwMode="auto">
          <a:xfrm>
            <a:off x="3143250" y="2531403"/>
            <a:ext cx="931863" cy="2536825"/>
            <a:chOff x="1152" y="1152"/>
            <a:chExt cx="794" cy="2160"/>
          </a:xfrm>
        </p:grpSpPr>
        <p:grpSp>
          <p:nvGrpSpPr>
            <p:cNvPr id="20" name="Group 221"/>
            <p:cNvGrpSpPr>
              <a:grpSpLocks noChangeAspect="1"/>
            </p:cNvGrpSpPr>
            <p:nvPr/>
          </p:nvGrpSpPr>
          <p:grpSpPr bwMode="auto">
            <a:xfrm>
              <a:off x="1152" y="1152"/>
              <a:ext cx="794" cy="1636"/>
              <a:chOff x="125" y="1188"/>
              <a:chExt cx="794" cy="1636"/>
            </a:xfrm>
          </p:grpSpPr>
          <p:sp>
            <p:nvSpPr>
              <p:cNvPr id="22712" name="Oval 222"/>
              <p:cNvSpPr>
                <a:spLocks noChangeAspect="1" noChangeArrowheads="1"/>
              </p:cNvSpPr>
              <p:nvPr/>
            </p:nvSpPr>
            <p:spPr bwMode="auto">
              <a:xfrm>
                <a:off x="710" y="1311"/>
                <a:ext cx="84" cy="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1" name="Group 223"/>
              <p:cNvGrpSpPr>
                <a:grpSpLocks noChangeAspect="1"/>
              </p:cNvGrpSpPr>
              <p:nvPr/>
            </p:nvGrpSpPr>
            <p:grpSpPr bwMode="auto">
              <a:xfrm>
                <a:off x="125" y="1188"/>
                <a:ext cx="794" cy="1636"/>
                <a:chOff x="125" y="1188"/>
                <a:chExt cx="794" cy="1636"/>
              </a:xfrm>
            </p:grpSpPr>
            <p:sp>
              <p:nvSpPr>
                <p:cNvPr id="22714" name="Oval 224"/>
                <p:cNvSpPr>
                  <a:spLocks noChangeAspect="1" noChangeArrowheads="1"/>
                </p:cNvSpPr>
                <p:nvPr/>
              </p:nvSpPr>
              <p:spPr bwMode="auto">
                <a:xfrm>
                  <a:off x="543" y="1311"/>
                  <a:ext cx="84" cy="8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715" name="Oval 225"/>
                <p:cNvSpPr>
                  <a:spLocks noChangeAspect="1" noChangeArrowheads="1"/>
                </p:cNvSpPr>
                <p:nvPr/>
              </p:nvSpPr>
              <p:spPr bwMode="auto">
                <a:xfrm>
                  <a:off x="585" y="1188"/>
                  <a:ext cx="83" cy="8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716" name="Oval 226"/>
                <p:cNvSpPr>
                  <a:spLocks noChangeAspect="1" noChangeArrowheads="1"/>
                </p:cNvSpPr>
                <p:nvPr/>
              </p:nvSpPr>
              <p:spPr bwMode="auto">
                <a:xfrm>
                  <a:off x="710" y="1638"/>
                  <a:ext cx="84" cy="8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717" name="Oval 227"/>
                <p:cNvSpPr>
                  <a:spLocks noChangeAspect="1" noChangeArrowheads="1"/>
                </p:cNvSpPr>
                <p:nvPr/>
              </p:nvSpPr>
              <p:spPr bwMode="auto">
                <a:xfrm>
                  <a:off x="585" y="1761"/>
                  <a:ext cx="83" cy="8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718" name="Oval 228"/>
                <p:cNvSpPr>
                  <a:spLocks noChangeAspect="1" noChangeArrowheads="1"/>
                </p:cNvSpPr>
                <p:nvPr/>
              </p:nvSpPr>
              <p:spPr bwMode="auto">
                <a:xfrm>
                  <a:off x="501" y="1638"/>
                  <a:ext cx="84" cy="8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719" name="Oval 229"/>
                <p:cNvSpPr>
                  <a:spLocks noChangeAspect="1" noChangeArrowheads="1"/>
                </p:cNvSpPr>
                <p:nvPr/>
              </p:nvSpPr>
              <p:spPr bwMode="auto">
                <a:xfrm>
                  <a:off x="501" y="1515"/>
                  <a:ext cx="84" cy="8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720" name="Oval 230"/>
                <p:cNvSpPr>
                  <a:spLocks noChangeAspect="1" noChangeArrowheads="1"/>
                </p:cNvSpPr>
                <p:nvPr/>
              </p:nvSpPr>
              <p:spPr bwMode="auto">
                <a:xfrm>
                  <a:off x="668" y="1270"/>
                  <a:ext cx="84" cy="8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721" name="Oval 231"/>
                <p:cNvSpPr>
                  <a:spLocks noChangeAspect="1" noChangeArrowheads="1"/>
                </p:cNvSpPr>
                <p:nvPr/>
              </p:nvSpPr>
              <p:spPr bwMode="auto">
                <a:xfrm>
                  <a:off x="585" y="1393"/>
                  <a:ext cx="83" cy="81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722" name="Oval 232"/>
                <p:cNvSpPr>
                  <a:spLocks noChangeAspect="1" noChangeArrowheads="1"/>
                </p:cNvSpPr>
                <p:nvPr/>
              </p:nvSpPr>
              <p:spPr bwMode="auto">
                <a:xfrm>
                  <a:off x="627" y="1597"/>
                  <a:ext cx="83" cy="8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723" name="Oval 233"/>
                <p:cNvSpPr>
                  <a:spLocks noChangeAspect="1" noChangeArrowheads="1"/>
                </p:cNvSpPr>
                <p:nvPr/>
              </p:nvSpPr>
              <p:spPr bwMode="auto">
                <a:xfrm>
                  <a:off x="794" y="1515"/>
                  <a:ext cx="83" cy="8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724" name="Oval 234"/>
                <p:cNvSpPr>
                  <a:spLocks noChangeAspect="1" noChangeArrowheads="1"/>
                </p:cNvSpPr>
                <p:nvPr/>
              </p:nvSpPr>
              <p:spPr bwMode="auto">
                <a:xfrm>
                  <a:off x="710" y="1474"/>
                  <a:ext cx="84" cy="8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725" name="Oval 235"/>
                <p:cNvSpPr>
                  <a:spLocks noChangeAspect="1" noChangeArrowheads="1"/>
                </p:cNvSpPr>
                <p:nvPr/>
              </p:nvSpPr>
              <p:spPr bwMode="auto">
                <a:xfrm>
                  <a:off x="710" y="1924"/>
                  <a:ext cx="84" cy="8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726" name="Oval 236"/>
                <p:cNvSpPr>
                  <a:spLocks noChangeAspect="1" noChangeArrowheads="1"/>
                </p:cNvSpPr>
                <p:nvPr/>
              </p:nvSpPr>
              <p:spPr bwMode="auto">
                <a:xfrm>
                  <a:off x="794" y="2088"/>
                  <a:ext cx="83" cy="8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727" name="Oval 237"/>
                <p:cNvSpPr>
                  <a:spLocks noChangeAspect="1" noChangeArrowheads="1"/>
                </p:cNvSpPr>
                <p:nvPr/>
              </p:nvSpPr>
              <p:spPr bwMode="auto">
                <a:xfrm>
                  <a:off x="752" y="1720"/>
                  <a:ext cx="84" cy="8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728" name="Oval 238"/>
                <p:cNvSpPr>
                  <a:spLocks noChangeAspect="1" noChangeArrowheads="1"/>
                </p:cNvSpPr>
                <p:nvPr/>
              </p:nvSpPr>
              <p:spPr bwMode="auto">
                <a:xfrm>
                  <a:off x="334" y="1843"/>
                  <a:ext cx="84" cy="81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729" name="Oval 239"/>
                <p:cNvSpPr>
                  <a:spLocks noChangeAspect="1" noChangeArrowheads="1"/>
                </p:cNvSpPr>
                <p:nvPr/>
              </p:nvSpPr>
              <p:spPr bwMode="auto">
                <a:xfrm>
                  <a:off x="251" y="1761"/>
                  <a:ext cx="83" cy="8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730" name="Oval 240"/>
                <p:cNvSpPr>
                  <a:spLocks noChangeAspect="1" noChangeArrowheads="1"/>
                </p:cNvSpPr>
                <p:nvPr/>
              </p:nvSpPr>
              <p:spPr bwMode="auto">
                <a:xfrm>
                  <a:off x="209" y="1883"/>
                  <a:ext cx="83" cy="8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731" name="Oval 241"/>
                <p:cNvSpPr>
                  <a:spLocks noChangeAspect="1" noChangeArrowheads="1"/>
                </p:cNvSpPr>
                <p:nvPr/>
              </p:nvSpPr>
              <p:spPr bwMode="auto">
                <a:xfrm>
                  <a:off x="376" y="1761"/>
                  <a:ext cx="84" cy="8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732" name="Oval 242"/>
                <p:cNvSpPr>
                  <a:spLocks noChangeAspect="1" noChangeArrowheads="1"/>
                </p:cNvSpPr>
                <p:nvPr/>
              </p:nvSpPr>
              <p:spPr bwMode="auto">
                <a:xfrm>
                  <a:off x="292" y="1556"/>
                  <a:ext cx="84" cy="8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733" name="Oval 243"/>
                <p:cNvSpPr>
                  <a:spLocks noChangeAspect="1" noChangeArrowheads="1"/>
                </p:cNvSpPr>
                <p:nvPr/>
              </p:nvSpPr>
              <p:spPr bwMode="auto">
                <a:xfrm>
                  <a:off x="292" y="1638"/>
                  <a:ext cx="84" cy="8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734" name="Oval 244"/>
                <p:cNvSpPr>
                  <a:spLocks noChangeAspect="1" noChangeArrowheads="1"/>
                </p:cNvSpPr>
                <p:nvPr/>
              </p:nvSpPr>
              <p:spPr bwMode="auto">
                <a:xfrm>
                  <a:off x="460" y="1474"/>
                  <a:ext cx="83" cy="8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735" name="Oval 245"/>
                <p:cNvSpPr>
                  <a:spLocks noChangeAspect="1" noChangeArrowheads="1"/>
                </p:cNvSpPr>
                <p:nvPr/>
              </p:nvSpPr>
              <p:spPr bwMode="auto">
                <a:xfrm>
                  <a:off x="376" y="1515"/>
                  <a:ext cx="84" cy="8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736" name="Oval 246"/>
                <p:cNvSpPr>
                  <a:spLocks noChangeAspect="1" noChangeArrowheads="1"/>
                </p:cNvSpPr>
                <p:nvPr/>
              </p:nvSpPr>
              <p:spPr bwMode="auto">
                <a:xfrm>
                  <a:off x="376" y="1597"/>
                  <a:ext cx="84" cy="8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737" name="Oval 247"/>
                <p:cNvSpPr>
                  <a:spLocks noChangeAspect="1" noChangeArrowheads="1"/>
                </p:cNvSpPr>
                <p:nvPr/>
              </p:nvSpPr>
              <p:spPr bwMode="auto">
                <a:xfrm>
                  <a:off x="501" y="1802"/>
                  <a:ext cx="84" cy="81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738" name="Oval 248"/>
                <p:cNvSpPr>
                  <a:spLocks noChangeAspect="1" noChangeArrowheads="1"/>
                </p:cNvSpPr>
                <p:nvPr/>
              </p:nvSpPr>
              <p:spPr bwMode="auto">
                <a:xfrm>
                  <a:off x="543" y="1924"/>
                  <a:ext cx="84" cy="8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739" name="Oval 249"/>
                <p:cNvSpPr>
                  <a:spLocks noChangeAspect="1" noChangeArrowheads="1"/>
                </p:cNvSpPr>
                <p:nvPr/>
              </p:nvSpPr>
              <p:spPr bwMode="auto">
                <a:xfrm>
                  <a:off x="585" y="1965"/>
                  <a:ext cx="83" cy="8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740" name="Oval 250"/>
                <p:cNvSpPr>
                  <a:spLocks noChangeAspect="1" noChangeArrowheads="1"/>
                </p:cNvSpPr>
                <p:nvPr/>
              </p:nvSpPr>
              <p:spPr bwMode="auto">
                <a:xfrm>
                  <a:off x="710" y="2006"/>
                  <a:ext cx="84" cy="8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741" name="Oval 251"/>
                <p:cNvSpPr>
                  <a:spLocks noChangeAspect="1" noChangeArrowheads="1"/>
                </p:cNvSpPr>
                <p:nvPr/>
              </p:nvSpPr>
              <p:spPr bwMode="auto">
                <a:xfrm>
                  <a:off x="585" y="2293"/>
                  <a:ext cx="83" cy="81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742" name="Oval 252"/>
                <p:cNvSpPr>
                  <a:spLocks noChangeAspect="1" noChangeArrowheads="1"/>
                </p:cNvSpPr>
                <p:nvPr/>
              </p:nvSpPr>
              <p:spPr bwMode="auto">
                <a:xfrm>
                  <a:off x="418" y="2252"/>
                  <a:ext cx="83" cy="81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743" name="Oval 253"/>
                <p:cNvSpPr>
                  <a:spLocks noChangeAspect="1" noChangeArrowheads="1"/>
                </p:cNvSpPr>
                <p:nvPr/>
              </p:nvSpPr>
              <p:spPr bwMode="auto">
                <a:xfrm>
                  <a:off x="125" y="2006"/>
                  <a:ext cx="84" cy="8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744" name="Oval 254"/>
                <p:cNvSpPr>
                  <a:spLocks noChangeAspect="1" noChangeArrowheads="1"/>
                </p:cNvSpPr>
                <p:nvPr/>
              </p:nvSpPr>
              <p:spPr bwMode="auto">
                <a:xfrm>
                  <a:off x="167" y="2088"/>
                  <a:ext cx="84" cy="8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745" name="Oval 255"/>
                <p:cNvSpPr>
                  <a:spLocks noChangeAspect="1" noChangeArrowheads="1"/>
                </p:cNvSpPr>
                <p:nvPr/>
              </p:nvSpPr>
              <p:spPr bwMode="auto">
                <a:xfrm>
                  <a:off x="292" y="2170"/>
                  <a:ext cx="84" cy="8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746" name="Oval 256"/>
                <p:cNvSpPr>
                  <a:spLocks noChangeAspect="1" noChangeArrowheads="1"/>
                </p:cNvSpPr>
                <p:nvPr/>
              </p:nvSpPr>
              <p:spPr bwMode="auto">
                <a:xfrm>
                  <a:off x="251" y="2006"/>
                  <a:ext cx="83" cy="8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747" name="Oval 257"/>
                <p:cNvSpPr>
                  <a:spLocks noChangeAspect="1" noChangeArrowheads="1"/>
                </p:cNvSpPr>
                <p:nvPr/>
              </p:nvSpPr>
              <p:spPr bwMode="auto">
                <a:xfrm>
                  <a:off x="376" y="2088"/>
                  <a:ext cx="84" cy="8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748" name="Oval 258"/>
                <p:cNvSpPr>
                  <a:spLocks noChangeAspect="1" noChangeArrowheads="1"/>
                </p:cNvSpPr>
                <p:nvPr/>
              </p:nvSpPr>
              <p:spPr bwMode="auto">
                <a:xfrm>
                  <a:off x="627" y="2047"/>
                  <a:ext cx="83" cy="8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749" name="Oval 259"/>
                <p:cNvSpPr>
                  <a:spLocks noChangeAspect="1" noChangeArrowheads="1"/>
                </p:cNvSpPr>
                <p:nvPr/>
              </p:nvSpPr>
              <p:spPr bwMode="auto">
                <a:xfrm>
                  <a:off x="501" y="2129"/>
                  <a:ext cx="84" cy="8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750" name="Oval 260"/>
                <p:cNvSpPr>
                  <a:spLocks noChangeAspect="1" noChangeArrowheads="1"/>
                </p:cNvSpPr>
                <p:nvPr/>
              </p:nvSpPr>
              <p:spPr bwMode="auto">
                <a:xfrm>
                  <a:off x="668" y="2211"/>
                  <a:ext cx="84" cy="8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751" name="Oval 261"/>
                <p:cNvSpPr>
                  <a:spLocks noChangeAspect="1" noChangeArrowheads="1"/>
                </p:cNvSpPr>
                <p:nvPr/>
              </p:nvSpPr>
              <p:spPr bwMode="auto">
                <a:xfrm>
                  <a:off x="752" y="2211"/>
                  <a:ext cx="84" cy="8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752" name="Oval 262"/>
                <p:cNvSpPr>
                  <a:spLocks noChangeAspect="1" noChangeArrowheads="1"/>
                </p:cNvSpPr>
                <p:nvPr/>
              </p:nvSpPr>
              <p:spPr bwMode="auto">
                <a:xfrm>
                  <a:off x="334" y="2006"/>
                  <a:ext cx="84" cy="8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753" name="Oval 263"/>
                <p:cNvSpPr>
                  <a:spLocks noChangeAspect="1" noChangeArrowheads="1"/>
                </p:cNvSpPr>
                <p:nvPr/>
              </p:nvSpPr>
              <p:spPr bwMode="auto">
                <a:xfrm>
                  <a:off x="418" y="1924"/>
                  <a:ext cx="83" cy="8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754" name="Oval 264"/>
                <p:cNvSpPr>
                  <a:spLocks noChangeAspect="1" noChangeArrowheads="1"/>
                </p:cNvSpPr>
                <p:nvPr/>
              </p:nvSpPr>
              <p:spPr bwMode="auto">
                <a:xfrm>
                  <a:off x="501" y="2047"/>
                  <a:ext cx="84" cy="8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755" name="Oval 265"/>
                <p:cNvSpPr>
                  <a:spLocks noChangeAspect="1" noChangeArrowheads="1"/>
                </p:cNvSpPr>
                <p:nvPr/>
              </p:nvSpPr>
              <p:spPr bwMode="auto">
                <a:xfrm>
                  <a:off x="668" y="2129"/>
                  <a:ext cx="84" cy="8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756" name="Oval 266"/>
                <p:cNvSpPr>
                  <a:spLocks noChangeAspect="1" noChangeArrowheads="1"/>
                </p:cNvSpPr>
                <p:nvPr/>
              </p:nvSpPr>
              <p:spPr bwMode="auto">
                <a:xfrm>
                  <a:off x="251" y="2743"/>
                  <a:ext cx="83" cy="81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757" name="Oval 267"/>
                <p:cNvSpPr>
                  <a:spLocks noChangeAspect="1" noChangeArrowheads="1"/>
                </p:cNvSpPr>
                <p:nvPr/>
              </p:nvSpPr>
              <p:spPr bwMode="auto">
                <a:xfrm>
                  <a:off x="376" y="2702"/>
                  <a:ext cx="84" cy="81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758" name="Oval 268"/>
                <p:cNvSpPr>
                  <a:spLocks noChangeAspect="1" noChangeArrowheads="1"/>
                </p:cNvSpPr>
                <p:nvPr/>
              </p:nvSpPr>
              <p:spPr bwMode="auto">
                <a:xfrm>
                  <a:off x="836" y="2497"/>
                  <a:ext cx="83" cy="8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759" name="Oval 269"/>
                <p:cNvSpPr>
                  <a:spLocks noChangeAspect="1" noChangeArrowheads="1"/>
                </p:cNvSpPr>
                <p:nvPr/>
              </p:nvSpPr>
              <p:spPr bwMode="auto">
                <a:xfrm>
                  <a:off x="710" y="2620"/>
                  <a:ext cx="84" cy="8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760" name="Oval 270"/>
                <p:cNvSpPr>
                  <a:spLocks noChangeAspect="1" noChangeArrowheads="1"/>
                </p:cNvSpPr>
                <p:nvPr/>
              </p:nvSpPr>
              <p:spPr bwMode="auto">
                <a:xfrm>
                  <a:off x="543" y="2497"/>
                  <a:ext cx="84" cy="8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761" name="Oval 271"/>
                <p:cNvSpPr>
                  <a:spLocks noChangeAspect="1" noChangeArrowheads="1"/>
                </p:cNvSpPr>
                <p:nvPr/>
              </p:nvSpPr>
              <p:spPr bwMode="auto">
                <a:xfrm>
                  <a:off x="627" y="2538"/>
                  <a:ext cx="83" cy="8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762" name="Oval 272"/>
                <p:cNvSpPr>
                  <a:spLocks noChangeAspect="1" noChangeArrowheads="1"/>
                </p:cNvSpPr>
                <p:nvPr/>
              </p:nvSpPr>
              <p:spPr bwMode="auto">
                <a:xfrm>
                  <a:off x="209" y="2579"/>
                  <a:ext cx="83" cy="8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763" name="Oval 273"/>
                <p:cNvSpPr>
                  <a:spLocks noChangeAspect="1" noChangeArrowheads="1"/>
                </p:cNvSpPr>
                <p:nvPr/>
              </p:nvSpPr>
              <p:spPr bwMode="auto">
                <a:xfrm>
                  <a:off x="334" y="2497"/>
                  <a:ext cx="84" cy="8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764" name="Oval 274"/>
                <p:cNvSpPr>
                  <a:spLocks noChangeAspect="1" noChangeArrowheads="1"/>
                </p:cNvSpPr>
                <p:nvPr/>
              </p:nvSpPr>
              <p:spPr bwMode="auto">
                <a:xfrm>
                  <a:off x="209" y="2415"/>
                  <a:ext cx="83" cy="8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765" name="Oval 275"/>
                <p:cNvSpPr>
                  <a:spLocks noChangeAspect="1" noChangeArrowheads="1"/>
                </p:cNvSpPr>
                <p:nvPr/>
              </p:nvSpPr>
              <p:spPr bwMode="auto">
                <a:xfrm>
                  <a:off x="167" y="2211"/>
                  <a:ext cx="84" cy="8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766" name="Oval 276"/>
                <p:cNvSpPr>
                  <a:spLocks noChangeAspect="1" noChangeArrowheads="1"/>
                </p:cNvSpPr>
                <p:nvPr/>
              </p:nvSpPr>
              <p:spPr bwMode="auto">
                <a:xfrm>
                  <a:off x="251" y="2293"/>
                  <a:ext cx="83" cy="81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767" name="Oval 277"/>
                <p:cNvSpPr>
                  <a:spLocks noChangeAspect="1" noChangeArrowheads="1"/>
                </p:cNvSpPr>
                <p:nvPr/>
              </p:nvSpPr>
              <p:spPr bwMode="auto">
                <a:xfrm>
                  <a:off x="334" y="2252"/>
                  <a:ext cx="84" cy="81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768" name="Oval 278"/>
                <p:cNvSpPr>
                  <a:spLocks noChangeAspect="1" noChangeArrowheads="1"/>
                </p:cNvSpPr>
                <p:nvPr/>
              </p:nvSpPr>
              <p:spPr bwMode="auto">
                <a:xfrm>
                  <a:off x="376" y="2374"/>
                  <a:ext cx="84" cy="8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769" name="Oval 279"/>
                <p:cNvSpPr>
                  <a:spLocks noChangeAspect="1" noChangeArrowheads="1"/>
                </p:cNvSpPr>
                <p:nvPr/>
              </p:nvSpPr>
              <p:spPr bwMode="auto">
                <a:xfrm>
                  <a:off x="627" y="2374"/>
                  <a:ext cx="83" cy="8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770" name="Oval 280"/>
                <p:cNvSpPr>
                  <a:spLocks noChangeAspect="1" noChangeArrowheads="1"/>
                </p:cNvSpPr>
                <p:nvPr/>
              </p:nvSpPr>
              <p:spPr bwMode="auto">
                <a:xfrm>
                  <a:off x="710" y="2415"/>
                  <a:ext cx="84" cy="8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22701" name="Oval 281"/>
            <p:cNvSpPr>
              <a:spLocks noChangeAspect="1" noChangeArrowheads="1"/>
            </p:cNvSpPr>
            <p:nvPr/>
          </p:nvSpPr>
          <p:spPr bwMode="auto">
            <a:xfrm flipV="1">
              <a:off x="1584" y="278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702" name="Oval 282"/>
            <p:cNvSpPr>
              <a:spLocks noChangeAspect="1" noChangeArrowheads="1"/>
            </p:cNvSpPr>
            <p:nvPr/>
          </p:nvSpPr>
          <p:spPr bwMode="auto">
            <a:xfrm flipV="1">
              <a:off x="1200" y="292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703" name="Oval 283"/>
            <p:cNvSpPr>
              <a:spLocks noChangeAspect="1" noChangeArrowheads="1"/>
            </p:cNvSpPr>
            <p:nvPr/>
          </p:nvSpPr>
          <p:spPr bwMode="auto">
            <a:xfrm flipV="1">
              <a:off x="1296" y="307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704" name="Oval 284"/>
            <p:cNvSpPr>
              <a:spLocks noChangeAspect="1" noChangeArrowheads="1"/>
            </p:cNvSpPr>
            <p:nvPr/>
          </p:nvSpPr>
          <p:spPr bwMode="auto">
            <a:xfrm flipV="1">
              <a:off x="1200" y="321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705" name="Oval 285"/>
            <p:cNvSpPr>
              <a:spLocks noChangeAspect="1" noChangeArrowheads="1"/>
            </p:cNvSpPr>
            <p:nvPr/>
          </p:nvSpPr>
          <p:spPr bwMode="auto">
            <a:xfrm flipV="1">
              <a:off x="1440" y="288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706" name="Oval 286"/>
            <p:cNvSpPr>
              <a:spLocks noChangeAspect="1" noChangeArrowheads="1"/>
            </p:cNvSpPr>
            <p:nvPr/>
          </p:nvSpPr>
          <p:spPr bwMode="auto">
            <a:xfrm flipV="1">
              <a:off x="1392" y="297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707" name="Oval 287"/>
            <p:cNvSpPr>
              <a:spLocks noChangeAspect="1" noChangeArrowheads="1"/>
            </p:cNvSpPr>
            <p:nvPr/>
          </p:nvSpPr>
          <p:spPr bwMode="auto">
            <a:xfrm flipV="1">
              <a:off x="1536" y="302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708" name="Oval 288"/>
            <p:cNvSpPr>
              <a:spLocks noChangeAspect="1" noChangeArrowheads="1"/>
            </p:cNvSpPr>
            <p:nvPr/>
          </p:nvSpPr>
          <p:spPr bwMode="auto">
            <a:xfrm flipV="1">
              <a:off x="1824" y="283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709" name="Oval 289"/>
            <p:cNvSpPr>
              <a:spLocks noChangeAspect="1" noChangeArrowheads="1"/>
            </p:cNvSpPr>
            <p:nvPr/>
          </p:nvSpPr>
          <p:spPr bwMode="auto">
            <a:xfrm flipV="1">
              <a:off x="1680" y="288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710" name="Oval 290"/>
            <p:cNvSpPr>
              <a:spLocks noChangeAspect="1" noChangeArrowheads="1"/>
            </p:cNvSpPr>
            <p:nvPr/>
          </p:nvSpPr>
          <p:spPr bwMode="auto">
            <a:xfrm flipV="1">
              <a:off x="1680" y="273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711" name="Oval 291"/>
            <p:cNvSpPr>
              <a:spLocks noChangeAspect="1" noChangeArrowheads="1"/>
            </p:cNvSpPr>
            <p:nvPr/>
          </p:nvSpPr>
          <p:spPr bwMode="auto">
            <a:xfrm flipV="1">
              <a:off x="1440" y="312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22" name="Group 292"/>
          <p:cNvGrpSpPr>
            <a:grpSpLocks noChangeAspect="1"/>
          </p:cNvGrpSpPr>
          <p:nvPr/>
        </p:nvGrpSpPr>
        <p:grpSpPr bwMode="auto">
          <a:xfrm>
            <a:off x="3629025" y="2539340"/>
            <a:ext cx="1028700" cy="2884488"/>
            <a:chOff x="1680" y="1152"/>
            <a:chExt cx="875" cy="2455"/>
          </a:xfrm>
        </p:grpSpPr>
        <p:sp>
          <p:nvSpPr>
            <p:cNvPr id="22670" name="Oval 293"/>
            <p:cNvSpPr>
              <a:spLocks noChangeAspect="1" noChangeArrowheads="1"/>
            </p:cNvSpPr>
            <p:nvPr/>
          </p:nvSpPr>
          <p:spPr bwMode="auto">
            <a:xfrm>
              <a:off x="1968" y="2304"/>
              <a:ext cx="293" cy="28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3" name="Group 294"/>
            <p:cNvGrpSpPr>
              <a:grpSpLocks noChangeAspect="1"/>
            </p:cNvGrpSpPr>
            <p:nvPr/>
          </p:nvGrpSpPr>
          <p:grpSpPr bwMode="auto">
            <a:xfrm>
              <a:off x="1680" y="1152"/>
              <a:ext cx="875" cy="2455"/>
              <a:chOff x="1008" y="1091"/>
              <a:chExt cx="875" cy="2455"/>
            </a:xfrm>
          </p:grpSpPr>
          <p:sp>
            <p:nvSpPr>
              <p:cNvPr id="22672" name="Oval 295"/>
              <p:cNvSpPr>
                <a:spLocks noChangeAspect="1" noChangeArrowheads="1"/>
              </p:cNvSpPr>
              <p:nvPr/>
            </p:nvSpPr>
            <p:spPr bwMode="auto">
              <a:xfrm>
                <a:off x="1296" y="1680"/>
                <a:ext cx="292" cy="28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4" name="Group 296"/>
              <p:cNvGrpSpPr>
                <a:grpSpLocks noChangeAspect="1"/>
              </p:cNvGrpSpPr>
              <p:nvPr/>
            </p:nvGrpSpPr>
            <p:grpSpPr bwMode="auto">
              <a:xfrm>
                <a:off x="1008" y="1091"/>
                <a:ext cx="875" cy="2455"/>
                <a:chOff x="1008" y="1091"/>
                <a:chExt cx="875" cy="2455"/>
              </a:xfrm>
            </p:grpSpPr>
            <p:sp>
              <p:nvSpPr>
                <p:cNvPr id="22674" name="Oval 297"/>
                <p:cNvSpPr>
                  <a:spLocks noChangeAspect="1" noChangeArrowheads="1"/>
                </p:cNvSpPr>
                <p:nvPr/>
              </p:nvSpPr>
              <p:spPr bwMode="auto">
                <a:xfrm>
                  <a:off x="1008" y="2880"/>
                  <a:ext cx="292" cy="28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675" name="Oval 298"/>
                <p:cNvSpPr>
                  <a:spLocks noChangeAspect="1" noChangeArrowheads="1"/>
                </p:cNvSpPr>
                <p:nvPr/>
              </p:nvSpPr>
              <p:spPr bwMode="auto">
                <a:xfrm>
                  <a:off x="1104" y="2736"/>
                  <a:ext cx="167" cy="20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grpSp>
              <p:nvGrpSpPr>
                <p:cNvPr id="25" name="Group 299"/>
                <p:cNvGrpSpPr>
                  <a:grpSpLocks noChangeAspect="1"/>
                </p:cNvGrpSpPr>
                <p:nvPr/>
              </p:nvGrpSpPr>
              <p:grpSpPr bwMode="auto">
                <a:xfrm>
                  <a:off x="1047" y="1091"/>
                  <a:ext cx="836" cy="2455"/>
                  <a:chOff x="125" y="1188"/>
                  <a:chExt cx="836" cy="2455"/>
                </a:xfrm>
              </p:grpSpPr>
              <p:sp>
                <p:nvSpPr>
                  <p:cNvPr id="22677" name="Oval 3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85" y="1393"/>
                    <a:ext cx="292" cy="28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678" name="Oval 3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43" y="1188"/>
                    <a:ext cx="293" cy="28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679" name="Oval 3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7" y="2170"/>
                    <a:ext cx="293" cy="28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680" name="Oval 3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2" y="1638"/>
                    <a:ext cx="293" cy="28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681" name="Oval 3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85" y="2006"/>
                    <a:ext cx="292" cy="28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682" name="Oval 3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68" y="2456"/>
                    <a:ext cx="293" cy="28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683" name="Oval 3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6" y="2906"/>
                    <a:ext cx="292" cy="28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684" name="Oval 3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6" y="1474"/>
                    <a:ext cx="292" cy="28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685" name="Oval 3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7" y="2374"/>
                    <a:ext cx="293" cy="28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686" name="Oval 3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7" y="3111"/>
                    <a:ext cx="293" cy="28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687" name="Oval 3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7" y="1720"/>
                    <a:ext cx="293" cy="28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688" name="Oval 3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43" y="2333"/>
                    <a:ext cx="293" cy="28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689" name="Oval 3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6" y="2661"/>
                    <a:ext cx="292" cy="28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690" name="Oval 3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2" y="2088"/>
                    <a:ext cx="293" cy="28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691" name="Oval 3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1" y="2661"/>
                    <a:ext cx="292" cy="28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692" name="Oval 3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" y="3356"/>
                    <a:ext cx="293" cy="28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693" name="Oval 3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" y="1924"/>
                    <a:ext cx="293" cy="28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694" name="Oval 3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6" y="3152"/>
                    <a:ext cx="292" cy="28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695" name="Oval 3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27" y="2947"/>
                    <a:ext cx="292" cy="28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696" name="Oval 3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1" y="1556"/>
                    <a:ext cx="167" cy="20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697" name="Oval 3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0" y="2047"/>
                    <a:ext cx="167" cy="20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698" name="Oval 3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85" y="1761"/>
                    <a:ext cx="167" cy="20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699" name="Oval 3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4" y="2824"/>
                    <a:ext cx="167" cy="20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</p:grpSp>
      </p:grpSp>
      <p:grpSp>
        <p:nvGrpSpPr>
          <p:cNvPr id="26" name="Group 323"/>
          <p:cNvGrpSpPr>
            <a:grpSpLocks noChangeAspect="1"/>
          </p:cNvGrpSpPr>
          <p:nvPr/>
        </p:nvGrpSpPr>
        <p:grpSpPr bwMode="auto">
          <a:xfrm>
            <a:off x="3695700" y="2709203"/>
            <a:ext cx="933450" cy="2536825"/>
            <a:chOff x="1152" y="1104"/>
            <a:chExt cx="794" cy="2160"/>
          </a:xfrm>
        </p:grpSpPr>
        <p:sp>
          <p:nvSpPr>
            <p:cNvPr id="22597" name="Oval 324"/>
            <p:cNvSpPr>
              <a:spLocks noChangeAspect="1" noChangeArrowheads="1"/>
            </p:cNvSpPr>
            <p:nvPr/>
          </p:nvSpPr>
          <p:spPr bwMode="auto">
            <a:xfrm flipV="1">
              <a:off x="1488" y="259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7" name="Group 325"/>
            <p:cNvGrpSpPr>
              <a:grpSpLocks noChangeAspect="1"/>
            </p:cNvGrpSpPr>
            <p:nvPr/>
          </p:nvGrpSpPr>
          <p:grpSpPr bwMode="auto">
            <a:xfrm>
              <a:off x="1152" y="1104"/>
              <a:ext cx="794" cy="2160"/>
              <a:chOff x="1152" y="1152"/>
              <a:chExt cx="794" cy="2160"/>
            </a:xfrm>
          </p:grpSpPr>
          <p:grpSp>
            <p:nvGrpSpPr>
              <p:cNvPr id="28" name="Group 326"/>
              <p:cNvGrpSpPr>
                <a:grpSpLocks noChangeAspect="1"/>
              </p:cNvGrpSpPr>
              <p:nvPr/>
            </p:nvGrpSpPr>
            <p:grpSpPr bwMode="auto">
              <a:xfrm>
                <a:off x="1152" y="1152"/>
                <a:ext cx="794" cy="1636"/>
                <a:chOff x="125" y="1188"/>
                <a:chExt cx="794" cy="1636"/>
              </a:xfrm>
            </p:grpSpPr>
            <p:sp>
              <p:nvSpPr>
                <p:cNvPr id="22611" name="Oval 327"/>
                <p:cNvSpPr>
                  <a:spLocks noChangeAspect="1" noChangeArrowheads="1"/>
                </p:cNvSpPr>
                <p:nvPr/>
              </p:nvSpPr>
              <p:spPr bwMode="auto">
                <a:xfrm>
                  <a:off x="710" y="1311"/>
                  <a:ext cx="84" cy="8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grpSp>
              <p:nvGrpSpPr>
                <p:cNvPr id="29" name="Group 328"/>
                <p:cNvGrpSpPr>
                  <a:grpSpLocks noChangeAspect="1"/>
                </p:cNvGrpSpPr>
                <p:nvPr/>
              </p:nvGrpSpPr>
              <p:grpSpPr bwMode="auto">
                <a:xfrm>
                  <a:off x="125" y="1188"/>
                  <a:ext cx="794" cy="1636"/>
                  <a:chOff x="125" y="1188"/>
                  <a:chExt cx="794" cy="1636"/>
                </a:xfrm>
              </p:grpSpPr>
              <p:sp>
                <p:nvSpPr>
                  <p:cNvPr id="22613" name="Oval 3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43" y="1311"/>
                    <a:ext cx="84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614" name="Oval 3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85" y="1188"/>
                    <a:ext cx="83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615" name="Oval 3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10" y="1638"/>
                    <a:ext cx="84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616" name="Oval 3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85" y="1761"/>
                    <a:ext cx="83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617" name="Oval 3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638"/>
                    <a:ext cx="84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618" name="Oval 3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515"/>
                    <a:ext cx="84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619" name="Oval 3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68" y="1270"/>
                    <a:ext cx="84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620" name="Oval 3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85" y="1393"/>
                    <a:ext cx="83" cy="81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621" name="Oval 3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27" y="1597"/>
                    <a:ext cx="83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622" name="Oval 3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4" y="1515"/>
                    <a:ext cx="83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623" name="Oval 3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10" y="1474"/>
                    <a:ext cx="84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624" name="Oval 3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10" y="1924"/>
                    <a:ext cx="84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625" name="Oval 3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4" y="2088"/>
                    <a:ext cx="83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626" name="Oval 3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52" y="1720"/>
                    <a:ext cx="84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627" name="Oval 3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4" y="1843"/>
                    <a:ext cx="84" cy="81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628" name="Oval 3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1" y="1761"/>
                    <a:ext cx="83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629" name="Oval 3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9" y="1883"/>
                    <a:ext cx="83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630" name="Oval 3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6" y="1761"/>
                    <a:ext cx="84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631" name="Oval 3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2" y="1556"/>
                    <a:ext cx="84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632" name="Oval 3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2" y="1638"/>
                    <a:ext cx="84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633" name="Oval 3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0" y="1474"/>
                    <a:ext cx="83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634" name="Oval 3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6" y="1515"/>
                    <a:ext cx="84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635" name="Oval 3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6" y="1597"/>
                    <a:ext cx="84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636" name="Oval 3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02"/>
                    <a:ext cx="84" cy="81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637" name="Oval 3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43" y="1924"/>
                    <a:ext cx="84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638" name="Oval 3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85" y="1965"/>
                    <a:ext cx="83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639" name="Oval 3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10" y="2006"/>
                    <a:ext cx="84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640" name="Oval 3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85" y="2293"/>
                    <a:ext cx="83" cy="81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641" name="Oval 3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8" y="2252"/>
                    <a:ext cx="83" cy="81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642" name="Oval 3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" y="2006"/>
                    <a:ext cx="84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643" name="Oval 3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7" y="2088"/>
                    <a:ext cx="84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644" name="Oval 3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2" y="2170"/>
                    <a:ext cx="84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645" name="Oval 3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1" y="2006"/>
                    <a:ext cx="83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646" name="Oval 3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6" y="2088"/>
                    <a:ext cx="84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647" name="Oval 3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27" y="2047"/>
                    <a:ext cx="83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648" name="Oval 3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2129"/>
                    <a:ext cx="84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649" name="Oval 3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68" y="2211"/>
                    <a:ext cx="84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650" name="Oval 3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52" y="2211"/>
                    <a:ext cx="84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651" name="Oval 3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4" y="2006"/>
                    <a:ext cx="84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652" name="Oval 3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8" y="1924"/>
                    <a:ext cx="83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653" name="Oval 3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2047"/>
                    <a:ext cx="84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654" name="Oval 3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68" y="2129"/>
                    <a:ext cx="84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655" name="Oval 3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1" y="2743"/>
                    <a:ext cx="83" cy="81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656" name="Oval 3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6" y="2702"/>
                    <a:ext cx="84" cy="81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657" name="Oval 3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36" y="2497"/>
                    <a:ext cx="83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658" name="Oval 3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10" y="2620"/>
                    <a:ext cx="84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659" name="Oval 3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43" y="2497"/>
                    <a:ext cx="84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660" name="Oval 3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27" y="2538"/>
                    <a:ext cx="83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661" name="Oval 3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9" y="2579"/>
                    <a:ext cx="83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662" name="Oval 3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4" y="2497"/>
                    <a:ext cx="84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663" name="Oval 3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9" y="2415"/>
                    <a:ext cx="83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664" name="Oval 3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7" y="2211"/>
                    <a:ext cx="84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665" name="Oval 3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1" y="2293"/>
                    <a:ext cx="83" cy="81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666" name="Oval 3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4" y="2252"/>
                    <a:ext cx="84" cy="81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667" name="Oval 3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6" y="2374"/>
                    <a:ext cx="84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668" name="Oval 3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27" y="2374"/>
                    <a:ext cx="83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2669" name="Oval 3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10" y="2415"/>
                    <a:ext cx="84" cy="8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sp>
            <p:nvSpPr>
              <p:cNvPr id="22600" name="Oval 386"/>
              <p:cNvSpPr>
                <a:spLocks noChangeAspect="1" noChangeArrowheads="1"/>
              </p:cNvSpPr>
              <p:nvPr/>
            </p:nvSpPr>
            <p:spPr bwMode="auto">
              <a:xfrm flipV="1">
                <a:off x="1584" y="278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601" name="Oval 387"/>
              <p:cNvSpPr>
                <a:spLocks noChangeAspect="1" noChangeArrowheads="1"/>
              </p:cNvSpPr>
              <p:nvPr/>
            </p:nvSpPr>
            <p:spPr bwMode="auto">
              <a:xfrm flipV="1">
                <a:off x="1200" y="292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602" name="Oval 388"/>
              <p:cNvSpPr>
                <a:spLocks noChangeAspect="1" noChangeArrowheads="1"/>
              </p:cNvSpPr>
              <p:nvPr/>
            </p:nvSpPr>
            <p:spPr bwMode="auto">
              <a:xfrm flipV="1">
                <a:off x="1296" y="3072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603" name="Oval 389"/>
              <p:cNvSpPr>
                <a:spLocks noChangeAspect="1" noChangeArrowheads="1"/>
              </p:cNvSpPr>
              <p:nvPr/>
            </p:nvSpPr>
            <p:spPr bwMode="auto">
              <a:xfrm flipV="1">
                <a:off x="1200" y="3216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604" name="Oval 390"/>
              <p:cNvSpPr>
                <a:spLocks noChangeAspect="1" noChangeArrowheads="1"/>
              </p:cNvSpPr>
              <p:nvPr/>
            </p:nvSpPr>
            <p:spPr bwMode="auto">
              <a:xfrm flipV="1">
                <a:off x="1440" y="2880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605" name="Oval 391"/>
              <p:cNvSpPr>
                <a:spLocks noChangeAspect="1" noChangeArrowheads="1"/>
              </p:cNvSpPr>
              <p:nvPr/>
            </p:nvSpPr>
            <p:spPr bwMode="auto">
              <a:xfrm flipV="1">
                <a:off x="1392" y="2976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606" name="Oval 392"/>
              <p:cNvSpPr>
                <a:spLocks noChangeAspect="1" noChangeArrowheads="1"/>
              </p:cNvSpPr>
              <p:nvPr/>
            </p:nvSpPr>
            <p:spPr bwMode="auto">
              <a:xfrm flipV="1">
                <a:off x="1536" y="302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607" name="Oval 393"/>
              <p:cNvSpPr>
                <a:spLocks noChangeAspect="1" noChangeArrowheads="1"/>
              </p:cNvSpPr>
              <p:nvPr/>
            </p:nvSpPr>
            <p:spPr bwMode="auto">
              <a:xfrm flipV="1">
                <a:off x="1824" y="2832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608" name="Oval 394"/>
              <p:cNvSpPr>
                <a:spLocks noChangeAspect="1" noChangeArrowheads="1"/>
              </p:cNvSpPr>
              <p:nvPr/>
            </p:nvSpPr>
            <p:spPr bwMode="auto">
              <a:xfrm flipV="1">
                <a:off x="1680" y="2880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609" name="Oval 395"/>
              <p:cNvSpPr>
                <a:spLocks noChangeAspect="1" noChangeArrowheads="1"/>
              </p:cNvSpPr>
              <p:nvPr/>
            </p:nvSpPr>
            <p:spPr bwMode="auto">
              <a:xfrm flipV="1">
                <a:off x="1680" y="2736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610" name="Oval 396"/>
              <p:cNvSpPr>
                <a:spLocks noChangeAspect="1" noChangeArrowheads="1"/>
              </p:cNvSpPr>
              <p:nvPr/>
            </p:nvSpPr>
            <p:spPr bwMode="auto">
              <a:xfrm flipV="1">
                <a:off x="1440" y="3120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22589" name="Text Box 397"/>
          <p:cNvSpPr txBox="1">
            <a:spLocks noChangeAspect="1" noChangeArrowheads="1"/>
          </p:cNvSpPr>
          <p:nvPr/>
        </p:nvSpPr>
        <p:spPr bwMode="auto">
          <a:xfrm>
            <a:off x="4914900" y="4353853"/>
            <a:ext cx="269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sv-SE" sz="1800" b="1">
                <a:latin typeface="Times New Roman" pitchFamily="18" charset="0"/>
              </a:rPr>
              <a:t>e</a:t>
            </a:r>
            <a:r>
              <a:rPr lang="sv-SE" sz="1800" b="1" baseline="30000">
                <a:latin typeface="Times New Roman" pitchFamily="18" charset="0"/>
              </a:rPr>
              <a:t>-</a:t>
            </a:r>
            <a:endParaRPr lang="en-US" sz="1800" b="1">
              <a:latin typeface="Times New Roman" pitchFamily="18" charset="0"/>
            </a:endParaRPr>
          </a:p>
        </p:txBody>
      </p:sp>
      <p:cxnSp>
        <p:nvCxnSpPr>
          <p:cNvPr id="22590" name="AutoShape 398"/>
          <p:cNvCxnSpPr>
            <a:cxnSpLocks noChangeAspect="1" noChangeShapeType="1"/>
            <a:stCxn id="22589" idx="1"/>
          </p:cNvCxnSpPr>
          <p:nvPr/>
        </p:nvCxnSpPr>
        <p:spPr bwMode="auto">
          <a:xfrm rot="10800000" flipV="1">
            <a:off x="4278313" y="4674528"/>
            <a:ext cx="636587" cy="465137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2591" name="Freeform 399"/>
          <p:cNvSpPr>
            <a:spLocks noChangeAspect="1"/>
          </p:cNvSpPr>
          <p:nvPr/>
        </p:nvSpPr>
        <p:spPr bwMode="auto">
          <a:xfrm>
            <a:off x="2398713" y="4390365"/>
            <a:ext cx="1757362" cy="582613"/>
          </a:xfrm>
          <a:custGeom>
            <a:avLst/>
            <a:gdLst>
              <a:gd name="T0" fmla="*/ 2147483647 w 1496"/>
              <a:gd name="T1" fmla="*/ 2147483647 h 497"/>
              <a:gd name="T2" fmla="*/ 2147483647 w 1496"/>
              <a:gd name="T3" fmla="*/ 2147483647 h 497"/>
              <a:gd name="T4" fmla="*/ 2147483647 w 1496"/>
              <a:gd name="T5" fmla="*/ 2147483647 h 497"/>
              <a:gd name="T6" fmla="*/ 2147483647 w 1496"/>
              <a:gd name="T7" fmla="*/ 2147483647 h 497"/>
              <a:gd name="T8" fmla="*/ 2147483647 w 1496"/>
              <a:gd name="T9" fmla="*/ 2147483647 h 497"/>
              <a:gd name="T10" fmla="*/ 2147483647 w 1496"/>
              <a:gd name="T11" fmla="*/ 2147483647 h 497"/>
              <a:gd name="T12" fmla="*/ 2147483647 w 1496"/>
              <a:gd name="T13" fmla="*/ 2147483647 h 497"/>
              <a:gd name="T14" fmla="*/ 2147483647 w 1496"/>
              <a:gd name="T15" fmla="*/ 2147483647 h 497"/>
              <a:gd name="T16" fmla="*/ 2147483647 w 1496"/>
              <a:gd name="T17" fmla="*/ 2147483647 h 497"/>
              <a:gd name="T18" fmla="*/ 2147483647 w 1496"/>
              <a:gd name="T19" fmla="*/ 2147483647 h 497"/>
              <a:gd name="T20" fmla="*/ 2147483647 w 1496"/>
              <a:gd name="T21" fmla="*/ 2147483647 h 497"/>
              <a:gd name="T22" fmla="*/ 2147483647 w 1496"/>
              <a:gd name="T23" fmla="*/ 2147483647 h 497"/>
              <a:gd name="T24" fmla="*/ 2147483647 w 1496"/>
              <a:gd name="T25" fmla="*/ 2147483647 h 497"/>
              <a:gd name="T26" fmla="*/ 2147483647 w 1496"/>
              <a:gd name="T27" fmla="*/ 2147483647 h 497"/>
              <a:gd name="T28" fmla="*/ 2147483647 w 1496"/>
              <a:gd name="T29" fmla="*/ 2147483647 h 497"/>
              <a:gd name="T30" fmla="*/ 2147483647 w 1496"/>
              <a:gd name="T31" fmla="*/ 2147483647 h 497"/>
              <a:gd name="T32" fmla="*/ 2147483647 w 1496"/>
              <a:gd name="T33" fmla="*/ 2147483647 h 497"/>
              <a:gd name="T34" fmla="*/ 2147483647 w 1496"/>
              <a:gd name="T35" fmla="*/ 2147483647 h 497"/>
              <a:gd name="T36" fmla="*/ 0 w 1496"/>
              <a:gd name="T37" fmla="*/ 2147483647 h 49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96"/>
              <a:gd name="T58" fmla="*/ 0 h 497"/>
              <a:gd name="T59" fmla="*/ 1496 w 1496"/>
              <a:gd name="T60" fmla="*/ 497 h 49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96" h="497">
                <a:moveTo>
                  <a:pt x="1496" y="497"/>
                </a:moveTo>
                <a:cubicBezTo>
                  <a:pt x="1432" y="491"/>
                  <a:pt x="1395" y="485"/>
                  <a:pt x="1336" y="465"/>
                </a:cubicBezTo>
                <a:cubicBezTo>
                  <a:pt x="1312" y="457"/>
                  <a:pt x="1288" y="449"/>
                  <a:pt x="1264" y="441"/>
                </a:cubicBezTo>
                <a:cubicBezTo>
                  <a:pt x="1256" y="438"/>
                  <a:pt x="1240" y="433"/>
                  <a:pt x="1240" y="433"/>
                </a:cubicBezTo>
                <a:cubicBezTo>
                  <a:pt x="1237" y="428"/>
                  <a:pt x="1201" y="387"/>
                  <a:pt x="1200" y="385"/>
                </a:cubicBezTo>
                <a:cubicBezTo>
                  <a:pt x="1195" y="378"/>
                  <a:pt x="1196" y="368"/>
                  <a:pt x="1192" y="361"/>
                </a:cubicBezTo>
                <a:cubicBezTo>
                  <a:pt x="1164" y="311"/>
                  <a:pt x="1128" y="264"/>
                  <a:pt x="1096" y="217"/>
                </a:cubicBezTo>
                <a:cubicBezTo>
                  <a:pt x="1091" y="210"/>
                  <a:pt x="1080" y="213"/>
                  <a:pt x="1072" y="209"/>
                </a:cubicBezTo>
                <a:cubicBezTo>
                  <a:pt x="1041" y="193"/>
                  <a:pt x="1007" y="178"/>
                  <a:pt x="976" y="161"/>
                </a:cubicBezTo>
                <a:cubicBezTo>
                  <a:pt x="959" y="152"/>
                  <a:pt x="928" y="129"/>
                  <a:pt x="928" y="129"/>
                </a:cubicBezTo>
                <a:cubicBezTo>
                  <a:pt x="917" y="113"/>
                  <a:pt x="907" y="97"/>
                  <a:pt x="896" y="81"/>
                </a:cubicBezTo>
                <a:cubicBezTo>
                  <a:pt x="891" y="73"/>
                  <a:pt x="889" y="59"/>
                  <a:pt x="880" y="57"/>
                </a:cubicBezTo>
                <a:cubicBezTo>
                  <a:pt x="838" y="46"/>
                  <a:pt x="795" y="42"/>
                  <a:pt x="752" y="33"/>
                </a:cubicBezTo>
                <a:cubicBezTo>
                  <a:pt x="678" y="48"/>
                  <a:pt x="616" y="89"/>
                  <a:pt x="544" y="113"/>
                </a:cubicBezTo>
                <a:cubicBezTo>
                  <a:pt x="520" y="121"/>
                  <a:pt x="496" y="129"/>
                  <a:pt x="472" y="137"/>
                </a:cubicBezTo>
                <a:cubicBezTo>
                  <a:pt x="456" y="142"/>
                  <a:pt x="424" y="153"/>
                  <a:pt x="424" y="153"/>
                </a:cubicBezTo>
                <a:cubicBezTo>
                  <a:pt x="392" y="150"/>
                  <a:pt x="357" y="158"/>
                  <a:pt x="328" y="145"/>
                </a:cubicBezTo>
                <a:cubicBezTo>
                  <a:pt x="296" y="131"/>
                  <a:pt x="285" y="53"/>
                  <a:pt x="240" y="33"/>
                </a:cubicBezTo>
                <a:cubicBezTo>
                  <a:pt x="167" y="0"/>
                  <a:pt x="78" y="1"/>
                  <a:pt x="0" y="1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cxnSp>
        <p:nvCxnSpPr>
          <p:cNvPr id="22592" name="AutoShape 400"/>
          <p:cNvCxnSpPr>
            <a:cxnSpLocks noChangeAspect="1" noChangeShapeType="1"/>
          </p:cNvCxnSpPr>
          <p:nvPr/>
        </p:nvCxnSpPr>
        <p:spPr bwMode="auto">
          <a:xfrm rot="5400000" flipH="1">
            <a:off x="4061619" y="5162684"/>
            <a:ext cx="508000" cy="223838"/>
          </a:xfrm>
          <a:prstGeom prst="curvedConnector3">
            <a:avLst>
              <a:gd name="adj1" fmla="val 45139"/>
            </a:avLst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</p:cxnSp>
      <p:sp>
        <p:nvSpPr>
          <p:cNvPr id="22594" name="Text Box 402"/>
          <p:cNvSpPr txBox="1">
            <a:spLocks noChangeAspect="1" noChangeArrowheads="1"/>
          </p:cNvSpPr>
          <p:nvPr/>
        </p:nvSpPr>
        <p:spPr bwMode="auto">
          <a:xfrm>
            <a:off x="2398713" y="2031340"/>
            <a:ext cx="2714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sv-SE" sz="1800" b="1">
                <a:latin typeface="Times New Roman" pitchFamily="18" charset="0"/>
              </a:rPr>
              <a:t>e</a:t>
            </a:r>
            <a:r>
              <a:rPr lang="sv-SE" sz="1800" b="1" baseline="30000">
                <a:latin typeface="Times New Roman" pitchFamily="18" charset="0"/>
              </a:rPr>
              <a:t>-</a:t>
            </a:r>
            <a:endParaRPr lang="en-US" sz="1800" b="1">
              <a:latin typeface="Times New Roman" pitchFamily="18" charset="0"/>
            </a:endParaRPr>
          </a:p>
        </p:txBody>
      </p:sp>
      <p:sp>
        <p:nvSpPr>
          <p:cNvPr id="22595" name="Text Box 403"/>
          <p:cNvSpPr txBox="1">
            <a:spLocks noChangeAspect="1" noChangeArrowheads="1"/>
          </p:cNvSpPr>
          <p:nvPr/>
        </p:nvSpPr>
        <p:spPr bwMode="auto">
          <a:xfrm>
            <a:off x="2286000" y="4061753"/>
            <a:ext cx="2714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sv-SE" sz="1800" b="1">
                <a:latin typeface="Times New Roman" pitchFamily="18" charset="0"/>
              </a:rPr>
              <a:t>e</a:t>
            </a:r>
            <a:r>
              <a:rPr lang="sv-SE" sz="1800" b="1" baseline="30000">
                <a:latin typeface="Times New Roman" pitchFamily="18" charset="0"/>
              </a:rPr>
              <a:t>-</a:t>
            </a:r>
            <a:endParaRPr lang="en-US" sz="1800" b="1">
              <a:latin typeface="Times New Roman" pitchFamily="18" charset="0"/>
            </a:endParaRPr>
          </a:p>
        </p:txBody>
      </p:sp>
      <p:sp>
        <p:nvSpPr>
          <p:cNvPr id="22596" name="Text Box 404"/>
          <p:cNvSpPr txBox="1">
            <a:spLocks noChangeAspect="1" noChangeArrowheads="1"/>
          </p:cNvSpPr>
          <p:nvPr/>
        </p:nvSpPr>
        <p:spPr bwMode="auto">
          <a:xfrm>
            <a:off x="4598988" y="1929740"/>
            <a:ext cx="2254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i="1">
                <a:latin typeface="Helvetica" pitchFamily="96" charset="0"/>
              </a:rPr>
              <a:t>Dye-sensitized Solar Cells</a:t>
            </a:r>
            <a:endParaRPr lang="en-GB" sz="1800" b="1" i="1">
              <a:latin typeface="Helvetica" pitchFamily="96" charset="0"/>
            </a:endParaRPr>
          </a:p>
        </p:txBody>
      </p:sp>
      <p:sp>
        <p:nvSpPr>
          <p:cNvPr id="30" name="textruta 29"/>
          <p:cNvSpPr txBox="1"/>
          <p:nvPr/>
        </p:nvSpPr>
        <p:spPr>
          <a:xfrm>
            <a:off x="1583443" y="129950"/>
            <a:ext cx="74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 err="1" smtClean="0"/>
              <a:t>Where</a:t>
            </a:r>
            <a:r>
              <a:rPr lang="sv-SE" sz="3600" b="1" dirty="0" smtClean="0"/>
              <a:t> </a:t>
            </a:r>
            <a:r>
              <a:rPr lang="sv-SE" sz="3600" b="1" dirty="0" err="1" smtClean="0"/>
              <a:t>are</a:t>
            </a:r>
            <a:r>
              <a:rPr lang="sv-SE" sz="3600" b="1" dirty="0" smtClean="0"/>
              <a:t> the </a:t>
            </a:r>
            <a:r>
              <a:rPr lang="sv-SE" sz="3600" b="1" dirty="0" err="1" smtClean="0"/>
              <a:t>internal</a:t>
            </a:r>
            <a:r>
              <a:rPr lang="sv-SE" sz="3600" b="1" dirty="0" smtClean="0"/>
              <a:t> </a:t>
            </a:r>
            <a:r>
              <a:rPr lang="sv-SE" sz="3600" b="1" dirty="0" err="1" smtClean="0"/>
              <a:t>losses</a:t>
            </a:r>
            <a:r>
              <a:rPr lang="sv-SE" sz="3600" b="1" dirty="0" smtClean="0"/>
              <a:t>?</a:t>
            </a:r>
          </a:p>
          <a:p>
            <a:r>
              <a:rPr lang="sv-SE" sz="3600" b="1" dirty="0" smtClean="0"/>
              <a:t>- the </a:t>
            </a:r>
            <a:r>
              <a:rPr lang="sv-SE" sz="3600" b="1" dirty="0" err="1" smtClean="0"/>
              <a:t>hunt</a:t>
            </a:r>
            <a:r>
              <a:rPr lang="sv-SE" sz="3600" b="1" dirty="0" smtClean="0"/>
              <a:t> for the </a:t>
            </a:r>
            <a:r>
              <a:rPr lang="sv-SE" sz="3600" b="1" dirty="0" err="1" smtClean="0"/>
              <a:t>half</a:t>
            </a:r>
            <a:r>
              <a:rPr lang="sv-SE" sz="3600" b="1" dirty="0" smtClean="0"/>
              <a:t> volt</a:t>
            </a:r>
            <a:endParaRPr lang="sv-SE" sz="3600" b="1" dirty="0"/>
          </a:p>
        </p:txBody>
      </p:sp>
      <p:sp>
        <p:nvSpPr>
          <p:cNvPr id="22556" name="Text Box 61"/>
          <p:cNvSpPr txBox="1">
            <a:spLocks noChangeAspect="1" noChangeArrowheads="1"/>
          </p:cNvSpPr>
          <p:nvPr/>
        </p:nvSpPr>
        <p:spPr bwMode="auto">
          <a:xfrm>
            <a:off x="4948237" y="4861853"/>
            <a:ext cx="1012825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sv-SE" sz="2400" dirty="0">
                <a:latin typeface="Times New Roman" pitchFamily="18" charset="0"/>
              </a:rPr>
              <a:t>I</a:t>
            </a:r>
            <a:r>
              <a:rPr lang="sv-SE" sz="2400" baseline="30000" dirty="0">
                <a:latin typeface="Times New Roman" pitchFamily="18" charset="0"/>
              </a:rPr>
              <a:t>-</a:t>
            </a:r>
            <a:r>
              <a:rPr lang="sv-SE" sz="2400" dirty="0">
                <a:latin typeface="Times New Roman" pitchFamily="18" charset="0"/>
              </a:rPr>
              <a:t> / I</a:t>
            </a:r>
            <a:r>
              <a:rPr lang="sv-SE" sz="2400" baseline="-25000" dirty="0">
                <a:latin typeface="Times New Roman" pitchFamily="18" charset="0"/>
              </a:rPr>
              <a:t>3</a:t>
            </a:r>
            <a:r>
              <a:rPr lang="sv-SE" sz="2400" baseline="30000" dirty="0">
                <a:latin typeface="Times New Roman" pitchFamily="18" charset="0"/>
              </a:rPr>
              <a:t>-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2528" name="textruta 22527"/>
          <p:cNvSpPr txBox="1"/>
          <p:nvPr/>
        </p:nvSpPr>
        <p:spPr>
          <a:xfrm>
            <a:off x="1488826" y="6145768"/>
            <a:ext cx="6400573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sv-SE" dirty="0" err="1" smtClean="0"/>
              <a:t>Can</a:t>
            </a:r>
            <a:r>
              <a:rPr lang="sv-SE" dirty="0" smtClean="0"/>
              <a:t> a 2-electron redox </a:t>
            </a:r>
            <a:r>
              <a:rPr lang="sv-SE" dirty="0" err="1" smtClean="0"/>
              <a:t>couple</a:t>
            </a:r>
            <a:r>
              <a:rPr lang="sv-SE" dirty="0" smtClean="0"/>
              <a:t> be </a:t>
            </a:r>
            <a:r>
              <a:rPr lang="sv-SE" dirty="0" err="1" smtClean="0"/>
              <a:t>replaced</a:t>
            </a:r>
            <a:r>
              <a:rPr lang="sv-SE" dirty="0" smtClean="0"/>
              <a:t> by a 1-electron </a:t>
            </a:r>
            <a:r>
              <a:rPr lang="sv-SE" dirty="0" err="1" smtClean="0"/>
              <a:t>couple</a:t>
            </a:r>
            <a:r>
              <a:rPr lang="sv-SE" dirty="0" smtClean="0"/>
              <a:t>?</a:t>
            </a:r>
          </a:p>
          <a:p>
            <a:r>
              <a:rPr lang="sv-SE" dirty="0" smtClean="0"/>
              <a:t>A problem for </a:t>
            </a:r>
            <a:r>
              <a:rPr lang="sv-SE" dirty="0" err="1" smtClean="0"/>
              <a:t>almost</a:t>
            </a:r>
            <a:r>
              <a:rPr lang="sv-SE" dirty="0" smtClean="0"/>
              <a:t> 20 </a:t>
            </a:r>
            <a:r>
              <a:rPr lang="sv-SE" dirty="0" err="1" smtClean="0"/>
              <a:t>years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6288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3537</TotalTime>
  <Words>1178</Words>
  <Application>Microsoft Macintosh PowerPoint</Application>
  <PresentationFormat>Bildspel på skärmen (4:3)</PresentationFormat>
  <Paragraphs>268</Paragraphs>
  <Slides>23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23</vt:i4>
      </vt:variant>
    </vt:vector>
  </HeadingPairs>
  <TitlesOfParts>
    <vt:vector size="25" baseType="lpstr">
      <vt:lpstr>Office-tema</vt:lpstr>
      <vt:lpstr>ISIS/Draw Sketch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In 2010 we introduced the ’marriage’ between a blocking dye and Co-complex redox systems </vt:lpstr>
      <vt:lpstr>Best result with Co-mediator without steric groups:    -  Electron lifetimes the same for all Co-mediators    -  Mass transport best for Co-mediator without steric groups    -  Suitable for indoor light</vt:lpstr>
      <vt:lpstr>The World Record DSC is Based on Porphyrine Dye and Co-complex Redox Electrolyte</vt:lpstr>
      <vt:lpstr>Solid-State DSC</vt:lpstr>
      <vt:lpstr>PowerPoint-presentation</vt:lpstr>
      <vt:lpstr>Why does ID176 work in solid and not in liquid DSC?</vt:lpstr>
      <vt:lpstr>PowerPoint-presentation</vt:lpstr>
      <vt:lpstr>PowerPoint-presentation</vt:lpstr>
      <vt:lpstr>Perovskite Solar Cells - An Organic-Inorganic Hybrid</vt:lpstr>
      <vt:lpstr>PowerPoint-presentation</vt:lpstr>
      <vt:lpstr>PowerPoint-presentation</vt:lpstr>
      <vt:lpstr>Several open fundamental questions </vt:lpstr>
      <vt:lpstr>PowerPoint-presentation</vt:lpstr>
      <vt:lpstr>PowerPoint-presentation</vt:lpstr>
    </vt:vector>
  </TitlesOfParts>
  <Company>Uppsala Universitet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Anders Hagfeldt</dc:creator>
  <cp:lastModifiedBy>Anders Hagfeldt</cp:lastModifiedBy>
  <cp:revision>322</cp:revision>
  <dcterms:created xsi:type="dcterms:W3CDTF">2011-05-16T09:50:32Z</dcterms:created>
  <dcterms:modified xsi:type="dcterms:W3CDTF">2013-09-19T10:07:29Z</dcterms:modified>
</cp:coreProperties>
</file>