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92" r:id="rId3"/>
    <p:sldId id="306" r:id="rId4"/>
    <p:sldId id="382" r:id="rId5"/>
    <p:sldId id="290" r:id="rId6"/>
    <p:sldId id="303" r:id="rId7"/>
    <p:sldId id="423" r:id="rId8"/>
    <p:sldId id="409" r:id="rId9"/>
    <p:sldId id="384" r:id="rId10"/>
    <p:sldId id="383" r:id="rId11"/>
    <p:sldId id="419" r:id="rId12"/>
    <p:sldId id="397" r:id="rId13"/>
    <p:sldId id="398" r:id="rId14"/>
    <p:sldId id="402" r:id="rId15"/>
    <p:sldId id="273" r:id="rId16"/>
    <p:sldId id="331" r:id="rId1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3AFA"/>
    <a:srgbClr val="0518CD"/>
    <a:srgbClr val="1B30F9"/>
    <a:srgbClr val="3043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326" autoAdjust="0"/>
  </p:normalViewPr>
  <p:slideViewPr>
    <p:cSldViewPr>
      <p:cViewPr varScale="1">
        <p:scale>
          <a:sx n="71" d="100"/>
          <a:sy n="71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4F8276C-B4A9-4CC0-893D-5A0345FC735E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A14FB76-30E6-4832-B0FA-8C5C4F504F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82069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4FB76-30E6-4832-B0FA-8C5C4F504F8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E579D3-2253-49B0-BB30-B926D8304660}" type="slidenum">
              <a:rPr lang="sv-SE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A134-EE61-41C0-A37D-4ECB3A35C445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BF11-F200-46C9-92BE-EA71B92ABF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6E30-C8D7-4437-9AD9-BAD293D19F1B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03F7-7C1A-4C3E-ACA4-635AD9F8DF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E82A-7310-4F4F-AA12-5E8ACBEED535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3373-6238-4CBE-9743-A70EF1FC4B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069E-AAB3-4BFB-A2C8-0687A16F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43BA-9689-406A-95E7-031E9E3B0072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F46A-0528-4E1E-A411-AFB1AC4BFA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1A37-62D0-41E5-B6F6-9E5BF9D12000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2F12-D09E-4B68-B4B0-ADD63DD3A5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A050-CFD9-48C7-A417-B5FC6B9862D5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DEB0-E63C-4E47-9164-CC8E4C0670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3468-3F10-4A4F-A91B-654E91DA4A73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05E6-8679-4442-B789-2FFB1E04D9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7ADD-DC93-445F-BA3E-DF3757D25C94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D02A-7006-4802-AAA0-C33509A5D0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715B-880F-432F-9795-FE49E9854B20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491D-E0DE-4ECB-AC6C-A6B37F7702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A321-A0FF-4930-B866-D279E0FF9F68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A39B-3BED-4624-AC67-1947374333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F522-B2A4-45EC-84B2-7CFFC16B8B6B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3CBF-F9A4-49CC-85C9-78131B7AC7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EDFA7F-CCCA-41FA-9628-45536AC324DE}" type="datetimeFigureOut">
              <a:rPr lang="sv-SE"/>
              <a:pPr>
                <a:defRPr/>
              </a:pPr>
              <a:t>2013-09-22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1267F-94C3-4893-8B9C-459E71CCFC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071411" y="1084943"/>
            <a:ext cx="7715250" cy="16430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Nanowires with promise for high efficiency </a:t>
            </a:r>
            <a:r>
              <a:rPr lang="en-US" sz="3200" dirty="0" err="1" smtClean="0">
                <a:solidFill>
                  <a:srgbClr val="FFFF00"/>
                </a:solidFill>
                <a:latin typeface="Comic Sans MS" pitchFamily="66" charset="0"/>
              </a:rPr>
              <a:t>photovoltaics</a:t>
            </a:r>
            <a: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sv-SE" sz="32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3688" y="214313"/>
            <a:ext cx="1230312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224555" y="3284984"/>
            <a:ext cx="65119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000" u="sng" dirty="0">
                <a:solidFill>
                  <a:srgbClr val="FFFF00"/>
                </a:solidFill>
                <a:latin typeface="Comic Sans MS" pitchFamily="66" charset="0"/>
              </a:rPr>
              <a:t>M.T. Borgström</a:t>
            </a:r>
            <a:r>
              <a:rPr lang="sv-SE" sz="2000" dirty="0">
                <a:solidFill>
                  <a:schemeClr val="bg1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sv-SE" sz="2000" dirty="0">
                <a:solidFill>
                  <a:schemeClr val="bg1"/>
                </a:solidFill>
                <a:latin typeface="Comic Sans MS" pitchFamily="66" charset="0"/>
              </a:rPr>
              <a:t> magnus.borgstrom@ftf.lth.se</a:t>
            </a:r>
            <a:endParaRPr lang="sv-SE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sv-SE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sv-SE" sz="1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2294" name="Picture 4" descr="LU_PR_A4_HUS_STD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06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4725143"/>
            <a:ext cx="8635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NW Doping </a:t>
            </a:r>
          </a:p>
          <a:p>
            <a:pPr algn="ctr"/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Total control over axial and radial NW growth</a:t>
            </a:r>
            <a:endParaRPr lang="sv-SE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NW solar cells</a:t>
            </a:r>
            <a:endParaRPr lang="sv-SE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>
                <a:solidFill>
                  <a:srgbClr val="FFFF00"/>
                </a:solidFill>
                <a:latin typeface="Comic Sans MS" pitchFamily="66" charset="0"/>
              </a:rPr>
              <a:t>Photocurrent</a:t>
            </a:r>
            <a: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v-SE" sz="3200" dirty="0" err="1" smtClean="0">
                <a:solidFill>
                  <a:srgbClr val="FFFF00"/>
                </a:solidFill>
                <a:latin typeface="Comic Sans MS" pitchFamily="66" charset="0"/>
              </a:rPr>
              <a:t>measurements</a:t>
            </a:r>
            <a:endParaRPr lang="sv-S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5194920" cy="1944216"/>
          </a:xfrm>
        </p:spPr>
        <p:txBody>
          <a:bodyPr>
            <a:normAutofit/>
          </a:bodyPr>
          <a:lstStyle/>
          <a:p>
            <a:r>
              <a:rPr lang="sv-SE" sz="2400" dirty="0" err="1" smtClean="0">
                <a:solidFill>
                  <a:srgbClr val="FFFF00"/>
                </a:solidFill>
                <a:latin typeface="Comic Sans MS" pitchFamily="66" charset="0"/>
              </a:rPr>
              <a:t>Efficiency</a:t>
            </a: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 3.8% (1 </a:t>
            </a:r>
            <a:r>
              <a:rPr lang="sv-SE" sz="2400" dirty="0" err="1" smtClean="0">
                <a:solidFill>
                  <a:srgbClr val="FFFF00"/>
                </a:solidFill>
                <a:latin typeface="Comic Sans MS" pitchFamily="66" charset="0"/>
              </a:rPr>
              <a:t>sun</a:t>
            </a: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, AM 1.5)</a:t>
            </a:r>
          </a:p>
          <a:p>
            <a:r>
              <a:rPr lang="sv-SE" sz="2400" dirty="0" err="1" smtClean="0">
                <a:solidFill>
                  <a:srgbClr val="FFFF00"/>
                </a:solidFill>
                <a:latin typeface="Comic Sans MS" pitchFamily="66" charset="0"/>
              </a:rPr>
              <a:t>Fill</a:t>
            </a: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v-SE" sz="2400" dirty="0" err="1" smtClean="0">
                <a:solidFill>
                  <a:srgbClr val="FFFF00"/>
                </a:solidFill>
                <a:latin typeface="Comic Sans MS" pitchFamily="66" charset="0"/>
              </a:rPr>
              <a:t>factor</a:t>
            </a: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 74%</a:t>
            </a:r>
          </a:p>
          <a:p>
            <a:r>
              <a:rPr lang="sv-SE" sz="2400" dirty="0" err="1" smtClean="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sv-SE" sz="2400" baseline="-25000" dirty="0" err="1" smtClean="0">
                <a:solidFill>
                  <a:srgbClr val="FFFF00"/>
                </a:solidFill>
                <a:latin typeface="Comic Sans MS" pitchFamily="66" charset="0"/>
              </a:rPr>
              <a:t>oc</a:t>
            </a: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 = 0.75 V</a:t>
            </a:r>
          </a:p>
          <a:p>
            <a:endParaRPr lang="sv-SE" sz="2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8673" name="Picture 1" descr="F:\JesperW\Origin User Files\Exported pictures\AMONRA solar cells\BQ01 Dark and 1sun I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070" y="1763815"/>
            <a:ext cx="3828371" cy="3825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6512" y="3676527"/>
            <a:ext cx="47532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Excellent light capture despite </a:t>
            </a:r>
            <a:endParaRPr lang="sv-SE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    low </a:t>
            </a:r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density (are fill factor 3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%)</a:t>
            </a:r>
            <a:endParaRPr lang="sv-SE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5 times more efficient per 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active </a:t>
            </a:r>
          </a:p>
          <a:p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   surface area than </a:t>
            </a:r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thin 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film InP cell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Current density through NW </a:t>
            </a:r>
          </a:p>
          <a:p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   about 3 times higher than in record</a:t>
            </a:r>
          </a:p>
          <a:p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   multi junction solar cells.</a:t>
            </a:r>
            <a:endParaRPr lang="sv-SE" sz="2000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xmlns="" val="29359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>
                <a:solidFill>
                  <a:srgbClr val="FFFF00"/>
                </a:solidFill>
                <a:latin typeface="Comic Sans MS" pitchFamily="66" charset="0"/>
              </a:rPr>
              <a:t>Modeling ideal structures</a:t>
            </a:r>
            <a:endParaRPr lang="sv-SE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68" y="1348924"/>
            <a:ext cx="9007126" cy="5034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7347" y="5564964"/>
            <a:ext cx="128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t=2000 nm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5650" y="1329703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Anttu &amp; Xu,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Optics Express, 2013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9701" y="332656"/>
            <a:ext cx="8229438" cy="1142735"/>
          </a:xfrm>
        </p:spPr>
        <p:txBody>
          <a:bodyPr lIns="91282" tIns="72553" rIns="91282" bIns="45823"/>
          <a:lstStyle/>
          <a:p>
            <a:pPr eaLnBrk="1" hangingPunct="1">
              <a:tabLst>
                <a:tab pos="0" algn="l"/>
                <a:tab pos="912502" algn="l"/>
                <a:tab pos="1826606" algn="l"/>
                <a:tab pos="2740711" algn="l"/>
                <a:tab pos="3654816" algn="l"/>
                <a:tab pos="4568920" algn="l"/>
                <a:tab pos="5483025" algn="l"/>
                <a:tab pos="6397130" algn="l"/>
                <a:tab pos="7311235" algn="l"/>
                <a:tab pos="8225339" algn="l"/>
                <a:tab pos="9139444" algn="l"/>
                <a:tab pos="10053549" algn="l"/>
                <a:tab pos="10967654" algn="l"/>
              </a:tabLst>
            </a:pPr>
            <a: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  <a:t>Nano imprint lithography for large scale economically viable patterning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877" y="1601102"/>
            <a:ext cx="6326119" cy="47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668" y="1626566"/>
            <a:ext cx="6329345" cy="47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8956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76399"/>
            <a:ext cx="6993796" cy="522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3643818"/>
              </p:ext>
            </p:extLst>
          </p:nvPr>
        </p:nvGraphicFramePr>
        <p:xfrm>
          <a:off x="2343314" y="1575637"/>
          <a:ext cx="4388926" cy="4332206"/>
        </p:xfrm>
        <a:graphic>
          <a:graphicData uri="http://schemas.openxmlformats.org/presentationml/2006/ole">
            <p:oleObj spid="_x0000_s12431" name="Graph" r:id="rId4" imgW="1728826" imgH="1728826" progId="">
              <p:embed/>
            </p:oleObj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459701" y="332656"/>
            <a:ext cx="8229438" cy="1142735"/>
          </a:xfrm>
        </p:spPr>
        <p:txBody>
          <a:bodyPr lIns="91282" tIns="72553" rIns="91282" bIns="45823"/>
          <a:lstStyle/>
          <a:p>
            <a:pPr eaLnBrk="1" hangingPunct="1">
              <a:tabLst>
                <a:tab pos="0" algn="l"/>
                <a:tab pos="912502" algn="l"/>
                <a:tab pos="1826606" algn="l"/>
                <a:tab pos="2740711" algn="l"/>
                <a:tab pos="3654816" algn="l"/>
                <a:tab pos="4568920" algn="l"/>
                <a:tab pos="5483025" algn="l"/>
                <a:tab pos="6397130" algn="l"/>
                <a:tab pos="7311235" algn="l"/>
                <a:tab pos="8225339" algn="l"/>
                <a:tab pos="9139444" algn="l"/>
                <a:tab pos="10053549" algn="l"/>
                <a:tab pos="10967654" algn="l"/>
              </a:tabLst>
            </a:pPr>
            <a: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  <a:t>Nano imprint lithography for large scale economically viable patterning</a:t>
            </a:r>
          </a:p>
        </p:txBody>
      </p:sp>
    </p:spTree>
    <p:extLst>
      <p:ext uri="{BB962C8B-B14F-4D97-AF65-F5344CB8AC3E}">
        <p14:creationId xmlns:p14="http://schemas.microsoft.com/office/powerpoint/2010/main" xmlns="" val="21434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  <a:t>PV performance</a:t>
            </a:r>
            <a:endParaRPr lang="sv-S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43657" y="6094550"/>
            <a:ext cx="5194920" cy="57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NW surface fraction 12%</a:t>
            </a:r>
          </a:p>
          <a:p>
            <a:endParaRPr lang="sv-SE" sz="2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340768"/>
            <a:ext cx="4710339" cy="444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99177" y="6488668"/>
            <a:ext cx="315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FFFF"/>
                </a:solidFill>
              </a:rPr>
              <a:t>Wallentin et al, Science 2013</a:t>
            </a:r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1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>
                <a:solidFill>
                  <a:srgbClr val="FFFF00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572500" cy="3024336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rgbClr val="FFFF00"/>
                </a:solidFill>
                <a:latin typeface="Comic Sans MS" pitchFamily="66" charset="0"/>
              </a:rPr>
              <a:t>NWs promising for high efficiency solar energy </a:t>
            </a: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harvesting</a:t>
            </a:r>
          </a:p>
          <a:p>
            <a:endParaRPr lang="sv-SE" sz="2400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NW Doping </a:t>
            </a:r>
          </a:p>
          <a:p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Nano imprint lithography for NW growth</a:t>
            </a:r>
          </a:p>
          <a:p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Nanowire based photovoltaics</a:t>
            </a:r>
          </a:p>
          <a:p>
            <a:pPr marL="0" indent="0">
              <a:buNone/>
            </a:pPr>
            <a:endParaRPr lang="sv-SE" sz="2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3688" y="214313"/>
            <a:ext cx="1230312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3797" name="Picture 4" descr="LU_PR_A4_HUS_STD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06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34708" y="228126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Acknowledgements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763688" y="4797152"/>
            <a:ext cx="6048672" cy="1728192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EU project AMON-RA (</a:t>
            </a:r>
            <a:r>
              <a:rPr lang="sv-SE" altLang="sv-SE" sz="2000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FP7 </a:t>
            </a:r>
            <a:r>
              <a:rPr lang="en-US" sz="2000" dirty="0" smtClean="0">
                <a:solidFill>
                  <a:srgbClr val="FFFF00"/>
                </a:solidFill>
              </a:rPr>
              <a:t>214814)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EON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International Research Initiative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Swedish energy agency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Swedish Research Council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Swedish Foundation for Strategic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43699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J. Wallentin, </a:t>
            </a:r>
            <a:r>
              <a:rPr lang="sv-SE" dirty="0" smtClean="0">
                <a:solidFill>
                  <a:srgbClr val="FFFF00"/>
                </a:solidFill>
                <a:latin typeface="Comic Sans MS" pitchFamily="66" charset="0"/>
              </a:rPr>
              <a:t>N. Anttu, D</a:t>
            </a:r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. Jacobsson, </a:t>
            </a:r>
            <a:r>
              <a:rPr lang="sv-SE" dirty="0" smtClean="0">
                <a:solidFill>
                  <a:srgbClr val="FFFF00"/>
                </a:solidFill>
                <a:latin typeface="Comic Sans MS" pitchFamily="66" charset="0"/>
              </a:rPr>
              <a:t>M. Heurlin, H. Q. Xu, </a:t>
            </a:r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L. </a:t>
            </a:r>
            <a:r>
              <a:rPr lang="sv-SE" dirty="0" smtClean="0">
                <a:solidFill>
                  <a:srgbClr val="FFFF00"/>
                </a:solidFill>
                <a:latin typeface="Comic Sans MS" pitchFamily="66" charset="0"/>
              </a:rPr>
              <a:t>Samuelson, </a:t>
            </a:r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K. Deppert</a:t>
            </a:r>
          </a:p>
          <a:p>
            <a:r>
              <a:rPr lang="sv-SE" i="1" dirty="0">
                <a:solidFill>
                  <a:schemeClr val="bg1"/>
                </a:solidFill>
                <a:latin typeface="Comic Sans MS" pitchFamily="66" charset="0"/>
              </a:rPr>
              <a:t>Solid state physics, Lund University</a:t>
            </a:r>
          </a:p>
          <a:p>
            <a:endParaRPr lang="sv-SE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v-SE" dirty="0" smtClean="0">
                <a:solidFill>
                  <a:srgbClr val="FFFF00"/>
                </a:solidFill>
                <a:latin typeface="Comic Sans MS" pitchFamily="66" charset="0"/>
              </a:rPr>
              <a:t>D. Asoli, M. Huffman, I. Åberg, </a:t>
            </a:r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M. Magnusson</a:t>
            </a:r>
          </a:p>
          <a:p>
            <a:pPr>
              <a:buFont typeface="Arial" charset="0"/>
              <a:buNone/>
            </a:pPr>
            <a:r>
              <a:rPr lang="sv-SE" i="1" dirty="0">
                <a:solidFill>
                  <a:schemeClr val="bg1"/>
                </a:solidFill>
                <a:latin typeface="Comic Sans MS" pitchFamily="66" charset="0"/>
              </a:rPr>
              <a:t>Solvoltaics AB, Lund</a:t>
            </a:r>
          </a:p>
          <a:p>
            <a:pPr>
              <a:buFont typeface="Arial" charset="0"/>
              <a:buNone/>
            </a:pPr>
            <a:endParaRPr lang="sv-SE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M. Ek, L. R. </a:t>
            </a:r>
            <a:r>
              <a:rPr lang="sv-SE" dirty="0" smtClean="0">
                <a:solidFill>
                  <a:srgbClr val="FFFF00"/>
                </a:solidFill>
                <a:latin typeface="Comic Sans MS" pitchFamily="66" charset="0"/>
              </a:rPr>
              <a:t>Wallenberg </a:t>
            </a:r>
            <a:endParaRPr lang="sv-SE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GB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Polymer &amp; Materials Chemistry/</a:t>
            </a:r>
            <a:r>
              <a:rPr lang="en-GB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nCHREM</a:t>
            </a:r>
            <a:r>
              <a:rPr lang="en-GB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Lund University</a:t>
            </a:r>
          </a:p>
          <a:p>
            <a:pPr algn="ctr">
              <a:buFont typeface="Arial" charset="0"/>
              <a:buNone/>
            </a:pPr>
            <a:endParaRPr lang="en-GB" i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8665" y="1368362"/>
            <a:ext cx="4425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J . Persson,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J.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Wagner</a:t>
            </a:r>
          </a:p>
          <a:p>
            <a:r>
              <a:rPr lang="sv-SE" i="1" dirty="0">
                <a:solidFill>
                  <a:schemeClr val="bg1"/>
                </a:solidFill>
                <a:latin typeface="Comic Sans MS" pitchFamily="66" charset="0"/>
              </a:rPr>
              <a:t>Center for Electron Nanoscopy, Technical University of Denmark</a:t>
            </a:r>
          </a:p>
          <a:p>
            <a:endParaRPr lang="en-GB" i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D. Kriegner, T. Etzelstorfer, J. </a:t>
            </a:r>
            <a:r>
              <a:rPr lang="sv-SE" dirty="0" smtClean="0">
                <a:solidFill>
                  <a:srgbClr val="FFFF00"/>
                </a:solidFill>
                <a:latin typeface="Comic Sans MS" pitchFamily="66" charset="0"/>
              </a:rPr>
              <a:t>Stangl, G. Bauer</a:t>
            </a:r>
            <a:endParaRPr lang="sv-SE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v-SE" i="1" dirty="0" smtClean="0">
                <a:solidFill>
                  <a:schemeClr val="bg1"/>
                </a:solidFill>
                <a:latin typeface="Comic Sans MS" pitchFamily="66" charset="0"/>
              </a:rPr>
              <a:t>Johannes Kepler </a:t>
            </a:r>
            <a:r>
              <a:rPr lang="sv-SE" i="1" dirty="0">
                <a:solidFill>
                  <a:schemeClr val="bg1"/>
                </a:solidFill>
                <a:latin typeface="Comic Sans MS" pitchFamily="66" charset="0"/>
              </a:rPr>
              <a:t>University Linz</a:t>
            </a:r>
          </a:p>
          <a:p>
            <a:endParaRPr lang="sv-SE" dirty="0"/>
          </a:p>
          <a:p>
            <a:r>
              <a:rPr lang="sv-SE" dirty="0">
                <a:solidFill>
                  <a:srgbClr val="FFFF00"/>
                </a:solidFill>
                <a:latin typeface="Comic Sans MS" pitchFamily="66" charset="0"/>
              </a:rPr>
              <a:t>P. Kailuweit, G. Siefer, </a:t>
            </a:r>
            <a:r>
              <a:rPr lang="sv-SE" dirty="0" smtClean="0">
                <a:solidFill>
                  <a:srgbClr val="FFFF00"/>
                </a:solidFill>
                <a:latin typeface="Comic Sans MS" pitchFamily="66" charset="0"/>
              </a:rPr>
              <a:t>F. Dimroth</a:t>
            </a:r>
            <a:endParaRPr lang="sv-SE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sv-SE" i="1" dirty="0" smtClean="0">
                <a:solidFill>
                  <a:schemeClr val="bg1"/>
                </a:solidFill>
                <a:latin typeface="Comic Sans MS" pitchFamily="66" charset="0"/>
              </a:rPr>
              <a:t>Fraunhofer </a:t>
            </a:r>
            <a:r>
              <a:rPr lang="sv-SE" i="1" dirty="0">
                <a:solidFill>
                  <a:schemeClr val="bg1"/>
                </a:solidFill>
                <a:latin typeface="Comic Sans MS" pitchFamily="66" charset="0"/>
              </a:rPr>
              <a:t>institute </a:t>
            </a:r>
            <a:r>
              <a:rPr lang="sv-SE" i="1" dirty="0" smtClean="0">
                <a:solidFill>
                  <a:schemeClr val="bg1"/>
                </a:solidFill>
                <a:latin typeface="Comic Sans MS" pitchFamily="66" charset="0"/>
              </a:rPr>
              <a:t>for solar energy systems, </a:t>
            </a:r>
            <a:r>
              <a:rPr lang="sv-SE" i="1" dirty="0">
                <a:solidFill>
                  <a:schemeClr val="bg1"/>
                </a:solidFill>
                <a:latin typeface="Comic Sans MS" pitchFamily="66" charset="0"/>
              </a:rPr>
              <a:t>Freiburg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  <a:t>World record efficiency solar cell</a:t>
            </a:r>
            <a:b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sv-S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6200433"/>
            <a:ext cx="7787208" cy="896963"/>
          </a:xfrm>
        </p:spPr>
        <p:txBody>
          <a:bodyPr/>
          <a:lstStyle/>
          <a:p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</a:rPr>
              <a:t>Solar Junction: III-V multi junction solar cell</a:t>
            </a:r>
            <a:endParaRPr lang="sv-SE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052736"/>
            <a:ext cx="584026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563888" y="908720"/>
            <a:ext cx="4917159" cy="5328592"/>
            <a:chOff x="-70829" y="1484784"/>
            <a:chExt cx="4573044" cy="500344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829" y="1484784"/>
              <a:ext cx="4573044" cy="50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0" y="5841817"/>
              <a:ext cx="2544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US energy information </a:t>
              </a:r>
            </a:p>
            <a:p>
              <a:r>
                <a:rPr lang="sv-SE" dirty="0" smtClean="0"/>
                <a:t>administration 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77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1563" y="908720"/>
            <a:ext cx="6786562" cy="4000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-27384"/>
            <a:ext cx="7035800" cy="1143000"/>
          </a:xfrm>
        </p:spPr>
        <p:txBody>
          <a:bodyPr/>
          <a:lstStyle/>
          <a:p>
            <a:r>
              <a:rPr lang="sv-SE" altLang="sv-SE" sz="3200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AMON-RA (FP7 </a:t>
            </a:r>
            <a:r>
              <a:rPr lang="en-US" sz="3200" dirty="0" smtClean="0">
                <a:solidFill>
                  <a:srgbClr val="FFFF00"/>
                </a:solidFill>
              </a:rPr>
              <a:t>214814)</a:t>
            </a:r>
            <a:endParaRPr lang="sv-SE" altLang="sv-SE" sz="3200" dirty="0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8436" name="Picture 5" descr="amon ra_wp discu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051595"/>
            <a:ext cx="6500812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989450"/>
              </p:ext>
            </p:extLst>
          </p:nvPr>
        </p:nvGraphicFramePr>
        <p:xfrm>
          <a:off x="2339752" y="5023440"/>
          <a:ext cx="5133975" cy="1645920"/>
        </p:xfrm>
        <a:graphic>
          <a:graphicData uri="http://schemas.openxmlformats.org/drawingml/2006/table">
            <a:tbl>
              <a:tblPr/>
              <a:tblGrid>
                <a:gridCol w="5133975"/>
              </a:tblGrid>
              <a:tr h="400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Lund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University</a:t>
                      </a:r>
                      <a:endParaRPr lang="sv-SE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Fraunhofer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Institute for Solar Energy Systems</a:t>
                      </a:r>
                      <a:endParaRPr lang="sv-SE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of Kassel</a:t>
                      </a:r>
                      <a:endParaRPr lang="sv-SE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Voltaics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AB</a:t>
                      </a:r>
                      <a:endParaRPr lang="sv-SE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Johannes Kepler University Linz</a:t>
                      </a:r>
                      <a:endParaRPr lang="sv-SE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Technical University of Denmark</a:t>
                      </a:r>
                      <a:endParaRPr lang="sv-SE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43063" y="563546"/>
            <a:ext cx="562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Comic Sans MS" pitchFamily="66" charset="0"/>
              </a:rPr>
              <a:t>Impurity doping in nanowires</a:t>
            </a:r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467544" y="1238271"/>
            <a:ext cx="74295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Particle assisted growth: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Low temperature (400-500ºC)	MOVPE   600-700ºC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Complex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growth dynamics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[111] growth direction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crystal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structure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 Solubility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 Segregation coefficient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Characterisation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Chemically (EDX)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Electrically (Field effect)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Optically (PL)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Atom probe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Hall measurements</a:t>
            </a:r>
            <a:endParaRPr lang="sv-S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89191" y="6525344"/>
            <a:ext cx="315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Wallentin, Borgström JMR 2011</a:t>
            </a:r>
            <a:endParaRPr lang="sv-SE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:\JesperW\Egna artiklar\Lic\Particle flux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233" y="2571304"/>
            <a:ext cx="4656455" cy="222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752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Evaluate doping </a:t>
            </a:r>
            <a:r>
              <a:rPr lang="sv-SE" sz="3200" smtClean="0">
                <a:solidFill>
                  <a:srgbClr val="FFFF00"/>
                </a:solidFill>
                <a:latin typeface="Comic Sans MS" pitchFamily="66" charset="0"/>
              </a:rPr>
              <a:t>–</a:t>
            </a:r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 nw-FET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066800"/>
            <a:ext cx="8077200" cy="4495800"/>
          </a:xfrm>
        </p:spPr>
        <p:txBody>
          <a:bodyPr/>
          <a:lstStyle/>
          <a:p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Drude model, </a:t>
            </a:r>
            <a:r>
              <a:rPr lang="sv-SE" sz="2800" i="1" dirty="0" smtClean="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 nq</a:t>
            </a:r>
            <a:r>
              <a:rPr lang="sv-SE" sz="2800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28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Carrier concentration, </a:t>
            </a:r>
            <a:r>
              <a:rPr lang="en-US" sz="2000" i="1" dirty="0" smtClean="0">
                <a:solidFill>
                  <a:srgbClr val="FFFF00"/>
                </a:solidFill>
                <a:latin typeface="Comic Sans MS" pitchFamily="66" charset="0"/>
              </a:rPr>
              <a:t>n =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doping concentration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Mobility (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µ)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extracted from gate-sweeps</a:t>
            </a:r>
          </a:p>
          <a:p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</a:rPr>
              <a:t>Conductivity (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σ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) extracted from I-V</a:t>
            </a:r>
            <a:endParaRPr lang="el-GR" sz="2000" dirty="0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4282" y="3071810"/>
            <a:ext cx="5372100" cy="2540000"/>
            <a:chOff x="144" y="1968"/>
            <a:chExt cx="3384" cy="1600"/>
          </a:xfrm>
          <a:solidFill>
            <a:schemeClr val="bg1"/>
          </a:solidFill>
        </p:grpSpPr>
        <p:pic>
          <p:nvPicPr>
            <p:cNvPr id="224276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968"/>
              <a:ext cx="2134" cy="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008" y="2160"/>
              <a:ext cx="2520" cy="720"/>
              <a:chOff x="1008" y="2160"/>
              <a:chExt cx="2520" cy="720"/>
            </a:xfrm>
            <a:grpFill/>
          </p:grpSpPr>
          <p:pic>
            <p:nvPicPr>
              <p:cNvPr id="224267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60" y="2160"/>
                <a:ext cx="1368" cy="55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271" name="Line 15"/>
              <p:cNvSpPr>
                <a:spLocks noChangeShapeType="1"/>
              </p:cNvSpPr>
              <p:nvPr/>
            </p:nvSpPr>
            <p:spPr bwMode="auto">
              <a:xfrm flipV="1">
                <a:off x="1008" y="2544"/>
                <a:ext cx="1056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v-SE"/>
              </a:p>
            </p:txBody>
          </p: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662363" y="3071813"/>
            <a:ext cx="5267325" cy="2581275"/>
            <a:chOff x="3662384" y="3071810"/>
            <a:chExt cx="5267302" cy="2581275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3662384" y="3071810"/>
              <a:ext cx="5267302" cy="2581275"/>
              <a:chOff x="3662378" y="3071810"/>
              <a:chExt cx="5267340" cy="2581275"/>
            </a:xfrm>
          </p:grpSpPr>
          <p:pic>
            <p:nvPicPr>
              <p:cNvPr id="2060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5429"/>
              <a:stretch>
                <a:fillRect/>
              </a:stretch>
            </p:blipFill>
            <p:spPr bwMode="auto">
              <a:xfrm>
                <a:off x="5653118" y="3071810"/>
                <a:ext cx="3276600" cy="25812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3662378" y="4519610"/>
              <a:ext cx="1981200" cy="682625"/>
            </p:xfrm>
            <a:graphic>
              <a:graphicData uri="http://schemas.openxmlformats.org/presentationml/2006/ole">
                <p:oleObj spid="_x0000_s2297" name="Equation" r:id="rId6" imgW="1143000" imgH="393700" progId="">
                  <p:embed/>
                </p:oleObj>
              </a:graphicData>
            </a:graphic>
          </p:graphicFrame>
        </p:grpSp>
        <p:sp>
          <p:nvSpPr>
            <p:cNvPr id="2059" name="Line 18"/>
            <p:cNvSpPr>
              <a:spLocks noChangeShapeType="1"/>
            </p:cNvSpPr>
            <p:nvPr/>
          </p:nvSpPr>
          <p:spPr bwMode="auto">
            <a:xfrm flipH="1">
              <a:off x="4352950" y="4291010"/>
              <a:ext cx="3200378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2055" name="Picture 19" descr="nw-FET_di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928688"/>
            <a:ext cx="27432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3"/>
          <p:cNvSpPr>
            <a:spLocks noChangeAspect="1" noChangeArrowheads="1"/>
          </p:cNvSpPr>
          <p:nvPr/>
        </p:nvSpPr>
        <p:spPr bwMode="auto">
          <a:xfrm>
            <a:off x="2286000" y="1066800"/>
            <a:ext cx="152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2357438" y="314325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/>
              <a:t>n-type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7816" y="1470521"/>
            <a:ext cx="3888432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506" name="Picture 10" descr="figures iv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3706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750" y="428625"/>
            <a:ext cx="6143625" cy="11430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sv-SE" sz="32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TESn for n-doping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sv-SE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(Sn:InP ionization energy 5.9 meV)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57375" y="5169173"/>
            <a:ext cx="6000750" cy="150018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Gate voltage dependent action - n-type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0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transconductance  + IV (ohmic </a:t>
            </a: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contacts)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000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threshold </a:t>
            </a:r>
            <a:r>
              <a:rPr lang="sv-SE" sz="20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voltage (non ohmic contacts)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sv-SE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1512" name="TextBox 16"/>
          <p:cNvSpPr txBox="1">
            <a:spLocks noChangeArrowheads="1"/>
          </p:cNvSpPr>
          <p:nvPr/>
        </p:nvSpPr>
        <p:spPr bwMode="auto">
          <a:xfrm>
            <a:off x="5415928" y="6519446"/>
            <a:ext cx="372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Borgström </a:t>
            </a: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al, Nanotechnology, 2008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286124" y="5919266"/>
            <a:ext cx="2428875" cy="512762"/>
            <a:chOff x="3240079" y="4786322"/>
            <a:chExt cx="2428875" cy="512763"/>
          </a:xfrm>
        </p:grpSpPr>
        <p:sp>
          <p:nvSpPr>
            <p:cNvPr id="13" name="Rectangle 12"/>
            <p:cNvSpPr/>
            <p:nvPr/>
          </p:nvSpPr>
          <p:spPr>
            <a:xfrm>
              <a:off x="3240079" y="4799022"/>
              <a:ext cx="2428875" cy="5000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3286116" y="4786322"/>
            <a:ext cx="2362200" cy="506413"/>
          </p:xfrm>
          <a:graphic>
            <a:graphicData uri="http://schemas.openxmlformats.org/presentationml/2006/ole">
              <p:oleObj spid="_x0000_s11434" name="Equation" r:id="rId4" imgW="1066800" imgH="2286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Dimethylzinc for p-doping</a:t>
            </a:r>
            <a:b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1400" smtClean="0">
                <a:solidFill>
                  <a:srgbClr val="FFFF00"/>
                </a:solidFill>
                <a:latin typeface="Comic Sans MS" pitchFamily="66" charset="0"/>
              </a:rPr>
              <a:t>(Zn:InP ionization energy 35 meV)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732" y="5116513"/>
            <a:ext cx="7812360" cy="1484784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Gate voltage dependent action - p-type</a:t>
            </a:r>
          </a:p>
          <a:p>
            <a:r>
              <a:rPr lang="en-US" sz="1800" dirty="0" err="1" smtClean="0">
                <a:solidFill>
                  <a:srgbClr val="FFFF00"/>
                </a:solidFill>
                <a:latin typeface="Comic Sans MS" pitchFamily="66" charset="0"/>
              </a:rPr>
              <a:t>DMZn</a:t>
            </a: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 enhances the nanowire growth rate and suppresses side wall growth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Nucleation problems  for high </a:t>
            </a:r>
            <a:r>
              <a:rPr lang="en-US" sz="1800" dirty="0" err="1" smtClean="0">
                <a:solidFill>
                  <a:srgbClr val="FFFF00"/>
                </a:solidFill>
                <a:latin typeface="Comic Sans MS" pitchFamily="66" charset="0"/>
              </a:rPr>
              <a:t>dopant</a:t>
            </a: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 precursor molar fraction</a:t>
            </a:r>
          </a:p>
        </p:txBody>
      </p:sp>
      <p:pic>
        <p:nvPicPr>
          <p:cNvPr id="4101" name="Picture 4" descr="275_10k_30deg"/>
          <p:cNvPicPr>
            <a:picLocks noChangeAspect="1" noChangeArrowheads="1"/>
          </p:cNvPicPr>
          <p:nvPr/>
        </p:nvPicPr>
        <p:blipFill>
          <a:blip r:embed="rId2" cstate="print">
            <a:lum bright="6000" contrast="-12000"/>
          </a:blip>
          <a:srcRect l="29172" t="25493"/>
          <a:stretch>
            <a:fillRect/>
          </a:stretch>
        </p:blipFill>
        <p:spPr bwMode="auto">
          <a:xfrm>
            <a:off x="228600" y="1720850"/>
            <a:ext cx="27765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276_10k_30deg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29747" t="25282"/>
          <a:stretch>
            <a:fillRect/>
          </a:stretch>
        </p:blipFill>
        <p:spPr bwMode="auto">
          <a:xfrm>
            <a:off x="3200400" y="1720850"/>
            <a:ext cx="277495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3400" y="474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X</a:t>
            </a:r>
            <a:r>
              <a:rPr lang="en-US" baseline="-25000">
                <a:solidFill>
                  <a:srgbClr val="FFFF00"/>
                </a:solidFill>
                <a:latin typeface="Comic Sans MS" pitchFamily="66" charset="0"/>
              </a:rPr>
              <a:t>DMZn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=1e-6, 20min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352800" y="474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X</a:t>
            </a:r>
            <a:r>
              <a:rPr lang="en-US" baseline="-25000">
                <a:solidFill>
                  <a:srgbClr val="FFFF00"/>
                </a:solidFill>
                <a:latin typeface="Comic Sans MS" pitchFamily="66" charset="0"/>
              </a:rPr>
              <a:t>DMZn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=1e-5, 20min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324600" y="474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X</a:t>
            </a:r>
            <a:r>
              <a:rPr lang="en-US" baseline="-25000">
                <a:solidFill>
                  <a:srgbClr val="FFFF00"/>
                </a:solidFill>
                <a:latin typeface="Comic Sans MS" pitchFamily="66" charset="0"/>
              </a:rPr>
              <a:t>DMZn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=5e-5, 20min</a:t>
            </a:r>
          </a:p>
        </p:txBody>
      </p:sp>
      <p:pic>
        <p:nvPicPr>
          <p:cNvPr id="4106" name="Picture 11" descr="368_10K_30deg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</a:blip>
          <a:srcRect l="29875" t="25188"/>
          <a:stretch>
            <a:fillRect/>
          </a:stretch>
        </p:blipFill>
        <p:spPr bwMode="auto">
          <a:xfrm>
            <a:off x="6172200" y="1720850"/>
            <a:ext cx="275272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figure 3 pv rev_borgstrom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95736" y="1340768"/>
            <a:ext cx="4392488" cy="465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15022" y="6525076"/>
            <a:ext cx="422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rgbClr val="FFFFFF"/>
                </a:solidFill>
              </a:rPr>
              <a:t>Borgström et al, </a:t>
            </a:r>
            <a:r>
              <a:rPr lang="sv-SE" sz="1600" dirty="0">
                <a:solidFill>
                  <a:srgbClr val="FFFFFF"/>
                </a:solidFill>
              </a:rPr>
              <a:t>IEEE J </a:t>
            </a:r>
            <a:r>
              <a:rPr lang="sv-SE" sz="1600" dirty="0" smtClean="0">
                <a:solidFill>
                  <a:srgbClr val="FFFFFF"/>
                </a:solidFill>
              </a:rPr>
              <a:t>Sel Top Quant 2011</a:t>
            </a:r>
            <a:endParaRPr lang="sv-SE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8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85813" y="500063"/>
            <a:ext cx="8153400" cy="609600"/>
          </a:xfrm>
        </p:spPr>
        <p:txBody>
          <a:bodyPr/>
          <a:lstStyle/>
          <a:p>
            <a:r>
              <a:rPr lang="sv-SE" sz="3200" smtClean="0">
                <a:solidFill>
                  <a:srgbClr val="FFFF00"/>
                </a:solidFill>
                <a:latin typeface="Comic Sans MS" pitchFamily="66" charset="0"/>
              </a:rPr>
              <a:t>Decoupled axial and radial growth</a:t>
            </a:r>
          </a:p>
        </p:txBody>
      </p:sp>
      <p:pic>
        <p:nvPicPr>
          <p:cNvPr id="24579" name="Picture 3" descr="fig 1_nanole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93304"/>
            <a:ext cx="75866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286000" y="4581128"/>
            <a:ext cx="4286250" cy="15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214563" y="4711303"/>
            <a:ext cx="4584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FFFF00"/>
                </a:solidFill>
                <a:latin typeface="Comic Sans MS" pitchFamily="66" charset="0"/>
              </a:rPr>
              <a:t>Increasing in-situ HCl molar fraction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2714625" y="5500688"/>
            <a:ext cx="5572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 80 nm aerosol particles</a:t>
            </a:r>
          </a:p>
          <a:p>
            <a:pPr>
              <a:buFont typeface="Arial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 TMI, PH3, HCl</a:t>
            </a:r>
          </a:p>
          <a:p>
            <a:pPr>
              <a:buFont typeface="Arial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 Growth temperature 450</a:t>
            </a:r>
            <a:r>
              <a:rPr lang="sv-SE" sz="2000" dirty="0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sv-SE" sz="2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583" name="TextBox 16"/>
          <p:cNvSpPr txBox="1">
            <a:spLocks noChangeArrowheads="1"/>
          </p:cNvSpPr>
          <p:nvPr/>
        </p:nvSpPr>
        <p:spPr bwMode="auto">
          <a:xfrm>
            <a:off x="4945063" y="6488113"/>
            <a:ext cx="427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Borgström </a:t>
            </a:r>
            <a:r>
              <a:rPr lang="sv-S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al, Nano Research, 2010</a:t>
            </a:r>
          </a:p>
        </p:txBody>
      </p:sp>
    </p:spTree>
    <p:extLst>
      <p:ext uri="{BB962C8B-B14F-4D97-AF65-F5344CB8AC3E}">
        <p14:creationId xmlns:p14="http://schemas.microsoft.com/office/powerpoint/2010/main" xmlns="" val="40951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v-SE" sz="3200" dirty="0" smtClean="0">
                <a:solidFill>
                  <a:srgbClr val="FFFF00"/>
                </a:solidFill>
                <a:latin typeface="Comic Sans MS" pitchFamily="66" charset="0"/>
              </a:rPr>
              <a:t>NW solar cell fabrication</a:t>
            </a:r>
            <a:endParaRPr lang="sv-S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Picture 4" descr="BO06_overview_measur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2169" y="1196419"/>
            <a:ext cx="2819389" cy="210644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4000" contrast="9000"/>
          </a:blip>
          <a:srcRect l="9265" r="27508"/>
          <a:stretch>
            <a:fillRect/>
          </a:stretch>
        </p:blipFill>
        <p:spPr bwMode="auto">
          <a:xfrm rot="16200000">
            <a:off x="462660" y="994485"/>
            <a:ext cx="2135101" cy="25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F:\JesperW\Egna artiklar\DEZn med HCl\Kopia av 6201A_contacted_ito_005.bmp"/>
          <p:cNvPicPr>
            <a:picLocks noChangeAspect="1" noChangeArrowheads="1"/>
          </p:cNvPicPr>
          <p:nvPr/>
        </p:nvPicPr>
        <p:blipFill>
          <a:blip r:embed="rId4" cstate="print">
            <a:lum contrast="47000"/>
          </a:blip>
          <a:srcRect t="2995" r="2105" b="8669"/>
          <a:stretch>
            <a:fillRect/>
          </a:stretch>
        </p:blipFill>
        <p:spPr bwMode="auto">
          <a:xfrm>
            <a:off x="3086835" y="1196752"/>
            <a:ext cx="2610290" cy="2169114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7669170" y="2281309"/>
            <a:ext cx="270030" cy="2700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Box 36"/>
          <p:cNvSpPr txBox="1"/>
          <p:nvPr/>
        </p:nvSpPr>
        <p:spPr>
          <a:xfrm>
            <a:off x="6777245" y="3501008"/>
            <a:ext cx="265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FF00"/>
                </a:solidFill>
              </a:rPr>
              <a:t>1x1 mm </a:t>
            </a:r>
            <a:r>
              <a:rPr lang="sv-SE" sz="2400" dirty="0" err="1" smtClean="0">
                <a:solidFill>
                  <a:srgbClr val="FFFF00"/>
                </a:solidFill>
              </a:rPr>
              <a:t>devices</a:t>
            </a:r>
            <a:endParaRPr lang="sv-SE" sz="2400" dirty="0">
              <a:solidFill>
                <a:srgbClr val="FFFF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174240" y="2543146"/>
            <a:ext cx="495056" cy="9578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983730" y="2570244"/>
            <a:ext cx="954103" cy="10532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32786" y="6554210"/>
            <a:ext cx="422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rgbClr val="FFFFFF"/>
                </a:solidFill>
              </a:rPr>
              <a:t>Borgström et al, </a:t>
            </a:r>
            <a:r>
              <a:rPr lang="sv-SE" sz="1600" dirty="0">
                <a:solidFill>
                  <a:srgbClr val="FFFFFF"/>
                </a:solidFill>
              </a:rPr>
              <a:t>IEEE J </a:t>
            </a:r>
            <a:r>
              <a:rPr lang="sv-SE" sz="1600" dirty="0" smtClean="0">
                <a:solidFill>
                  <a:srgbClr val="FFFFFF"/>
                </a:solidFill>
              </a:rPr>
              <a:t>Sel Top Quant 2011</a:t>
            </a:r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216743" y="3975448"/>
            <a:ext cx="3165475" cy="341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                       </a:t>
            </a:r>
            <a:r>
              <a:rPr lang="sv-SE" dirty="0" smtClean="0"/>
              <a:t>ITO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216700" y="4316188"/>
            <a:ext cx="3927287" cy="1308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u="sng" dirty="0"/>
          </a:p>
        </p:txBody>
      </p:sp>
      <p:sp>
        <p:nvSpPr>
          <p:cNvPr id="141" name="Rectangle 140"/>
          <p:cNvSpPr/>
          <p:nvPr/>
        </p:nvSpPr>
        <p:spPr>
          <a:xfrm>
            <a:off x="2216743" y="5624860"/>
            <a:ext cx="3927475" cy="796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InP:p+</a:t>
            </a:r>
            <a:endParaRPr lang="en-US" dirty="0"/>
          </a:p>
        </p:txBody>
      </p:sp>
      <p:grpSp>
        <p:nvGrpSpPr>
          <p:cNvPr id="142" name="Group 59"/>
          <p:cNvGrpSpPr>
            <a:grpSpLocks/>
          </p:cNvGrpSpPr>
          <p:nvPr/>
        </p:nvGrpSpPr>
        <p:grpSpPr bwMode="auto">
          <a:xfrm>
            <a:off x="2451693" y="4031010"/>
            <a:ext cx="174625" cy="1593850"/>
            <a:chOff x="2071670" y="2000240"/>
            <a:chExt cx="214314" cy="2000264"/>
          </a:xfrm>
        </p:grpSpPr>
        <p:sp>
          <p:nvSpPr>
            <p:cNvPr id="143" name="Oval 142"/>
            <p:cNvSpPr/>
            <p:nvPr/>
          </p:nvSpPr>
          <p:spPr>
            <a:xfrm>
              <a:off x="2071670" y="2000240"/>
              <a:ext cx="214314" cy="215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071670" y="3071810"/>
              <a:ext cx="21431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dirty="0" smtClean="0"/>
                <a:t>InP:p</a:t>
              </a:r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71670" y="2143116"/>
              <a:ext cx="214314" cy="92869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dirty="0" smtClean="0"/>
                <a:t>InP:n</a:t>
              </a:r>
              <a:endParaRPr lang="en-US" dirty="0"/>
            </a:p>
          </p:txBody>
        </p:sp>
      </p:grpSp>
      <p:sp>
        <p:nvSpPr>
          <p:cNvPr id="146" name="Isosceles Triangle 145"/>
          <p:cNvSpPr/>
          <p:nvPr/>
        </p:nvSpPr>
        <p:spPr>
          <a:xfrm>
            <a:off x="5493446" y="3342041"/>
            <a:ext cx="179696" cy="779598"/>
          </a:xfrm>
          <a:prstGeom prst="triangle">
            <a:avLst/>
          </a:prstGeom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/>
          </a:p>
        </p:txBody>
      </p:sp>
      <p:cxnSp>
        <p:nvCxnSpPr>
          <p:cNvPr id="147" name="Elbow Connector 146"/>
          <p:cNvCxnSpPr>
            <a:stCxn id="141" idx="3"/>
          </p:cNvCxnSpPr>
          <p:nvPr/>
        </p:nvCxnSpPr>
        <p:spPr>
          <a:xfrm>
            <a:off x="6144218" y="6023323"/>
            <a:ext cx="409575" cy="28416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320431" y="6307485"/>
            <a:ext cx="468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407743" y="6364635"/>
            <a:ext cx="2936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466481" y="6421785"/>
            <a:ext cx="176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65"/>
          <p:cNvGrpSpPr>
            <a:grpSpLocks/>
          </p:cNvGrpSpPr>
          <p:nvPr/>
        </p:nvGrpSpPr>
        <p:grpSpPr bwMode="auto">
          <a:xfrm>
            <a:off x="3331168" y="4031010"/>
            <a:ext cx="174625" cy="1593850"/>
            <a:chOff x="3071802" y="2000240"/>
            <a:chExt cx="214314" cy="2000264"/>
          </a:xfrm>
        </p:grpSpPr>
        <p:sp>
          <p:nvSpPr>
            <p:cNvPr id="152" name="Oval 151"/>
            <p:cNvSpPr/>
            <p:nvPr/>
          </p:nvSpPr>
          <p:spPr>
            <a:xfrm>
              <a:off x="3071802" y="2000240"/>
              <a:ext cx="214314" cy="215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071802" y="3072095"/>
              <a:ext cx="214314" cy="928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071802" y="2143685"/>
              <a:ext cx="214314" cy="92840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</p:grpSp>
      <p:grpSp>
        <p:nvGrpSpPr>
          <p:cNvPr id="155" name="Group 69"/>
          <p:cNvGrpSpPr>
            <a:grpSpLocks/>
          </p:cNvGrpSpPr>
          <p:nvPr/>
        </p:nvGrpSpPr>
        <p:grpSpPr bwMode="auto">
          <a:xfrm>
            <a:off x="3037481" y="4031010"/>
            <a:ext cx="176212" cy="1593850"/>
            <a:chOff x="3071802" y="2000240"/>
            <a:chExt cx="214314" cy="2000264"/>
          </a:xfrm>
        </p:grpSpPr>
        <p:sp>
          <p:nvSpPr>
            <p:cNvPr id="156" name="Oval 155"/>
            <p:cNvSpPr/>
            <p:nvPr/>
          </p:nvSpPr>
          <p:spPr>
            <a:xfrm>
              <a:off x="3071802" y="2000240"/>
              <a:ext cx="214314" cy="215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71802" y="3072095"/>
              <a:ext cx="214314" cy="928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71802" y="2143685"/>
              <a:ext cx="214314" cy="92840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</p:grpSp>
      <p:grpSp>
        <p:nvGrpSpPr>
          <p:cNvPr id="159" name="Group 73"/>
          <p:cNvGrpSpPr>
            <a:grpSpLocks/>
          </p:cNvGrpSpPr>
          <p:nvPr/>
        </p:nvGrpSpPr>
        <p:grpSpPr bwMode="auto">
          <a:xfrm>
            <a:off x="3799481" y="4031010"/>
            <a:ext cx="176212" cy="1593850"/>
            <a:chOff x="3071802" y="2000240"/>
            <a:chExt cx="214314" cy="2000264"/>
          </a:xfrm>
        </p:grpSpPr>
        <p:sp>
          <p:nvSpPr>
            <p:cNvPr id="160" name="Oval 159"/>
            <p:cNvSpPr/>
            <p:nvPr/>
          </p:nvSpPr>
          <p:spPr>
            <a:xfrm>
              <a:off x="3071802" y="2000240"/>
              <a:ext cx="214314" cy="215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071802" y="3072095"/>
              <a:ext cx="214314" cy="928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071802" y="2143685"/>
              <a:ext cx="214314" cy="92840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</p:grpSp>
      <p:grpSp>
        <p:nvGrpSpPr>
          <p:cNvPr id="163" name="Group 77"/>
          <p:cNvGrpSpPr>
            <a:grpSpLocks/>
          </p:cNvGrpSpPr>
          <p:nvPr/>
        </p:nvGrpSpPr>
        <p:grpSpPr bwMode="auto">
          <a:xfrm>
            <a:off x="5499693" y="4031010"/>
            <a:ext cx="174625" cy="1593850"/>
            <a:chOff x="3071802" y="2000240"/>
            <a:chExt cx="214314" cy="2000264"/>
          </a:xfrm>
        </p:grpSpPr>
        <p:sp>
          <p:nvSpPr>
            <p:cNvPr id="164" name="Oval 163"/>
            <p:cNvSpPr/>
            <p:nvPr/>
          </p:nvSpPr>
          <p:spPr>
            <a:xfrm>
              <a:off x="3071802" y="2000240"/>
              <a:ext cx="214314" cy="215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071802" y="3072095"/>
              <a:ext cx="214314" cy="928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071802" y="2143685"/>
              <a:ext cx="214314" cy="92840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</p:grpSp>
      <p:grpSp>
        <p:nvGrpSpPr>
          <p:cNvPr id="167" name="Group 81"/>
          <p:cNvGrpSpPr>
            <a:grpSpLocks/>
          </p:cNvGrpSpPr>
          <p:nvPr/>
        </p:nvGrpSpPr>
        <p:grpSpPr bwMode="auto">
          <a:xfrm>
            <a:off x="4971056" y="4031010"/>
            <a:ext cx="176212" cy="1593850"/>
            <a:chOff x="3071802" y="2000240"/>
            <a:chExt cx="214314" cy="2000264"/>
          </a:xfrm>
        </p:grpSpPr>
        <p:sp>
          <p:nvSpPr>
            <p:cNvPr id="168" name="Oval 167"/>
            <p:cNvSpPr/>
            <p:nvPr/>
          </p:nvSpPr>
          <p:spPr>
            <a:xfrm>
              <a:off x="3071802" y="2000240"/>
              <a:ext cx="214314" cy="215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71802" y="3072095"/>
              <a:ext cx="214314" cy="928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71802" y="2143685"/>
              <a:ext cx="214314" cy="92840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/>
            </a:p>
          </p:txBody>
        </p:sp>
      </p:grpSp>
      <p:sp>
        <p:nvSpPr>
          <p:cNvPr id="171" name="TextBox 43"/>
          <p:cNvSpPr txBox="1">
            <a:spLocks noChangeArrowheads="1"/>
          </p:cNvSpPr>
          <p:nvPr/>
        </p:nvSpPr>
        <p:spPr bwMode="auto">
          <a:xfrm>
            <a:off x="4002681" y="4635848"/>
            <a:ext cx="91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Di-</a:t>
            </a:r>
          </a:p>
          <a:p>
            <a:r>
              <a:rPr lang="sv-SE">
                <a:solidFill>
                  <a:schemeClr val="bg1"/>
                </a:solidFill>
              </a:rPr>
              <a:t>electric</a:t>
            </a:r>
          </a:p>
        </p:txBody>
      </p:sp>
    </p:spTree>
    <p:extLst>
      <p:ext uri="{BB962C8B-B14F-4D97-AF65-F5344CB8AC3E}">
        <p14:creationId xmlns:p14="http://schemas.microsoft.com/office/powerpoint/2010/main" xmlns="" val="2109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42028</TotalTime>
  <Words>547</Words>
  <Application>Microsoft Office PowerPoint</Application>
  <PresentationFormat>On-screen Show (4:3)</PresentationFormat>
  <Paragraphs>137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Graph</vt:lpstr>
      <vt:lpstr>Nanowires with promise for high efficiency photovoltaics </vt:lpstr>
      <vt:lpstr>World record efficiency solar cell </vt:lpstr>
      <vt:lpstr>AMON-RA (FP7 214814)</vt:lpstr>
      <vt:lpstr>Slide 4</vt:lpstr>
      <vt:lpstr>Evaluate doping – nw-FET</vt:lpstr>
      <vt:lpstr>Slide 6</vt:lpstr>
      <vt:lpstr>Dimethylzinc for p-doping (Zn:InP ionization energy 35 meV)</vt:lpstr>
      <vt:lpstr>Decoupled axial and radial growth</vt:lpstr>
      <vt:lpstr>NW solar cell fabrication</vt:lpstr>
      <vt:lpstr>Photocurrent measurements</vt:lpstr>
      <vt:lpstr>Modeling ideal structures</vt:lpstr>
      <vt:lpstr>Nano imprint lithography for large scale economically viable patterning</vt:lpstr>
      <vt:lpstr>Nano imprint lithography for large scale economically viable patterning</vt:lpstr>
      <vt:lpstr>PV performance</vt:lpstr>
      <vt:lpstr>Summary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nanoingenjör, FAF 052</dc:title>
  <dc:creator>Magnus</dc:creator>
  <cp:lastModifiedBy>rachlew</cp:lastModifiedBy>
  <cp:revision>903</cp:revision>
  <dcterms:created xsi:type="dcterms:W3CDTF">2008-01-10T08:30:22Z</dcterms:created>
  <dcterms:modified xsi:type="dcterms:W3CDTF">2013-09-22T06:49:04Z</dcterms:modified>
</cp:coreProperties>
</file>