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1"/>
  </p:notesMasterIdLst>
  <p:sldIdLst>
    <p:sldId id="441" r:id="rId2"/>
    <p:sldId id="603" r:id="rId3"/>
    <p:sldId id="548" r:id="rId4"/>
    <p:sldId id="549" r:id="rId5"/>
    <p:sldId id="550" r:id="rId6"/>
    <p:sldId id="551" r:id="rId7"/>
    <p:sldId id="552" r:id="rId8"/>
    <p:sldId id="553" r:id="rId9"/>
    <p:sldId id="554" r:id="rId10"/>
    <p:sldId id="555" r:id="rId11"/>
    <p:sldId id="556" r:id="rId12"/>
    <p:sldId id="557" r:id="rId13"/>
    <p:sldId id="558" r:id="rId14"/>
    <p:sldId id="573" r:id="rId15"/>
    <p:sldId id="572" r:id="rId16"/>
    <p:sldId id="559" r:id="rId17"/>
    <p:sldId id="560" r:id="rId18"/>
    <p:sldId id="561" r:id="rId19"/>
    <p:sldId id="562" r:id="rId20"/>
    <p:sldId id="563" r:id="rId21"/>
    <p:sldId id="564" r:id="rId22"/>
    <p:sldId id="598" r:id="rId23"/>
    <p:sldId id="565" r:id="rId24"/>
    <p:sldId id="567" r:id="rId25"/>
    <p:sldId id="604" r:id="rId26"/>
    <p:sldId id="568" r:id="rId27"/>
    <p:sldId id="592" r:id="rId28"/>
    <p:sldId id="569" r:id="rId29"/>
    <p:sldId id="570" r:id="rId30"/>
    <p:sldId id="574" r:id="rId31"/>
    <p:sldId id="576" r:id="rId32"/>
    <p:sldId id="577" r:id="rId33"/>
    <p:sldId id="578" r:id="rId34"/>
    <p:sldId id="579" r:id="rId35"/>
    <p:sldId id="580" r:id="rId36"/>
    <p:sldId id="581" r:id="rId37"/>
    <p:sldId id="585" r:id="rId38"/>
    <p:sldId id="600" r:id="rId39"/>
    <p:sldId id="602" r:id="rId40"/>
    <p:sldId id="582" r:id="rId41"/>
    <p:sldId id="587" r:id="rId42"/>
    <p:sldId id="596" r:id="rId43"/>
    <p:sldId id="597" r:id="rId44"/>
    <p:sldId id="589" r:id="rId45"/>
    <p:sldId id="605" r:id="rId46"/>
    <p:sldId id="511" r:id="rId47"/>
    <p:sldId id="591" r:id="rId48"/>
    <p:sldId id="513" r:id="rId49"/>
    <p:sldId id="595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E3FA04"/>
    <a:srgbClr val="0000F6"/>
    <a:srgbClr val="FFC285"/>
    <a:srgbClr val="FF9900"/>
    <a:srgbClr val="CC7900"/>
    <a:srgbClr val="FF9933"/>
    <a:srgbClr val="FFD65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4346" autoAdjust="0"/>
  </p:normalViewPr>
  <p:slideViewPr>
    <p:cSldViewPr snapToObjects="1">
      <p:cViewPr varScale="1">
        <p:scale>
          <a:sx n="134" d="100"/>
          <a:sy n="134" d="100"/>
        </p:scale>
        <p:origin x="-1314" y="-24"/>
      </p:cViewPr>
      <p:guideLst>
        <p:guide orient="horz" pos="3946"/>
        <p:guide orient="horz" pos="771"/>
        <p:guide pos="272"/>
        <p:guide pos="54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1962" y="-84"/>
      </p:cViewPr>
      <p:guideLst>
        <p:guide orient="horz" pos="2928"/>
        <p:guide pos="2208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898776C-8B61-425F-85CE-8697CECCF7A2}" type="datetimeFigureOut">
              <a:rPr lang="en-US"/>
              <a:pPr>
                <a:defRPr/>
              </a:pPr>
              <a:t>9/17/2013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1177F6D-57C6-465B-89D6-196C8F7BA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49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7" y="4415322"/>
            <a:ext cx="5608947" cy="40923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0C708569-80AC-44EE-8E37-0A1891C3F7E4}" type="slidenum">
              <a:rPr lang="de-DE" sz="1200" smtClean="0">
                <a:latin typeface="Calibri" pitchFamily="34" charset="0"/>
              </a:rPr>
              <a:pPr eaLnBrk="1" hangingPunct="1"/>
              <a:t>36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4F48D4F8-9893-41C3-8624-2D8BF6B5CC9E}" type="slidenum">
              <a:rPr lang="de-DE" sz="1200">
                <a:latin typeface="Times New Roman" pitchFamily="18" charset="0"/>
              </a:rPr>
              <a:pPr algn="r" eaLnBrk="1" hangingPunct="1"/>
              <a:t>36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95236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7C738B45-1A34-4424-B5FE-AA011A07C5FF}" type="slidenum">
              <a:rPr lang="en-US" altLang="zh-CN" sz="1200">
                <a:latin typeface="Arial" charset="0"/>
              </a:rPr>
              <a:pPr algn="r" eaLnBrk="1" hangingPunct="1"/>
              <a:t>36</a:t>
            </a:fld>
            <a:endParaRPr lang="en-US" altLang="zh-CN" sz="1200">
              <a:latin typeface="Arial" charset="0"/>
            </a:endParaRPr>
          </a:p>
        </p:txBody>
      </p:sp>
      <p:sp>
        <p:nvSpPr>
          <p:cNvPr id="95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588BE44-74B6-4E5D-828E-BDE0B395D49D}" type="slidenum">
              <a:rPr lang="de-DE" sz="1200" smtClean="0">
                <a:latin typeface="Calibri" pitchFamily="34" charset="0"/>
              </a:rPr>
              <a:pPr eaLnBrk="1" hangingPunct="1"/>
              <a:t>46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09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31907DD-9EA8-4835-9C8F-14050B7FED1B}" type="slidenum">
              <a:rPr lang="de-DE" sz="1200" smtClean="0">
                <a:latin typeface="Calibri" pitchFamily="34" charset="0"/>
              </a:rPr>
              <a:pPr eaLnBrk="1" hangingPunct="1"/>
              <a:t>48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E33939D3-05EB-484E-94CA-E1622B72B3B1}" type="slidenum">
              <a:rPr lang="de-DE" sz="1200">
                <a:latin typeface="Times New Roman" pitchFamily="18" charset="0"/>
              </a:rPr>
              <a:pPr algn="r" eaLnBrk="1" hangingPunct="1"/>
              <a:t>48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09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98893" indent="-268805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75220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05308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35396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65484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95572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25660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55748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A4AA09-8DF8-4CC3-888E-F90CE809075F}" type="slidenum">
              <a:rPr lang="de-DE" sz="1200"/>
              <a:pPr/>
              <a:t>16</a:t>
            </a:fld>
            <a:endParaRPr lang="de-DE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98893" indent="-268805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75220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05308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35396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65484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95572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25660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55748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F92566-B28A-4982-8C2D-23262B0F3D2E}" type="slidenum">
              <a:rPr lang="de-DE" sz="1200"/>
              <a:pPr/>
              <a:t>17</a:t>
            </a:fld>
            <a:endParaRPr 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98893" indent="-268805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75220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05308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35396" indent="-215044" defTabSz="897511"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65484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95572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25660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55748" indent="-215044" defTabSz="89751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41324C-182B-42E0-B465-14CB6161B103}" type="slidenum">
              <a:rPr lang="de-DE" sz="1200"/>
              <a:pPr/>
              <a:t>18</a:t>
            </a:fld>
            <a:endParaRPr lang="de-DE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896938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96938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96938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96938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5CF8A4E3-2FB5-41E9-B625-BCA2F4B3780B}" type="slidenum">
              <a:rPr lang="en-US" sz="1200" smtClean="0">
                <a:latin typeface="Times New Roman" pitchFamily="18" charset="0"/>
              </a:rPr>
              <a:pPr eaLnBrk="1" hangingPunct="1"/>
              <a:t>21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83039" y="8843964"/>
            <a:ext cx="3046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44" tIns="43222" rIns="86444" bIns="43222" anchor="b"/>
          <a:lstStyle>
            <a:lvl1pPr defTabSz="881063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881063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81063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81063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81063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0B1B4523-FF04-4DEC-9098-9736CFFABC63}" type="slidenum">
              <a:rPr lang="de-DE" sz="1200">
                <a:latin typeface="Times New Roman" pitchFamily="18" charset="0"/>
              </a:rPr>
              <a:pPr algn="r" eaLnBrk="1" hangingPunct="1"/>
              <a:t>21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4" y="4419601"/>
            <a:ext cx="5156200" cy="420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44" tIns="43222" rIns="86444" bIns="43222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504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20504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20504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20504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20504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defTabSz="92050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defTabSz="92050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defTabSz="92050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defTabSz="92050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19A0F9-28F5-485B-80DB-3C6A6925C31E}" type="slidenum">
              <a:rPr lang="de-DE" sz="1300"/>
              <a:pPr/>
              <a:t>28</a:t>
            </a:fld>
            <a:endParaRPr lang="de-DE" sz="13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58FED15B-D133-47B4-B07B-BCBC19546559}" type="slidenum">
              <a:rPr lang="de-DE" sz="1200" smtClean="0">
                <a:latin typeface="Calibri" pitchFamily="34" charset="0"/>
              </a:rPr>
              <a:pPr eaLnBrk="1" hangingPunct="1"/>
              <a:t>33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8310CD62-C155-491F-84E9-3C07206F1E77}" type="slidenum">
              <a:rPr lang="de-DE" sz="1200">
                <a:latin typeface="Times New Roman" pitchFamily="18" charset="0"/>
              </a:rPr>
              <a:pPr algn="r" eaLnBrk="1" hangingPunct="1"/>
              <a:t>33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0D1108D-E57C-491E-B78C-CE9FA7F3A218}" type="slidenum">
              <a:rPr lang="de-DE" sz="1200" smtClean="0">
                <a:latin typeface="Calibri" pitchFamily="34" charset="0"/>
              </a:rPr>
              <a:pPr eaLnBrk="1" hangingPunct="1"/>
              <a:t>34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2278819A-93B4-4917-A465-626DCFECC79C}" type="slidenum">
              <a:rPr lang="de-DE" sz="1200">
                <a:latin typeface="Times New Roman" pitchFamily="18" charset="0"/>
              </a:rPr>
              <a:pPr algn="r" eaLnBrk="1" hangingPunct="1"/>
              <a:t>34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93188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DB9F8465-44F8-41A5-88A8-13D7F183A37E}" type="slidenum">
              <a:rPr lang="en-US" altLang="zh-CN" sz="1200">
                <a:latin typeface="Arial" charset="0"/>
              </a:rPr>
              <a:pPr algn="r" eaLnBrk="1" hangingPunct="1"/>
              <a:t>34</a:t>
            </a:fld>
            <a:endParaRPr lang="en-US" altLang="zh-CN" sz="1200">
              <a:latin typeface="Arial" charset="0"/>
            </a:endParaRPr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99E19C54-6EF3-4D9B-A085-EBCEFC7B8CB2}" type="slidenum">
              <a:rPr lang="de-DE" sz="1200" smtClean="0">
                <a:latin typeface="Calibri" pitchFamily="34" charset="0"/>
              </a:rPr>
              <a:pPr eaLnBrk="1" hangingPunct="1"/>
              <a:t>35</a:t>
            </a:fld>
            <a:endParaRPr lang="de-DE" sz="1200" smtClean="0">
              <a:latin typeface="Calibri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857274BA-C2CC-433B-B06F-C7D43B3D8040}" type="slidenum">
              <a:rPr lang="de-DE" sz="1200">
                <a:latin typeface="Times New Roman" pitchFamily="18" charset="0"/>
              </a:rPr>
              <a:pPr algn="r" eaLnBrk="1" hangingPunct="1"/>
              <a:t>35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94212" name="Rectangle 7"/>
          <p:cNvSpPr txBox="1">
            <a:spLocks noGrp="1" noChangeArrowheads="1"/>
          </p:cNvSpPr>
          <p:nvPr/>
        </p:nvSpPr>
        <p:spPr bwMode="auto">
          <a:xfrm>
            <a:off x="3983038" y="8843963"/>
            <a:ext cx="30464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A471DE85-2BC4-4310-95E9-299F9EB32EE9}" type="slidenum">
              <a:rPr lang="en-US" altLang="zh-CN" sz="1200">
                <a:latin typeface="Arial" charset="0"/>
              </a:rPr>
              <a:pPr algn="r" eaLnBrk="1" hangingPunct="1"/>
              <a:t>35</a:t>
            </a:fld>
            <a:endParaRPr lang="en-US" altLang="zh-CN" sz="1200">
              <a:latin typeface="Arial" charset="0"/>
            </a:endParaRPr>
          </a:p>
        </p:txBody>
      </p:sp>
      <p:sp>
        <p:nvSpPr>
          <p:cNvPr id="94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7273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082"/>
            <a:ext cx="6400800" cy="9112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7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7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689298-EBD0-4040-BF0E-0DCD7340DB0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87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800" y="1314449"/>
            <a:ext cx="8283605" cy="4949825"/>
          </a:xfrm>
        </p:spPr>
        <p:txBody>
          <a:bodyPr>
            <a:normAutofit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>
              <a:buClr>
                <a:srgbClr val="116656"/>
              </a:buClr>
              <a:buSzPct val="200000"/>
              <a:buFont typeface="Wingdings" pitchFamily="2" charset="2"/>
              <a:buChar char="§"/>
              <a:defRPr sz="1000">
                <a:latin typeface="Verdana" pitchFamily="34" charset="0"/>
              </a:defRPr>
            </a:lvl4pPr>
            <a:lvl5pPr>
              <a:buClr>
                <a:srgbClr val="116656"/>
              </a:buClr>
              <a:buSzPct val="200000"/>
              <a:buFont typeface="Wingdings" pitchFamily="2" charset="2"/>
              <a:buChar char="§"/>
              <a:defRPr sz="800"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151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86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1575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4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8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38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>
            <a:lvl1pPr>
              <a:spcBef>
                <a:spcPts val="30"/>
              </a:spcBef>
              <a:defRPr/>
            </a:lvl1pPr>
            <a:lvl2pPr>
              <a:spcBef>
                <a:spcPts val="30"/>
              </a:spcBef>
              <a:defRPr/>
            </a:lvl2pPr>
            <a:lvl3pPr>
              <a:spcBef>
                <a:spcPts val="3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7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88" y="76200"/>
            <a:ext cx="873125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0" y="776288"/>
            <a:ext cx="9144000" cy="50292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24608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99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314450"/>
            <a:ext cx="82978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806450" y="13033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806450" y="6270625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126206" y="7406482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26206" y="-529431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8420894" y="7430294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48800" y="1306513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48800" y="62690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8417719" y="-505619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Rectangle 19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7363">
                  <a:alpha val="85001"/>
                </a:srgbClr>
              </a:gs>
              <a:gs pos="100000">
                <a:srgbClr val="0065A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buFont typeface="Wingdings" pitchFamily="2" charset="2"/>
              <a:buNone/>
            </a:pPr>
            <a:endParaRPr lang="de-DE" sz="1800">
              <a:solidFill>
                <a:srgbClr val="FFFFFF"/>
              </a:solidFill>
            </a:endParaRPr>
          </a:p>
        </p:txBody>
      </p:sp>
      <p:pic>
        <p:nvPicPr>
          <p:cNvPr id="1037" name="Picture 3" descr="Q:\TH\LOGO_W-1p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8239125" y="131763"/>
            <a:ext cx="9144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25" descr="MPIKG-Logo-weißtransparen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875"/>
            <a:ext cx="58578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dirty="0">
          <a:solidFill>
            <a:schemeClr val="bg1"/>
          </a:solidFill>
          <a:latin typeface="Verdana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177800" indent="-1778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4988" indent="-179388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903288" indent="-1905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tiff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emf"/><Relationship Id="rId4" Type="http://schemas.openxmlformats.org/officeDocument/2006/relationships/image" Target="../media/image71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954588"/>
            <a:ext cx="1943100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19100" y="1628800"/>
            <a:ext cx="8458200" cy="980300"/>
          </a:xfrm>
        </p:spPr>
        <p:txBody>
          <a:bodyPr/>
          <a:lstStyle/>
          <a:p>
            <a:r>
              <a:rPr lang="en-GB" b="0" dirty="0" err="1" smtClean="0">
                <a:cs typeface="Times New Roman" pitchFamily="18" charset="0"/>
              </a:rPr>
              <a:t>Lactid</a:t>
            </a:r>
            <a:r>
              <a:rPr lang="en-GB" b="0" dirty="0" smtClean="0">
                <a:cs typeface="Times New Roman" pitchFamily="18" charset="0"/>
              </a:rPr>
              <a:t> Acid, Ionic Liquids and Energy Materials:</a:t>
            </a:r>
            <a:br>
              <a:rPr lang="en-GB" b="0" dirty="0" smtClean="0">
                <a:cs typeface="Times New Roman" pitchFamily="18" charset="0"/>
              </a:rPr>
            </a:br>
            <a:r>
              <a:rPr lang="en-GB" b="0" dirty="0" smtClean="0">
                <a:cs typeface="Times New Roman" pitchFamily="18" charset="0"/>
              </a:rPr>
              <a:t>Perspectives of Hydrothermal Biomass Upgrade</a:t>
            </a:r>
            <a:endParaRPr lang="en-GB" b="0" dirty="0" smtClean="0"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838" y="3698875"/>
            <a:ext cx="8424862" cy="990600"/>
          </a:xfrm>
          <a:noFill/>
        </p:spPr>
        <p:txBody>
          <a:bodyPr/>
          <a:lstStyle/>
          <a:p>
            <a:r>
              <a:rPr lang="en-GB" sz="2000" dirty="0" smtClean="0">
                <a:solidFill>
                  <a:srgbClr val="000000"/>
                </a:solidFill>
              </a:rPr>
              <a:t>Markus </a:t>
            </a:r>
            <a:r>
              <a:rPr lang="en-GB" sz="2000" dirty="0" err="1" smtClean="0">
                <a:solidFill>
                  <a:srgbClr val="000000"/>
                </a:solidFill>
              </a:rPr>
              <a:t>Antonietti</a:t>
            </a:r>
            <a:r>
              <a:rPr lang="en-GB" sz="2000" dirty="0" smtClean="0">
                <a:solidFill>
                  <a:srgbClr val="000000"/>
                </a:solidFill>
              </a:rPr>
              <a:t>, Nina </a:t>
            </a:r>
            <a:r>
              <a:rPr lang="en-GB" sz="2000" dirty="0" err="1" smtClean="0">
                <a:solidFill>
                  <a:srgbClr val="000000"/>
                </a:solidFill>
              </a:rPr>
              <a:t>Fechler</a:t>
            </a:r>
            <a:r>
              <a:rPr lang="en-GB" sz="2000" dirty="0" smtClean="0">
                <a:solidFill>
                  <a:srgbClr val="000000"/>
                </a:solidFill>
              </a:rPr>
              <a:t>, Tim </a:t>
            </a:r>
            <a:r>
              <a:rPr lang="en-GB" sz="2000" dirty="0" err="1" smtClean="0">
                <a:solidFill>
                  <a:srgbClr val="000000"/>
                </a:solidFill>
              </a:rPr>
              <a:t>Fellinger</a:t>
            </a:r>
            <a:endParaRPr lang="en-GB" sz="2000" dirty="0" smtClean="0">
              <a:solidFill>
                <a:srgbClr val="000000"/>
              </a:solidFill>
            </a:endParaRPr>
          </a:p>
          <a:p>
            <a:r>
              <a:rPr lang="en-GB" sz="1600" dirty="0" smtClean="0">
                <a:solidFill>
                  <a:srgbClr val="000000"/>
                </a:solidFill>
              </a:rPr>
              <a:t>Max Planck Institute of Colloids and Interfaces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Research Campus </a:t>
            </a:r>
            <a:r>
              <a:rPr lang="en-GB" sz="1600" dirty="0" err="1" smtClean="0">
                <a:solidFill>
                  <a:srgbClr val="000000"/>
                </a:solidFill>
              </a:rPr>
              <a:t>Golm</a:t>
            </a:r>
            <a:r>
              <a:rPr lang="en-GB" sz="1600" dirty="0" smtClean="0">
                <a:solidFill>
                  <a:srgbClr val="000000"/>
                </a:solidFill>
              </a:rPr>
              <a:t>, D-14424 Potsdam</a:t>
            </a:r>
          </a:p>
          <a:p>
            <a:endParaRPr lang="en-GB" sz="2400" dirty="0" smtClean="0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33400" y="3203575"/>
            <a:ext cx="8229600" cy="762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0033CC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305800" y="60960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286000" y="51054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latin typeface="Times New Roman" pitchFamily="18" charset="0"/>
              </a:rPr>
              <a:t>    </a:t>
            </a:r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3033583" y="5726668"/>
            <a:ext cx="3367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 smtClean="0">
                <a:latin typeface="Times New Roman" pitchFamily="18" charset="0"/>
              </a:rPr>
              <a:t>Stockholm, </a:t>
            </a:r>
            <a:r>
              <a:rPr lang="de-DE" sz="1800" dirty="0" err="1" smtClean="0">
                <a:latin typeface="Times New Roman" pitchFamily="18" charset="0"/>
              </a:rPr>
              <a:t>Renewables</a:t>
            </a:r>
            <a:r>
              <a:rPr lang="de-DE" sz="1800" dirty="0" smtClean="0">
                <a:latin typeface="Times New Roman" pitchFamily="18" charset="0"/>
              </a:rPr>
              <a:t> </a:t>
            </a:r>
            <a:r>
              <a:rPr lang="de-DE" sz="1800" dirty="0" smtClean="0">
                <a:latin typeface="Times New Roman" pitchFamily="18" charset="0"/>
              </a:rPr>
              <a:t>2013</a:t>
            </a:r>
            <a:endParaRPr lang="de-DE" sz="1800" dirty="0">
              <a:latin typeface="Times New Roman" pitchFamily="18" charset="0"/>
            </a:endParaRPr>
          </a:p>
        </p:txBody>
      </p:sp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/>
          <a:stretch>
            <a:fillRect/>
          </a:stretch>
        </p:blipFill>
        <p:spPr bwMode="auto">
          <a:xfrm>
            <a:off x="7240588" y="4954588"/>
            <a:ext cx="182086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538" cy="645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2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61237"/>
            <a:ext cx="7020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Lucida Bright" pitchFamily="18" charset="0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latin typeface="+mj-lt"/>
              </a:rPr>
              <a:t>Same intermediate </a:t>
            </a:r>
            <a:r>
              <a:rPr lang="de-DE" sz="3200" dirty="0" err="1" smtClean="0">
                <a:solidFill>
                  <a:schemeClr val="bg1"/>
                </a:solidFill>
                <a:latin typeface="+mj-lt"/>
              </a:rPr>
              <a:t>scheme</a:t>
            </a:r>
            <a:r>
              <a:rPr lang="de-DE" sz="3200" dirty="0" smtClean="0">
                <a:solidFill>
                  <a:schemeClr val="bg1"/>
                </a:solidFill>
                <a:latin typeface="+mj-lt"/>
              </a:rPr>
              <a:t>: „Bio –ILs“</a:t>
            </a:r>
            <a:endParaRPr lang="de-D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/>
          <a:stretch/>
        </p:blipFill>
        <p:spPr>
          <a:xfrm>
            <a:off x="5427095" y="944428"/>
            <a:ext cx="3290912" cy="5738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r="6005" b="92958"/>
          <a:stretch/>
        </p:blipFill>
        <p:spPr>
          <a:xfrm>
            <a:off x="0" y="2303875"/>
            <a:ext cx="5860714" cy="9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36" t="-54652" r="93136" b="140909"/>
          <a:stretch/>
        </p:blipFill>
        <p:spPr>
          <a:xfrm>
            <a:off x="3328544" y="823200"/>
            <a:ext cx="3096512" cy="800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525" y="5453568"/>
            <a:ext cx="4770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/>
              <a:t>approach</a:t>
            </a:r>
            <a:r>
              <a:rPr lang="de-DE" sz="1800" dirty="0" smtClean="0"/>
              <a:t> </a:t>
            </a:r>
            <a:r>
              <a:rPr lang="de-DE" sz="1800" dirty="0" err="1" smtClean="0"/>
              <a:t>here</a:t>
            </a:r>
            <a:r>
              <a:rPr lang="de-DE" sz="1800" dirty="0" smtClean="0"/>
              <a:t>:</a:t>
            </a:r>
          </a:p>
          <a:p>
            <a:pPr algn="ctr"/>
            <a:r>
              <a:rPr lang="de-DE" sz="1800" dirty="0" smtClean="0"/>
              <a:t>„</a:t>
            </a:r>
            <a:r>
              <a:rPr lang="de-DE" sz="1800" dirty="0" err="1" smtClean="0"/>
              <a:t>fundamentalistic</a:t>
            </a:r>
            <a:r>
              <a:rPr lang="de-DE" sz="1800" dirty="0" smtClean="0"/>
              <a:t>“  </a:t>
            </a:r>
            <a:r>
              <a:rPr lang="de-DE" sz="1800" dirty="0" err="1" smtClean="0"/>
              <a:t>green</a:t>
            </a:r>
            <a:r>
              <a:rPr lang="de-DE" sz="1800" dirty="0" smtClean="0"/>
              <a:t> </a:t>
            </a:r>
            <a:r>
              <a:rPr lang="de-DE" sz="1800" dirty="0" err="1" smtClean="0"/>
              <a:t>chemistry</a:t>
            </a:r>
            <a:r>
              <a:rPr lang="de-DE" sz="1800" dirty="0" smtClean="0"/>
              <a:t>:</a:t>
            </a:r>
          </a:p>
          <a:p>
            <a:pPr algn="ctr"/>
            <a:r>
              <a:rPr lang="de-DE" sz="1800" dirty="0" smtClean="0"/>
              <a:t>In </a:t>
            </a:r>
            <a:r>
              <a:rPr lang="de-DE" sz="1800" dirty="0" err="1" smtClean="0"/>
              <a:t>water</a:t>
            </a:r>
            <a:r>
              <a:rPr lang="de-DE" sz="1800" dirty="0" smtClean="0"/>
              <a:t>, </a:t>
            </a:r>
            <a:r>
              <a:rPr lang="de-DE" sz="1800" dirty="0" err="1" smtClean="0"/>
              <a:t>near</a:t>
            </a:r>
            <a:r>
              <a:rPr lang="de-DE" sz="1800" dirty="0" smtClean="0"/>
              <a:t> </a:t>
            </a:r>
            <a:r>
              <a:rPr lang="de-DE" sz="1800" dirty="0" err="1" smtClean="0"/>
              <a:t>room</a:t>
            </a:r>
            <a:r>
              <a:rPr lang="de-DE" sz="1800" dirty="0" smtClean="0"/>
              <a:t> </a:t>
            </a:r>
            <a:r>
              <a:rPr lang="de-DE" sz="1800" dirty="0" err="1" smtClean="0"/>
              <a:t>temperature</a:t>
            </a:r>
            <a:r>
              <a:rPr lang="de-DE" sz="1800" dirty="0" smtClean="0"/>
              <a:t>, </a:t>
            </a:r>
            <a:r>
              <a:rPr lang="de-DE" sz="1800" dirty="0" err="1" smtClean="0"/>
              <a:t>no</a:t>
            </a:r>
            <a:r>
              <a:rPr lang="de-DE" sz="1800" dirty="0" smtClean="0"/>
              <a:t> </a:t>
            </a:r>
            <a:r>
              <a:rPr lang="de-DE" sz="1800" dirty="0" err="1" smtClean="0"/>
              <a:t>catalysts</a:t>
            </a:r>
            <a:r>
              <a:rPr lang="de-DE" sz="1800" dirty="0" smtClean="0"/>
              <a:t>, </a:t>
            </a:r>
            <a:r>
              <a:rPr lang="de-DE" sz="1800" dirty="0" err="1" smtClean="0"/>
              <a:t>equimolar</a:t>
            </a:r>
            <a:r>
              <a:rPr lang="de-DE" sz="1800" dirty="0" smtClean="0"/>
              <a:t> </a:t>
            </a:r>
            <a:r>
              <a:rPr lang="de-DE" sz="1800" dirty="0" err="1" smtClean="0"/>
              <a:t>reactands</a:t>
            </a:r>
            <a:endParaRPr lang="de-DE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45488" y="1269294"/>
            <a:ext cx="428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Debus-</a:t>
            </a:r>
            <a:r>
              <a:rPr lang="de-DE" sz="2000" dirty="0" err="1" smtClean="0"/>
              <a:t>Radziszewski</a:t>
            </a:r>
            <a:r>
              <a:rPr lang="de-DE" sz="2000" dirty="0" smtClean="0"/>
              <a:t>- </a:t>
            </a:r>
            <a:r>
              <a:rPr lang="de-DE" sz="2000" dirty="0" err="1" smtClean="0"/>
              <a:t>reaction</a:t>
            </a:r>
            <a:endParaRPr lang="de-DE" sz="2000" dirty="0" smtClean="0"/>
          </a:p>
          <a:p>
            <a:pPr algn="ctr"/>
            <a:r>
              <a:rPr lang="de-DE" sz="2000" dirty="0" smtClean="0"/>
              <a:t>1858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625508" y="3381734"/>
            <a:ext cx="4801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sugar</a:t>
            </a:r>
            <a:r>
              <a:rPr lang="de-DE" sz="2000" dirty="0" smtClean="0"/>
              <a:t> + </a:t>
            </a:r>
            <a:r>
              <a:rPr lang="de-DE" sz="2000" dirty="0" err="1" smtClean="0"/>
              <a:t>amino</a:t>
            </a:r>
            <a:r>
              <a:rPr lang="de-DE" sz="2000" dirty="0" smtClean="0"/>
              <a:t> </a:t>
            </a:r>
            <a:r>
              <a:rPr lang="de-DE" sz="2000" dirty="0" err="1" smtClean="0"/>
              <a:t>acid</a:t>
            </a:r>
            <a:r>
              <a:rPr lang="de-DE" sz="2000" dirty="0" smtClean="0"/>
              <a:t> /</a:t>
            </a:r>
            <a:r>
              <a:rPr lang="de-DE" sz="2000" dirty="0" err="1" smtClean="0"/>
              <a:t>amine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66204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21" y="1844675"/>
            <a:ext cx="53054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01" y="3645024"/>
            <a:ext cx="45243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46674" y="122729"/>
            <a:ext cx="533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Lucida Bright" pitchFamily="18" charset="0"/>
              </a:rPr>
              <a:t> </a:t>
            </a:r>
            <a:r>
              <a:rPr lang="de-DE" sz="3600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de-DE" sz="3600" dirty="0" err="1" smtClean="0">
                <a:solidFill>
                  <a:schemeClr val="bg1"/>
                </a:solidFill>
                <a:latin typeface="+mj-lt"/>
              </a:rPr>
              <a:t>Laevulic</a:t>
            </a:r>
            <a:r>
              <a:rPr lang="de-DE" sz="3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+mj-lt"/>
              </a:rPr>
              <a:t>acid</a:t>
            </a:r>
            <a:r>
              <a:rPr lang="de-DE" sz="3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+mj-lt"/>
              </a:rPr>
              <a:t>story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75656" y="522920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γ 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err="1" smtClean="0">
                <a:latin typeface="Times New Roman"/>
                <a:cs typeface="Times New Roman"/>
              </a:rPr>
              <a:t>methylbutyrolacton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-MBL)  </a:t>
            </a:r>
            <a:r>
              <a:rPr lang="de-DE" dirty="0" err="1" smtClean="0">
                <a:latin typeface="Times New Roman"/>
                <a:cs typeface="Times New Roman"/>
              </a:rPr>
              <a:t>is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diesel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replacement</a:t>
            </a:r>
            <a:r>
              <a:rPr lang="de-DE" dirty="0" smtClean="0">
                <a:latin typeface="Times New Roman"/>
                <a:cs typeface="Times New Roman"/>
              </a:rPr>
              <a:t>, LD50 </a:t>
            </a:r>
            <a:r>
              <a:rPr lang="de-DE" dirty="0" err="1" smtClean="0">
                <a:latin typeface="Times New Roman"/>
                <a:cs typeface="Times New Roman"/>
              </a:rPr>
              <a:t>higher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than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ethanol</a:t>
            </a:r>
            <a:r>
              <a:rPr lang="de-DE" dirty="0" smtClean="0">
                <a:latin typeface="Times New Roman"/>
                <a:cs typeface="Times New Roman"/>
              </a:rPr>
              <a:t>…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26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00" y="1583795"/>
            <a:ext cx="433552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b="67933"/>
          <a:stretch/>
        </p:blipFill>
        <p:spPr bwMode="auto">
          <a:xfrm>
            <a:off x="3923928" y="5437584"/>
            <a:ext cx="4968552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583795"/>
            <a:ext cx="425011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1" y="188640"/>
            <a:ext cx="657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+mn-lt"/>
              </a:rPr>
              <a:t>Hydrothermal </a:t>
            </a:r>
            <a:r>
              <a:rPr lang="de-DE" sz="3200" dirty="0" err="1" smtClean="0">
                <a:solidFill>
                  <a:schemeClr val="bg1"/>
                </a:solidFill>
                <a:latin typeface="+mn-lt"/>
              </a:rPr>
              <a:t>Reforming</a:t>
            </a:r>
            <a:r>
              <a:rPr lang="de-DE" sz="32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de-DE" sz="3200" dirty="0" err="1" smtClean="0">
                <a:solidFill>
                  <a:schemeClr val="bg1"/>
                </a:solidFill>
                <a:latin typeface="+mn-lt"/>
              </a:rPr>
              <a:t>Conditions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46775" y="2303875"/>
            <a:ext cx="1567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Lucida Bright" pitchFamily="18" charset="0"/>
              </a:rPr>
              <a:t>20 min</a:t>
            </a:r>
          </a:p>
          <a:p>
            <a:pPr algn="ctr"/>
            <a:r>
              <a:rPr lang="de-DE" dirty="0" err="1" smtClean="0">
                <a:latin typeface="Lucida Bright" pitchFamily="18" charset="0"/>
              </a:rPr>
              <a:t>data</a:t>
            </a:r>
            <a:endParaRPr lang="de-DE" dirty="0">
              <a:latin typeface="Lucida Bright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1540" y="6129300"/>
            <a:ext cx="4455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err="1" smtClean="0"/>
              <a:t>fundamentalistic</a:t>
            </a:r>
            <a:r>
              <a:rPr lang="de-DE" sz="2200" dirty="0" smtClean="0"/>
              <a:t> </a:t>
            </a:r>
            <a:r>
              <a:rPr lang="de-DE" sz="2200" dirty="0" err="1" smtClean="0"/>
              <a:t>green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72811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268760"/>
            <a:ext cx="5310926" cy="205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605" y="233645"/>
            <a:ext cx="688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Real </a:t>
            </a:r>
            <a:r>
              <a:rPr lang="de-DE" dirty="0" err="1" smtClean="0">
                <a:solidFill>
                  <a:schemeClr val="bg1"/>
                </a:solidFill>
              </a:rPr>
              <a:t>chemistry</a:t>
            </a:r>
            <a:r>
              <a:rPr lang="de-DE" dirty="0" smtClean="0">
                <a:solidFill>
                  <a:schemeClr val="bg1"/>
                </a:solidFill>
              </a:rPr>
              <a:t>: H</a:t>
            </a:r>
            <a:r>
              <a:rPr lang="de-DE" baseline="-25000" dirty="0" smtClean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Ni</a:t>
            </a:r>
            <a:r>
              <a:rPr lang="de-DE" dirty="0" smtClean="0">
                <a:solidFill>
                  <a:schemeClr val="bg1"/>
                </a:solidFill>
              </a:rPr>
              <a:t>/Bio-</a:t>
            </a:r>
            <a:r>
              <a:rPr lang="de-DE" dirty="0" err="1" smtClean="0">
                <a:solidFill>
                  <a:schemeClr val="bg1"/>
                </a:solidFill>
              </a:rPr>
              <a:t>Ni</a:t>
            </a:r>
            <a:r>
              <a:rPr lang="de-DE" dirty="0" smtClean="0">
                <a:solidFill>
                  <a:schemeClr val="bg1"/>
                </a:solidFill>
              </a:rPr>
              <a:t>-</a:t>
            </a:r>
            <a:r>
              <a:rPr lang="de-DE" dirty="0" err="1" smtClean="0">
                <a:solidFill>
                  <a:schemeClr val="bg1"/>
                </a:solidFill>
              </a:rPr>
              <a:t>Catalyst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3744035"/>
            <a:ext cx="3052885" cy="2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9487" y="3924055"/>
            <a:ext cx="4477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Current</a:t>
            </a:r>
            <a:r>
              <a:rPr lang="de-DE" sz="1800" dirty="0" smtClean="0"/>
              <a:t> </a:t>
            </a:r>
            <a:r>
              <a:rPr lang="de-DE" sz="1800" dirty="0" err="1" smtClean="0"/>
              <a:t>work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MPI Mülheim:</a:t>
            </a:r>
          </a:p>
          <a:p>
            <a:r>
              <a:rPr lang="de-DE" sz="1800" dirty="0" smtClean="0"/>
              <a:t> </a:t>
            </a:r>
            <a:endParaRPr lang="de-DE" sz="1800" dirty="0"/>
          </a:p>
          <a:p>
            <a:r>
              <a:rPr lang="de-DE" sz="1800" dirty="0" smtClean="0"/>
              <a:t>Cellulose </a:t>
            </a:r>
            <a:r>
              <a:rPr lang="de-DE" sz="1800" dirty="0" smtClean="0">
                <a:sym typeface="Wingdings" pitchFamily="2" charset="2"/>
              </a:rPr>
              <a:t></a:t>
            </a:r>
            <a:r>
              <a:rPr lang="de-DE" sz="1800" dirty="0" smtClean="0"/>
              <a:t> Glucose</a:t>
            </a:r>
          </a:p>
          <a:p>
            <a:r>
              <a:rPr lang="de-DE" sz="1800" dirty="0" smtClean="0"/>
              <a:t>H</a:t>
            </a:r>
            <a:r>
              <a:rPr lang="de-DE" sz="1800" baseline="-25000" dirty="0" smtClean="0"/>
              <a:t>2</a:t>
            </a:r>
            <a:r>
              <a:rPr lang="de-DE" sz="1800" dirty="0" smtClean="0"/>
              <a:t>SO</a:t>
            </a:r>
            <a:r>
              <a:rPr lang="de-DE" sz="1800" baseline="-25000" dirty="0" smtClean="0"/>
              <a:t>4</a:t>
            </a:r>
            <a:r>
              <a:rPr lang="de-DE" sz="1800" dirty="0" smtClean="0"/>
              <a:t>    </a:t>
            </a:r>
            <a:r>
              <a:rPr lang="de-DE" sz="1800" dirty="0" smtClean="0">
                <a:sym typeface="Wingdings" pitchFamily="2" charset="2"/>
              </a:rPr>
              <a:t> </a:t>
            </a:r>
            <a:r>
              <a:rPr lang="de-DE" sz="1800" dirty="0" err="1" smtClean="0">
                <a:sym typeface="Wingdings" pitchFamily="2" charset="2"/>
              </a:rPr>
              <a:t>Laevulic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Acid</a:t>
            </a:r>
            <a:endParaRPr lang="de-DE" sz="1800" dirty="0" smtClean="0">
              <a:sym typeface="Wingdings" pitchFamily="2" charset="2"/>
            </a:endParaRPr>
          </a:p>
          <a:p>
            <a:r>
              <a:rPr lang="de-DE" sz="1800" dirty="0" smtClean="0">
                <a:sym typeface="Wingdings" pitchFamily="2" charset="2"/>
              </a:rPr>
              <a:t>LA	   MBL</a:t>
            </a:r>
          </a:p>
          <a:p>
            <a:endParaRPr lang="de-DE" sz="1800" dirty="0">
              <a:sym typeface="Wingdings" pitchFamily="2" charset="2"/>
            </a:endParaRPr>
          </a:p>
          <a:p>
            <a:r>
              <a:rPr lang="de-DE" sz="1800" dirty="0" err="1" smtClean="0">
                <a:sym typeface="Wingdings" pitchFamily="2" charset="2"/>
              </a:rPr>
              <a:t>Estimated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overall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yield</a:t>
            </a:r>
            <a:r>
              <a:rPr lang="de-DE" sz="1800" dirty="0" smtClean="0">
                <a:sym typeface="Wingdings" pitchFamily="2" charset="2"/>
              </a:rPr>
              <a:t> 60% (</a:t>
            </a:r>
            <a:r>
              <a:rPr lang="de-DE" sz="1800" dirty="0" err="1" smtClean="0">
                <a:sym typeface="Wingdings" pitchFamily="2" charset="2"/>
              </a:rPr>
              <a:t>straw</a:t>
            </a:r>
            <a:r>
              <a:rPr lang="de-DE" sz="1800" dirty="0" smtClean="0">
                <a:sym typeface="Wingdings" pitchFamily="2" charset="2"/>
              </a:rPr>
              <a:t>)</a:t>
            </a:r>
          </a:p>
          <a:p>
            <a:r>
              <a:rPr lang="de-DE" sz="1800" dirty="0" smtClean="0">
                <a:sym typeface="Wingdings" pitchFamily="2" charset="2"/>
              </a:rPr>
              <a:t>Side </a:t>
            </a:r>
            <a:r>
              <a:rPr lang="de-DE" sz="1800" dirty="0" err="1" smtClean="0">
                <a:sym typeface="Wingdings" pitchFamily="2" charset="2"/>
              </a:rPr>
              <a:t>product</a:t>
            </a:r>
            <a:r>
              <a:rPr lang="de-DE" sz="1800" dirty="0" smtClean="0">
                <a:sym typeface="Wingdings" pitchFamily="2" charset="2"/>
              </a:rPr>
              <a:t>: </a:t>
            </a:r>
            <a:r>
              <a:rPr lang="de-DE" sz="1800" dirty="0" err="1" smtClean="0">
                <a:sym typeface="Wingdings" pitchFamily="2" charset="2"/>
              </a:rPr>
              <a:t>lignin</a:t>
            </a:r>
            <a:r>
              <a:rPr lang="de-DE" sz="1800" dirty="0" smtClean="0">
                <a:sym typeface="Wingdings" pitchFamily="2" charset="2"/>
              </a:rPr>
              <a:t>, „</a:t>
            </a:r>
            <a:r>
              <a:rPr lang="de-DE" sz="1800" dirty="0" err="1" smtClean="0">
                <a:sym typeface="Wingdings" pitchFamily="2" charset="2"/>
              </a:rPr>
              <a:t>humic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acids</a:t>
            </a:r>
            <a:r>
              <a:rPr lang="de-DE" sz="1800" dirty="0" smtClean="0">
                <a:sym typeface="Wingdings" pitchFamily="2" charset="2"/>
              </a:rPr>
              <a:t>..“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84249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9"/>
          <p:cNvSpPr txBox="1">
            <a:spLocks noChangeArrowheads="1"/>
          </p:cNvSpPr>
          <p:nvPr/>
        </p:nvSpPr>
        <p:spPr bwMode="auto">
          <a:xfrm>
            <a:off x="1024094" y="178374"/>
            <a:ext cx="7321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The </a:t>
            </a:r>
            <a:r>
              <a:rPr lang="de-DE" sz="3200" dirty="0" err="1" smtClean="0">
                <a:solidFill>
                  <a:schemeClr val="bg1"/>
                </a:solidFill>
                <a:latin typeface="Times New Roman" pitchFamily="18" charset="0"/>
              </a:rPr>
              <a:t>use</a:t>
            </a:r>
            <a:r>
              <a:rPr lang="de-DE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of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complete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biomass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in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biorefining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9442" name="Abgerundetes Rechteck 3"/>
          <p:cNvSpPr>
            <a:spLocks noChangeArrowheads="1"/>
          </p:cNvSpPr>
          <p:nvPr/>
        </p:nvSpPr>
        <p:spPr bwMode="auto">
          <a:xfrm>
            <a:off x="476250" y="3429000"/>
            <a:ext cx="8370888" cy="32861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9443" name="Abgerundetes Rechteck 2"/>
          <p:cNvSpPr>
            <a:spLocks noChangeArrowheads="1"/>
          </p:cNvSpPr>
          <p:nvPr/>
        </p:nvSpPr>
        <p:spPr bwMode="auto">
          <a:xfrm>
            <a:off x="1511300" y="2270125"/>
            <a:ext cx="6346825" cy="1655763"/>
          </a:xfrm>
          <a:prstGeom prst="roundRect">
            <a:avLst>
              <a:gd name="adj" fmla="val 16667"/>
            </a:avLst>
          </a:prstGeom>
          <a:solidFill>
            <a:srgbClr val="2FDC2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1556" name="Abgerundetes Rechteck 1"/>
          <p:cNvSpPr>
            <a:spLocks noChangeArrowheads="1"/>
          </p:cNvSpPr>
          <p:nvPr/>
        </p:nvSpPr>
        <p:spPr bwMode="auto">
          <a:xfrm>
            <a:off x="3348038" y="1587500"/>
            <a:ext cx="2808287" cy="84613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9445" name="Textfeld 1"/>
          <p:cNvSpPr txBox="1">
            <a:spLocks noChangeArrowheads="1"/>
          </p:cNvSpPr>
          <p:nvPr/>
        </p:nvSpPr>
        <p:spPr bwMode="auto">
          <a:xfrm>
            <a:off x="3485356" y="1569995"/>
            <a:ext cx="235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dirty="0">
                <a:latin typeface="Times New Roman" pitchFamily="18" charset="0"/>
              </a:rPr>
              <a:t>„</a:t>
            </a:r>
            <a:r>
              <a:rPr lang="de-DE" sz="2000" dirty="0">
                <a:latin typeface="Times New Roman" pitchFamily="18" charset="0"/>
              </a:rPr>
              <a:t>top </a:t>
            </a:r>
            <a:r>
              <a:rPr lang="de-DE" sz="2000" dirty="0" smtClean="0">
                <a:latin typeface="Times New Roman" pitchFamily="18" charset="0"/>
              </a:rPr>
              <a:t>cut“-10 </a:t>
            </a:r>
            <a:r>
              <a:rPr lang="de-DE" sz="2000" dirty="0">
                <a:latin typeface="Times New Roman" pitchFamily="18" charset="0"/>
              </a:rPr>
              <a:t>% </a:t>
            </a:r>
            <a:r>
              <a:rPr lang="de-DE" sz="2000" dirty="0" smtClean="0">
                <a:latin typeface="Times New Roman" pitchFamily="18" charset="0"/>
              </a:rPr>
              <a:t>(</a:t>
            </a:r>
            <a:r>
              <a:rPr lang="de-DE" sz="2000" dirty="0" err="1" smtClean="0">
                <a:latin typeface="Times New Roman" pitchFamily="18" charset="0"/>
              </a:rPr>
              <a:t>e.g.food</a:t>
            </a:r>
            <a:r>
              <a:rPr lang="de-DE" sz="2000" dirty="0" smtClean="0">
                <a:latin typeface="Times New Roman" pitchFamily="18" charset="0"/>
              </a:rPr>
              <a:t> + </a:t>
            </a:r>
            <a:r>
              <a:rPr lang="de-DE" sz="2000" dirty="0" err="1" smtClean="0">
                <a:latin typeface="Times New Roman" pitchFamily="18" charset="0"/>
              </a:rPr>
              <a:t>fibers</a:t>
            </a:r>
            <a:r>
              <a:rPr lang="de-DE" sz="2000" dirty="0" smtClean="0">
                <a:latin typeface="Times New Roman" pitchFamily="18" charset="0"/>
              </a:rPr>
              <a:t>)</a:t>
            </a:r>
            <a:endParaRPr lang="de-DE" sz="2000" dirty="0">
              <a:latin typeface="Times New Roman" pitchFamily="18" charset="0"/>
            </a:endParaRPr>
          </a:p>
        </p:txBody>
      </p:sp>
      <p:sp>
        <p:nvSpPr>
          <p:cNvPr id="189446" name="Textfeld 3"/>
          <p:cNvSpPr txBox="1">
            <a:spLocks noChangeArrowheads="1"/>
          </p:cNvSpPr>
          <p:nvPr/>
        </p:nvSpPr>
        <p:spPr bwMode="auto">
          <a:xfrm>
            <a:off x="2408238" y="2549525"/>
            <a:ext cx="4275137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200" dirty="0">
                <a:latin typeface="Times New Roman" pitchFamily="18" charset="0"/>
              </a:rPr>
              <a:t>„medium </a:t>
            </a:r>
            <a:r>
              <a:rPr lang="de-DE" sz="2200" dirty="0" err="1">
                <a:latin typeface="Times New Roman" pitchFamily="18" charset="0"/>
              </a:rPr>
              <a:t>cut</a:t>
            </a:r>
            <a:r>
              <a:rPr lang="de-DE" sz="2200" dirty="0">
                <a:latin typeface="Times New Roman" pitchFamily="18" charset="0"/>
              </a:rPr>
              <a:t>“</a:t>
            </a:r>
          </a:p>
          <a:p>
            <a:pPr algn="ctr"/>
            <a:r>
              <a:rPr lang="de-DE" sz="2200" dirty="0">
                <a:latin typeface="Times New Roman" pitchFamily="18" charset="0"/>
              </a:rPr>
              <a:t>30 % </a:t>
            </a:r>
            <a:r>
              <a:rPr lang="de-DE" sz="2200" dirty="0" err="1">
                <a:latin typeface="Times New Roman" pitchFamily="18" charset="0"/>
              </a:rPr>
              <a:t>platform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chemicals</a:t>
            </a:r>
            <a:endParaRPr lang="de-DE" sz="2200" dirty="0">
              <a:latin typeface="Times New Roman" pitchFamily="18" charset="0"/>
            </a:endParaRPr>
          </a:p>
          <a:p>
            <a:pPr algn="ctr"/>
            <a:r>
              <a:rPr lang="de-DE" sz="2200" dirty="0">
                <a:latin typeface="Times New Roman" pitchFamily="18" charset="0"/>
              </a:rPr>
              <a:t>e.g. </a:t>
            </a:r>
            <a:r>
              <a:rPr lang="de-DE" sz="2200" dirty="0" err="1">
                <a:latin typeface="Times New Roman" pitchFamily="18" charset="0"/>
              </a:rPr>
              <a:t>lactic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acid</a:t>
            </a:r>
            <a:r>
              <a:rPr lang="de-DE" sz="2200" dirty="0">
                <a:latin typeface="Times New Roman" pitchFamily="18" charset="0"/>
              </a:rPr>
              <a:t>, </a:t>
            </a:r>
            <a:r>
              <a:rPr lang="de-DE" sz="2200" dirty="0" err="1">
                <a:latin typeface="Times New Roman" pitchFamily="18" charset="0"/>
              </a:rPr>
              <a:t>green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solvents</a:t>
            </a:r>
            <a:endParaRPr lang="de-DE" sz="2200" dirty="0">
              <a:latin typeface="Times New Roman" pitchFamily="18" charset="0"/>
            </a:endParaRPr>
          </a:p>
        </p:txBody>
      </p:sp>
      <p:sp>
        <p:nvSpPr>
          <p:cNvPr id="189447" name="Textfeld 4"/>
          <p:cNvSpPr txBox="1">
            <a:spLocks noChangeArrowheads="1"/>
          </p:cNvSpPr>
          <p:nvPr/>
        </p:nvSpPr>
        <p:spPr bwMode="auto">
          <a:xfrm>
            <a:off x="2328863" y="4284663"/>
            <a:ext cx="4391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>
                <a:latin typeface="Times New Roman" pitchFamily="18" charset="0"/>
              </a:rPr>
              <a:t>„base cut“</a:t>
            </a:r>
          </a:p>
          <a:p>
            <a:pPr algn="ctr"/>
            <a:r>
              <a:rPr lang="de-DE" sz="2400">
                <a:latin typeface="Times New Roman" pitchFamily="18" charset="0"/>
              </a:rPr>
              <a:t>70 % „fertility, fuels and energy“</a:t>
            </a:r>
          </a:p>
          <a:p>
            <a:pPr algn="ctr"/>
            <a:r>
              <a:rPr lang="de-DE" sz="2400">
                <a:latin typeface="Times New Roman" pitchFamily="18" charset="0"/>
              </a:rPr>
              <a:t>e.g. methane, coal,  fertilizer and humic matter</a:t>
            </a:r>
          </a:p>
        </p:txBody>
      </p:sp>
    </p:spTree>
    <p:extLst>
      <p:ext uri="{BB962C8B-B14F-4D97-AF65-F5344CB8AC3E}">
        <p14:creationId xmlns:p14="http://schemas.microsoft.com/office/powerpoint/2010/main" val="22758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5228" y="53625"/>
            <a:ext cx="8205947" cy="765085"/>
          </a:xfrm>
        </p:spPr>
        <p:txBody>
          <a:bodyPr/>
          <a:lstStyle/>
          <a:p>
            <a:pPr algn="ctr"/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After HTR: Hydrothermal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Carbonization</a:t>
            </a:r>
            <a:endParaRPr lang="de-DE" sz="28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259249" y="1916832"/>
            <a:ext cx="6337905" cy="41137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de-DE" sz="2400" dirty="0" smtClean="0"/>
              <a:t>a </a:t>
            </a:r>
            <a:r>
              <a:rPr lang="de-DE" sz="2400" dirty="0" err="1" smtClean="0"/>
              <a:t>technique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turn plant material</a:t>
            </a:r>
          </a:p>
          <a:p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monomers</a:t>
            </a:r>
            <a:endParaRPr lang="de-DE" sz="2400" dirty="0" smtClean="0"/>
          </a:p>
          <a:p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polymers</a:t>
            </a:r>
            <a:endParaRPr lang="de-DE" sz="2400" dirty="0" smtClean="0"/>
          </a:p>
          <a:p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carbonaceous</a:t>
            </a:r>
            <a:r>
              <a:rPr lang="de-DE" sz="2400" dirty="0" smtClean="0"/>
              <a:t> </a:t>
            </a:r>
            <a:r>
              <a:rPr lang="de-DE" sz="2400" dirty="0" err="1" smtClean="0"/>
              <a:t>materials</a:t>
            </a:r>
            <a:endParaRPr lang="de-DE" sz="2400" dirty="0" smtClean="0"/>
          </a:p>
          <a:p>
            <a:r>
              <a:rPr lang="de-DE" sz="2400" dirty="0" smtClean="0"/>
              <a:t>all in </a:t>
            </a:r>
            <a:r>
              <a:rPr lang="de-DE" sz="2400" dirty="0" err="1" smtClean="0"/>
              <a:t>water</a:t>
            </a:r>
            <a:endParaRPr lang="de-DE" sz="2400" dirty="0" smtClean="0"/>
          </a:p>
          <a:p>
            <a:pPr>
              <a:buFontTx/>
              <a:buNone/>
            </a:pPr>
            <a:r>
              <a:rPr lang="de-DE" sz="2400" dirty="0" smtClean="0"/>
              <a:t>    </a:t>
            </a:r>
            <a:r>
              <a:rPr lang="de-DE" sz="2400" dirty="0" smtClean="0">
                <a:sym typeface="Wingdings" pitchFamily="2" charset="2"/>
              </a:rPr>
              <a:t> </a:t>
            </a:r>
            <a:r>
              <a:rPr lang="de-DE" sz="2400" dirty="0" err="1" smtClean="0">
                <a:sym typeface="Wingdings" pitchFamily="2" charset="2"/>
              </a:rPr>
              <a:t>colloid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and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interface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chemistry</a:t>
            </a:r>
            <a:r>
              <a:rPr lang="de-DE" sz="2400" dirty="0" smtClean="0">
                <a:sym typeface="Wingdings" pitchFamily="2" charset="2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de-DE" sz="2400" dirty="0" err="1" smtClean="0"/>
              <a:t>Carbon</a:t>
            </a:r>
            <a:r>
              <a:rPr lang="de-DE" sz="2400" dirty="0" smtClean="0"/>
              <a:t> </a:t>
            </a:r>
            <a:r>
              <a:rPr lang="de-DE" sz="2400" dirty="0" err="1" smtClean="0"/>
              <a:t>efficiency</a:t>
            </a:r>
            <a:r>
              <a:rPr lang="de-DE" sz="2400" dirty="0" smtClean="0"/>
              <a:t> </a:t>
            </a:r>
            <a:r>
              <a:rPr lang="de-DE" sz="2400" dirty="0" smtClean="0">
                <a:cs typeface="Times New Roman" pitchFamily="18" charset="0"/>
              </a:rPr>
              <a:t>≈ 1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428202" y="5805819"/>
            <a:ext cx="4393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 </a:t>
            </a:r>
            <a:r>
              <a:rPr lang="de-DE" sz="2400"/>
              <a:t>Friedrich Bergius described 1913 the elemental steps of HTC </a:t>
            </a:r>
          </a:p>
        </p:txBody>
      </p:sp>
    </p:spTree>
    <p:extLst>
      <p:ext uri="{BB962C8B-B14F-4D97-AF65-F5344CB8AC3E}">
        <p14:creationId xmlns:p14="http://schemas.microsoft.com/office/powerpoint/2010/main" val="30945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8081" y="143635"/>
            <a:ext cx="7773206" cy="765085"/>
          </a:xfrm>
        </p:spPr>
        <p:txBody>
          <a:bodyPr/>
          <a:lstStyle/>
          <a:p>
            <a:r>
              <a:rPr lang="de-DE" sz="3200" b="0" dirty="0" smtClean="0"/>
              <a:t>Hydrothermal </a:t>
            </a:r>
            <a:r>
              <a:rPr lang="de-DE" sz="3200" b="0" dirty="0" err="1" smtClean="0"/>
              <a:t>Carbonization</a:t>
            </a:r>
            <a:endParaRPr lang="de-DE" b="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844824"/>
            <a:ext cx="8084631" cy="4113725"/>
          </a:xfrm>
        </p:spPr>
        <p:txBody>
          <a:bodyPr/>
          <a:lstStyle/>
          <a:p>
            <a:pPr>
              <a:buFontTx/>
              <a:buNone/>
            </a:pPr>
            <a:r>
              <a:rPr lang="de-DE" sz="2400" dirty="0" err="1" smtClean="0"/>
              <a:t>works</a:t>
            </a:r>
            <a:r>
              <a:rPr lang="de-DE" sz="2400" dirty="0" smtClean="0"/>
              <a:t> via </a:t>
            </a:r>
            <a:r>
              <a:rPr lang="de-DE" sz="2400" dirty="0" err="1" smtClean="0"/>
              <a:t>dehydration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carbohydrates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at</a:t>
            </a:r>
            <a:r>
              <a:rPr lang="de-DE" sz="2400" dirty="0" smtClean="0"/>
              <a:t> 180 °C – 200 °C</a:t>
            </a:r>
          </a:p>
          <a:p>
            <a:pPr>
              <a:buFontTx/>
              <a:buChar char="-"/>
            </a:pPr>
            <a:r>
              <a:rPr lang="de-DE" sz="2400" dirty="0" err="1" smtClean="0"/>
              <a:t>for</a:t>
            </a:r>
            <a:r>
              <a:rPr lang="de-DE" sz="2400" dirty="0" smtClean="0"/>
              <a:t> 2 – 16 </a:t>
            </a:r>
            <a:r>
              <a:rPr lang="de-DE" sz="2400" dirty="0" err="1" smtClean="0"/>
              <a:t>h´s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C</a:t>
            </a:r>
            <a:r>
              <a:rPr lang="de-DE" sz="2400" baseline="-25000" dirty="0" smtClean="0"/>
              <a:t>6</a:t>
            </a:r>
            <a:r>
              <a:rPr lang="de-DE" sz="2400" dirty="0" smtClean="0"/>
              <a:t>H</a:t>
            </a:r>
            <a:r>
              <a:rPr lang="de-DE" sz="2400" baseline="-25000" dirty="0" smtClean="0"/>
              <a:t>12</a:t>
            </a:r>
            <a:r>
              <a:rPr lang="de-DE" sz="2400" dirty="0" smtClean="0"/>
              <a:t>O</a:t>
            </a:r>
            <a:r>
              <a:rPr lang="de-DE" sz="2400" baseline="-25000" dirty="0" smtClean="0"/>
              <a:t>6  __</a:t>
            </a:r>
            <a:r>
              <a:rPr lang="de-DE" sz="2400" dirty="0" smtClean="0">
                <a:sym typeface="Wingdings" pitchFamily="2" charset="2"/>
              </a:rPr>
              <a:t> </a:t>
            </a:r>
            <a:r>
              <a:rPr lang="de-DE" sz="2400" dirty="0" smtClean="0"/>
              <a:t>C</a:t>
            </a:r>
            <a:r>
              <a:rPr lang="de-DE" sz="2400" baseline="-25000" dirty="0" smtClean="0"/>
              <a:t>6</a:t>
            </a:r>
            <a:r>
              <a:rPr lang="de-DE" sz="2400" dirty="0" smtClean="0"/>
              <a:t>H</a:t>
            </a:r>
            <a:r>
              <a:rPr lang="de-DE" sz="2400" baseline="-25000" dirty="0" smtClean="0"/>
              <a:t>6</a:t>
            </a:r>
            <a:r>
              <a:rPr lang="de-DE" sz="2400" dirty="0" smtClean="0"/>
              <a:t>O</a:t>
            </a:r>
            <a:r>
              <a:rPr lang="de-DE" sz="2400" baseline="-25000" dirty="0" smtClean="0"/>
              <a:t>3 </a:t>
            </a:r>
            <a:r>
              <a:rPr lang="de-DE" sz="2400" dirty="0" smtClean="0"/>
              <a:t>+ 3 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O </a:t>
            </a:r>
            <a:r>
              <a:rPr lang="de-DE" sz="2400" dirty="0" smtClean="0">
                <a:sym typeface="Wingdings" pitchFamily="2" charset="2"/>
              </a:rPr>
              <a:t> </a:t>
            </a:r>
            <a:r>
              <a:rPr lang="de-DE" sz="2400" dirty="0" smtClean="0"/>
              <a:t>C</a:t>
            </a:r>
            <a:r>
              <a:rPr lang="de-DE" sz="2400" baseline="-25000" dirty="0" smtClean="0"/>
              <a:t>6</a:t>
            </a:r>
            <a:r>
              <a:rPr lang="de-DE" sz="2400" dirty="0" smtClean="0"/>
              <a:t>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O</a:t>
            </a:r>
            <a:r>
              <a:rPr lang="de-DE" sz="2400" baseline="-25000" dirty="0" smtClean="0"/>
              <a:t> </a:t>
            </a:r>
            <a:r>
              <a:rPr lang="de-DE" sz="2400" dirty="0" smtClean="0"/>
              <a:t>+  5 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O </a:t>
            </a:r>
            <a:endParaRPr lang="de-DE" sz="2400" baseline="-25000" dirty="0" smtClean="0"/>
          </a:p>
          <a:p>
            <a:pPr>
              <a:buFontTx/>
              <a:buChar char="-"/>
            </a:pPr>
            <a:r>
              <a:rPr lang="de-DE" sz="2400" dirty="0" err="1" smtClean="0"/>
              <a:t>quite</a:t>
            </a:r>
            <a:r>
              <a:rPr lang="de-DE" sz="2400" dirty="0" smtClean="0"/>
              <a:t> </a:t>
            </a:r>
            <a:r>
              <a:rPr lang="de-DE" sz="2400" dirty="0" err="1" smtClean="0"/>
              <a:t>cheap</a:t>
            </a:r>
            <a:r>
              <a:rPr lang="de-DE" sz="2400" dirty="0" smtClean="0"/>
              <a:t> ( ca. 0.40 €/kg </a:t>
            </a:r>
            <a:r>
              <a:rPr lang="de-DE" sz="2400" dirty="0" err="1" smtClean="0"/>
              <a:t>starch</a:t>
            </a:r>
            <a:r>
              <a:rPr lang="de-DE" sz="2400" dirty="0" smtClean="0"/>
              <a:t>, 100 €/t </a:t>
            </a:r>
            <a:r>
              <a:rPr lang="de-DE" sz="2400" dirty="0" err="1" smtClean="0"/>
              <a:t>biomass</a:t>
            </a:r>
            <a:r>
              <a:rPr lang="de-DE" sz="2400" dirty="0" smtClean="0"/>
              <a:t>)</a:t>
            </a:r>
          </a:p>
          <a:p>
            <a:pPr>
              <a:buFontTx/>
              <a:buChar char="-"/>
            </a:pPr>
            <a:r>
              <a:rPr lang="de-DE" sz="2400" dirty="0" err="1" smtClean="0"/>
              <a:t>leads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useful</a:t>
            </a:r>
            <a:r>
              <a:rPr lang="de-DE" sz="2400" dirty="0" smtClean="0"/>
              <a:t> </a:t>
            </a:r>
            <a:r>
              <a:rPr lang="de-DE" sz="2400" dirty="0" err="1" smtClean="0"/>
              <a:t>nanostructures</a:t>
            </a:r>
            <a:r>
              <a:rPr lang="de-DE" sz="2400" dirty="0" smtClean="0"/>
              <a:t> </a:t>
            </a:r>
          </a:p>
          <a:p>
            <a:pPr>
              <a:buFontTx/>
              <a:buChar char="-"/>
            </a:pP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useful</a:t>
            </a:r>
            <a:r>
              <a:rPr lang="de-DE" sz="2400" dirty="0" smtClean="0"/>
              <a:t> </a:t>
            </a:r>
            <a:r>
              <a:rPr lang="de-DE" sz="2400" dirty="0" err="1" smtClean="0"/>
              <a:t>interface</a:t>
            </a:r>
            <a:r>
              <a:rPr lang="de-DE" sz="2400" dirty="0" smtClean="0"/>
              <a:t> </a:t>
            </a:r>
            <a:r>
              <a:rPr lang="de-DE" sz="2400" dirty="0" err="1" smtClean="0"/>
              <a:t>chemistry</a:t>
            </a: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>
                <a:solidFill>
                  <a:srgbClr val="F80612"/>
                </a:solidFill>
              </a:rPr>
              <a:t>„</a:t>
            </a:r>
            <a:r>
              <a:rPr lang="de-DE" sz="2400" dirty="0" err="1" smtClean="0">
                <a:solidFill>
                  <a:srgbClr val="F80612"/>
                </a:solidFill>
              </a:rPr>
              <a:t>the</a:t>
            </a:r>
            <a:r>
              <a:rPr lang="de-DE" sz="2400" dirty="0" smtClean="0">
                <a:solidFill>
                  <a:srgbClr val="F80612"/>
                </a:solidFill>
              </a:rPr>
              <a:t> </a:t>
            </a:r>
            <a:r>
              <a:rPr lang="de-DE" sz="2400" dirty="0" err="1" smtClean="0">
                <a:solidFill>
                  <a:srgbClr val="F80612"/>
                </a:solidFill>
              </a:rPr>
              <a:t>dispersion</a:t>
            </a:r>
            <a:r>
              <a:rPr lang="de-DE" sz="2400" dirty="0" smtClean="0">
                <a:solidFill>
                  <a:srgbClr val="F80612"/>
                </a:solidFill>
              </a:rPr>
              <a:t> </a:t>
            </a:r>
            <a:r>
              <a:rPr lang="de-DE" sz="2400" dirty="0" err="1" smtClean="0">
                <a:solidFill>
                  <a:srgbClr val="F80612"/>
                </a:solidFill>
              </a:rPr>
              <a:t>polymerization</a:t>
            </a:r>
            <a:r>
              <a:rPr lang="de-DE" sz="2400" dirty="0" smtClean="0">
                <a:solidFill>
                  <a:srgbClr val="F80612"/>
                </a:solidFill>
              </a:rPr>
              <a:t> </a:t>
            </a:r>
            <a:r>
              <a:rPr lang="de-DE" sz="2400" dirty="0" err="1" smtClean="0">
                <a:solidFill>
                  <a:srgbClr val="F80612"/>
                </a:solidFill>
              </a:rPr>
              <a:t>of</a:t>
            </a:r>
            <a:r>
              <a:rPr lang="de-DE" sz="2400" dirty="0" smtClean="0">
                <a:solidFill>
                  <a:srgbClr val="F80612"/>
                </a:solidFill>
              </a:rPr>
              <a:t> </a:t>
            </a:r>
            <a:r>
              <a:rPr lang="de-DE" sz="2400" dirty="0" err="1" smtClean="0">
                <a:solidFill>
                  <a:srgbClr val="F80612"/>
                </a:solidFill>
              </a:rPr>
              <a:t>carbon</a:t>
            </a:r>
            <a:r>
              <a:rPr lang="de-DE" sz="2400" dirty="0" smtClean="0">
                <a:solidFill>
                  <a:srgbClr val="F80612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66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5003" y="-81390"/>
            <a:ext cx="7771862" cy="1143597"/>
          </a:xfrm>
        </p:spPr>
        <p:txBody>
          <a:bodyPr/>
          <a:lstStyle/>
          <a:p>
            <a:pPr algn="ctr"/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Carbonaceous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structures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de-DE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(all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glucose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starch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800" b="0" dirty="0" err="1" smtClean="0">
                <a:latin typeface="Times New Roman" pitchFamily="18" charset="0"/>
                <a:cs typeface="Times New Roman" pitchFamily="18" charset="0"/>
              </a:rPr>
              <a:t>biomass</a:t>
            </a:r>
            <a:r>
              <a:rPr lang="de-DE" sz="2800" b="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6867" name="Picture 3" descr="glucose4h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1057"/>
            <a:ext cx="4320688" cy="324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Figure 4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8" b="46288"/>
          <a:stretch>
            <a:fillRect/>
          </a:stretch>
        </p:blipFill>
        <p:spPr bwMode="auto">
          <a:xfrm>
            <a:off x="5003398" y="1701057"/>
            <a:ext cx="4140603" cy="310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o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3"/>
          <a:stretch>
            <a:fillRect/>
          </a:stretch>
        </p:blipFill>
        <p:spPr bwMode="auto">
          <a:xfrm>
            <a:off x="2556127" y="3692494"/>
            <a:ext cx="3960519" cy="316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515" y="143635"/>
            <a:ext cx="373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„designer-</a:t>
            </a:r>
            <a:r>
              <a:rPr lang="de-DE" dirty="0" err="1" smtClean="0"/>
              <a:t>carbons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87209" y="6264315"/>
            <a:ext cx="361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noble </a:t>
            </a:r>
            <a:r>
              <a:rPr lang="de-DE" dirty="0" err="1" smtClean="0"/>
              <a:t>carbon</a:t>
            </a:r>
            <a:r>
              <a:rPr lang="de-DE" dirty="0" smtClean="0"/>
              <a:t> (N-C)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16505" y="1403775"/>
            <a:ext cx="2385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Carbons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endParaRPr lang="de-DE" dirty="0" smtClean="0"/>
          </a:p>
          <a:p>
            <a:r>
              <a:rPr lang="de-DE" dirty="0" err="1" smtClean="0"/>
              <a:t>to</a:t>
            </a:r>
            <a:endParaRPr lang="de-DE" dirty="0" smtClean="0"/>
          </a:p>
          <a:p>
            <a:r>
              <a:rPr lang="de-DE" dirty="0" err="1" smtClean="0"/>
              <a:t>mankind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28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98820" y="-6866"/>
            <a:ext cx="7778388" cy="10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Addressing </a:t>
            </a:r>
            <a:r>
              <a:rPr lang="en-GB" sz="3200" dirty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the “</a:t>
            </a:r>
            <a:r>
              <a:rPr lang="en-GB" sz="3200" dirty="0" smtClean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CO</a:t>
            </a:r>
            <a:r>
              <a:rPr lang="en-GB" sz="3200" baseline="-25000" dirty="0" smtClean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2</a:t>
            </a:r>
            <a:r>
              <a:rPr lang="en-GB" sz="3200" dirty="0" smtClean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@chemicals-problem</a:t>
            </a:r>
            <a:r>
              <a:rPr lang="en-GB" sz="3200" dirty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”</a:t>
            </a: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chemeClr val="bg1"/>
                </a:solidFill>
                <a:ea typeface="Lucida Sans Unicode" pitchFamily="34" charset="0"/>
                <a:cs typeface="Lucida Sans Unicode" pitchFamily="34" charset="0"/>
              </a:rPr>
              <a:t>a chemists balance on the back of an envelope</a:t>
            </a:r>
            <a:endParaRPr lang="en-GB" sz="3200" dirty="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37112" y="1717959"/>
            <a:ext cx="8532518" cy="611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2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         </a:t>
            </a:r>
            <a:r>
              <a:rPr lang="en-GB" sz="2400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annual </a:t>
            </a:r>
            <a:r>
              <a:rPr lang="en-GB" sz="2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world oil production 4 km</a:t>
            </a:r>
            <a:r>
              <a:rPr lang="en-GB" sz="2400" baseline="300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3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400" baseline="300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	</a:t>
            </a:r>
            <a:r>
              <a:rPr lang="en-GB" sz="2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oil generates about 15 GT CO</a:t>
            </a:r>
            <a:r>
              <a:rPr lang="en-GB" sz="2400" baseline="-250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2 </a:t>
            </a:r>
            <a:r>
              <a:rPr lang="en-GB" sz="2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per </a:t>
            </a:r>
            <a:r>
              <a:rPr lang="en-GB" sz="2400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year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GLOBAL CARBON MINUS: </a:t>
            </a:r>
            <a:r>
              <a:rPr lang="en-GB" sz="2400" dirty="0" err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</a:t>
            </a:r>
            <a:r>
              <a:rPr lang="en-GB" sz="2400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10 </a:t>
            </a:r>
            <a:r>
              <a:rPr lang="en-GB" sz="2400" dirty="0" err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Gt</a:t>
            </a:r>
            <a:r>
              <a:rPr lang="en-GB" sz="2400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	annual world terrestrial biomass growth 120 km</a:t>
            </a:r>
            <a:r>
              <a:rPr lang="en-GB" sz="2400" baseline="30000" dirty="0">
                <a:solidFill>
                  <a:srgbClr val="000000"/>
                </a:solidFill>
              </a:rPr>
              <a:t>3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	6,7 % of biomass sufficient to compensate for </a:t>
            </a:r>
            <a:r>
              <a:rPr lang="en-GB" sz="2400" dirty="0" err="1">
                <a:solidFill>
                  <a:srgbClr val="000000"/>
                </a:solidFill>
              </a:rPr>
              <a:t>fossile</a:t>
            </a:r>
            <a:endParaRPr lang="en-GB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	CO</a:t>
            </a:r>
            <a:r>
              <a:rPr lang="en-GB" sz="2400" baseline="-25000" dirty="0">
                <a:solidFill>
                  <a:srgbClr val="000000"/>
                </a:solidFill>
              </a:rPr>
              <a:t>2</a:t>
            </a:r>
            <a:r>
              <a:rPr lang="en-GB" sz="2400" dirty="0">
                <a:solidFill>
                  <a:srgbClr val="000000"/>
                </a:solidFill>
              </a:rPr>
              <a:t> generation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	11 % of biomass already part of farming cycles</a:t>
            </a:r>
          </a:p>
          <a:p>
            <a:pPr lvl="2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sz="2400" dirty="0">
                <a:solidFill>
                  <a:srgbClr val="F80612"/>
                </a:solidFill>
              </a:rPr>
              <a:t>“personal” </a:t>
            </a:r>
            <a:r>
              <a:rPr lang="en-GB" sz="2400" dirty="0" err="1">
                <a:solidFill>
                  <a:srgbClr val="F80612"/>
                </a:solidFill>
              </a:rPr>
              <a:t>foodstep</a:t>
            </a:r>
            <a:r>
              <a:rPr lang="en-GB" sz="2400" dirty="0">
                <a:solidFill>
                  <a:srgbClr val="F80612"/>
                </a:solidFill>
              </a:rPr>
              <a:t>: 3.0 tons</a:t>
            </a:r>
          </a:p>
          <a:p>
            <a:pPr lvl="2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sz="2400" dirty="0">
                <a:solidFill>
                  <a:srgbClr val="F80612"/>
                </a:solidFill>
              </a:rPr>
              <a:t>We need CO2- negative technologies &amp; products</a:t>
            </a:r>
          </a:p>
          <a:p>
            <a:pPr lvl="2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dirty="0">
                <a:solidFill>
                  <a:srgbClr val="F80612"/>
                </a:solidFill>
              </a:rPr>
              <a:t>	</a:t>
            </a:r>
          </a:p>
          <a:p>
            <a:pPr lvl="2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endParaRPr lang="en-GB" sz="2400" dirty="0">
              <a:solidFill>
                <a:srgbClr val="F80612"/>
              </a:solidFill>
            </a:endParaRPr>
          </a:p>
          <a:p>
            <a:pPr lvl="2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endParaRPr lang="en-GB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sz="2400" dirty="0">
                <a:solidFill>
                  <a:srgbClr val="000000"/>
                </a:solidFill>
              </a:rPr>
              <a:t>	</a:t>
            </a:r>
            <a:endParaRPr lang="en-GB" sz="2400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7432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150938" y="1763713"/>
            <a:ext cx="73094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dirty="0" smtClean="0"/>
              <a:t>Case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Discussion</a:t>
            </a:r>
            <a:r>
              <a:rPr lang="de-DE" sz="2800" dirty="0" smtClean="0"/>
              <a:t>: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 </a:t>
            </a:r>
            <a:r>
              <a:rPr lang="de-DE" sz="2800" dirty="0" smtClean="0">
                <a:latin typeface="+mn-lt"/>
              </a:rPr>
              <a:t>Designer-</a:t>
            </a:r>
            <a:r>
              <a:rPr lang="de-DE" sz="2800" dirty="0" err="1" smtClean="0">
                <a:latin typeface="+mn-lt"/>
              </a:rPr>
              <a:t>Carbons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for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Energy</a:t>
            </a:r>
            <a:r>
              <a:rPr lang="de-DE" sz="2800" dirty="0">
                <a:latin typeface="+mn-lt"/>
              </a:rPr>
              <a:t> Storage</a:t>
            </a:r>
          </a:p>
          <a:p>
            <a:pPr marL="457200" indent="-457200">
              <a:buFontTx/>
              <a:buAutoNum type="alphaUcParenR" startAt="2"/>
              <a:defRPr/>
            </a:pPr>
            <a:endParaRPr lang="de-DE" sz="2800" dirty="0">
              <a:latin typeface="+mn-lt"/>
            </a:endParaRPr>
          </a:p>
          <a:p>
            <a:pPr>
              <a:defRPr/>
            </a:pP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the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smtClean="0">
                <a:latin typeface="+mn-lt"/>
              </a:rPr>
              <a:t>„</a:t>
            </a:r>
            <a:r>
              <a:rPr lang="de-DE" sz="2800" dirty="0" err="1" smtClean="0">
                <a:latin typeface="+mn-lt"/>
              </a:rPr>
              <a:t>race</a:t>
            </a:r>
            <a:r>
              <a:rPr lang="de-DE" sz="2800" dirty="0" smtClean="0">
                <a:latin typeface="+mn-lt"/>
              </a:rPr>
              <a:t>“: </a:t>
            </a:r>
            <a:endParaRPr lang="de-DE" sz="2800" dirty="0">
              <a:latin typeface="+mn-lt"/>
            </a:endParaRPr>
          </a:p>
          <a:p>
            <a:pPr>
              <a:defRPr/>
            </a:pPr>
            <a:r>
              <a:rPr lang="de-DE" sz="2800" dirty="0" err="1">
                <a:latin typeface="+mn-lt"/>
              </a:rPr>
              <a:t>Batteries</a:t>
            </a:r>
            <a:r>
              <a:rPr lang="de-DE" sz="2800" dirty="0">
                <a:latin typeface="+mn-lt"/>
              </a:rPr>
              <a:t> versus </a:t>
            </a:r>
            <a:r>
              <a:rPr lang="de-DE" sz="2800" dirty="0" err="1">
                <a:latin typeface="+mn-lt"/>
              </a:rPr>
              <a:t>Supercapacitors</a:t>
            </a:r>
            <a:endParaRPr lang="de-DE" sz="2800" dirty="0">
              <a:latin typeface="+mn-lt"/>
            </a:endParaRPr>
          </a:p>
          <a:p>
            <a:pPr>
              <a:defRPr/>
            </a:pPr>
            <a:endParaRPr lang="de-DE" sz="2800" dirty="0">
              <a:latin typeface="+mn-lt"/>
            </a:endParaRPr>
          </a:p>
          <a:p>
            <a:pPr>
              <a:defRPr/>
            </a:pPr>
            <a:r>
              <a:rPr lang="de-DE" sz="2800" dirty="0">
                <a:latin typeface="+mn-lt"/>
              </a:rPr>
              <a:t>I </a:t>
            </a:r>
            <a:r>
              <a:rPr lang="de-DE" sz="2800" dirty="0" err="1">
                <a:latin typeface="+mn-lt"/>
              </a:rPr>
              <a:t>believe</a:t>
            </a:r>
            <a:r>
              <a:rPr lang="de-DE" sz="2800" dirty="0">
                <a:latin typeface="+mn-lt"/>
              </a:rPr>
              <a:t>: </a:t>
            </a:r>
            <a:r>
              <a:rPr lang="de-DE" sz="2800" dirty="0" err="1">
                <a:latin typeface="+mn-lt"/>
              </a:rPr>
              <a:t>Supercapacitors</a:t>
            </a:r>
            <a:r>
              <a:rPr lang="de-DE" sz="2800" dirty="0">
                <a:latin typeface="+mn-lt"/>
              </a:rPr>
              <a:t> !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        (</a:t>
            </a:r>
            <a:r>
              <a:rPr lang="de-DE" dirty="0">
                <a:latin typeface="+mn-lt"/>
              </a:rPr>
              <a:t>but </a:t>
            </a:r>
            <a:r>
              <a:rPr lang="de-DE" dirty="0" err="1">
                <a:latin typeface="+mn-lt"/>
              </a:rPr>
              <a:t>why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?</a:t>
            </a:r>
            <a:r>
              <a:rPr lang="de-DE" sz="2800" dirty="0" smtClean="0">
                <a:latin typeface="+mn-lt"/>
              </a:rPr>
              <a:t>)</a:t>
            </a:r>
            <a:endParaRPr 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60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0488"/>
            <a:ext cx="8640763" cy="1143001"/>
          </a:xfrm>
        </p:spPr>
        <p:txBody>
          <a:bodyPr/>
          <a:lstStyle/>
          <a:p>
            <a:pPr algn="ctr"/>
            <a:r>
              <a:rPr lang="de-DE" sz="2400" smtClean="0"/>
              <a:t>Supercapacitors made of </a:t>
            </a:r>
            <a:br>
              <a:rPr lang="de-DE" sz="2400" smtClean="0"/>
            </a:br>
            <a:r>
              <a:rPr lang="de-DE" sz="2400" smtClean="0"/>
              <a:t>N-containing Biomass</a:t>
            </a:r>
            <a:endParaRPr lang="de-DE" sz="3600" smtClean="0"/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42900" y="6015038"/>
            <a:ext cx="8748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dirty="0">
                <a:latin typeface="Times New Roman" pitchFamily="18" charset="0"/>
              </a:rPr>
              <a:t>Potential </a:t>
            </a:r>
            <a:r>
              <a:rPr lang="de-DE" dirty="0" err="1">
                <a:latin typeface="Times New Roman" pitchFamily="18" charset="0"/>
              </a:rPr>
              <a:t>to</a:t>
            </a:r>
            <a:r>
              <a:rPr lang="de-DE" dirty="0">
                <a:latin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</a:rPr>
              <a:t>beat</a:t>
            </a:r>
            <a:r>
              <a:rPr lang="de-DE" dirty="0">
                <a:latin typeface="Times New Roman" pitchFamily="18" charset="0"/>
              </a:rPr>
              <a:t> all </a:t>
            </a:r>
            <a:r>
              <a:rPr lang="de-DE" dirty="0" err="1">
                <a:latin typeface="Times New Roman" pitchFamily="18" charset="0"/>
              </a:rPr>
              <a:t>current</a:t>
            </a:r>
            <a:r>
              <a:rPr lang="de-DE" dirty="0">
                <a:latin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</a:rPr>
              <a:t>storage</a:t>
            </a:r>
            <a:r>
              <a:rPr lang="de-DE" dirty="0">
                <a:latin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</a:rPr>
              <a:t>technologies</a:t>
            </a:r>
            <a:r>
              <a:rPr lang="de-DE" dirty="0">
                <a:latin typeface="Times New Roman" pitchFamily="18" charset="0"/>
              </a:rPr>
              <a:t> (</a:t>
            </a:r>
            <a:r>
              <a:rPr lang="de-DE" dirty="0" err="1" smtClean="0">
                <a:latin typeface="Times New Roman" pitchFamily="18" charset="0"/>
              </a:rPr>
              <a:t>availability</a:t>
            </a:r>
            <a:r>
              <a:rPr lang="de-DE" dirty="0">
                <a:latin typeface="Times New Roman" pitchFamily="18" charset="0"/>
              </a:rPr>
              <a:t>, </a:t>
            </a:r>
            <a:r>
              <a:rPr lang="de-DE" dirty="0" err="1">
                <a:latin typeface="Times New Roman" pitchFamily="18" charset="0"/>
              </a:rPr>
              <a:t>price</a:t>
            </a:r>
            <a:r>
              <a:rPr lang="de-DE" dirty="0">
                <a:latin typeface="Times New Roman" pitchFamily="18" charset="0"/>
              </a:rPr>
              <a:t>)</a:t>
            </a:r>
          </a:p>
        </p:txBody>
      </p:sp>
      <p:pic>
        <p:nvPicPr>
          <p:cNvPr id="52228" name="Picture 4" descr="1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67024" b="61041"/>
          <a:stretch>
            <a:fillRect/>
          </a:stretch>
        </p:blipFill>
        <p:spPr bwMode="auto">
          <a:xfrm>
            <a:off x="395288" y="1193800"/>
            <a:ext cx="25558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222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4946650" cy="408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716463" y="5294313"/>
            <a:ext cx="3743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latin typeface="Times New Roman" pitchFamily="18" charset="0"/>
              </a:rPr>
              <a:t>10  kg Material: 160 KW for 12.5 Sec</a:t>
            </a:r>
            <a:r>
              <a:rPr lang="de-DE" sz="1200">
                <a:latin typeface="Times New Roman" pitchFamily="18" charset="0"/>
              </a:rPr>
              <a:t>.</a:t>
            </a:r>
            <a:endParaRPr lang="en-US" sz="1200">
              <a:latin typeface="Times New Roman" pitchFamily="18" charset="0"/>
            </a:endParaRPr>
          </a:p>
        </p:txBody>
      </p:sp>
      <p:pic>
        <p:nvPicPr>
          <p:cNvPr id="52231" name="Picture 7" descr="superca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363913"/>
            <a:ext cx="18843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0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63" y="2547772"/>
            <a:ext cx="5869530" cy="296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60" y="953725"/>
            <a:ext cx="5239460" cy="160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140"/>
            <a:ext cx="7290810" cy="59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5" y="5724255"/>
            <a:ext cx="2566035" cy="102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704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ctrTitle"/>
          </p:nvPr>
        </p:nvSpPr>
        <p:spPr>
          <a:xfrm>
            <a:off x="792163" y="98425"/>
            <a:ext cx="7772400" cy="504825"/>
          </a:xfrm>
        </p:spPr>
        <p:txBody>
          <a:bodyPr/>
          <a:lstStyle/>
          <a:p>
            <a:r>
              <a:rPr lang="de-DE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Energy Storage: Some lecturing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038" y="1268413"/>
            <a:ext cx="7864475" cy="4968875"/>
          </a:xfrm>
        </p:spPr>
        <p:txBody>
          <a:bodyPr>
            <a:normAutofit fontScale="92500" lnSpcReduction="10000"/>
          </a:bodyPr>
          <a:lstStyle/>
          <a:p>
            <a:pPr algn="l">
              <a:defRPr/>
            </a:pP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Supercapacitor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F/g @ 1 V  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     1 e</a:t>
            </a:r>
            <a:r>
              <a:rPr lang="de-DE" baseline="58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-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for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320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mass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units</a:t>
            </a: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 algn="l">
              <a:defRPr/>
            </a:pPr>
            <a:endParaRPr lang="de-DE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 algn="l">
              <a:defRPr/>
            </a:pPr>
            <a:r>
              <a:rPr lang="de-DE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Capacitance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                 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of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graphene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/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nanotubes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: metallic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theory</a:t>
            </a: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 algn="l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	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                       100 F/g,      1 e</a:t>
            </a:r>
            <a:r>
              <a:rPr lang="de-DE" sz="1000" baseline="9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ebdings"/>
              </a:rPr>
              <a:t>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for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80 C-atoms</a:t>
            </a:r>
          </a:p>
          <a:p>
            <a:pPr algn="l"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			</a:t>
            </a:r>
            <a:r>
              <a:rPr lang="de-DE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(Phys. </a:t>
            </a:r>
            <a:r>
              <a:rPr lang="de-DE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Rev</a:t>
            </a:r>
            <a:r>
              <a:rPr lang="de-DE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. E 83, 056102 (2011)</a:t>
            </a: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 algn="l">
              <a:defRPr/>
            </a:pPr>
            <a:r>
              <a:rPr lang="de-DE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Pseudocapacitance</a:t>
            </a:r>
            <a:r>
              <a:rPr lang="de-DE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</a:p>
          <a:p>
            <a:pPr algn="l">
              <a:defRPr/>
            </a:pP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≈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1.600 F/g</a:t>
            </a:r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		(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polyaniline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1.100 F/g</a:t>
            </a:r>
          </a:p>
          <a:p>
            <a:pPr algn="l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	  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Ni-foam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2018 F/g )</a:t>
            </a:r>
          </a:p>
          <a:p>
            <a:pPr algn="l">
              <a:defRPr/>
            </a:pPr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de-DE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150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VAs/g = 42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/g @ 1 V   (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beats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-technology!)</a:t>
            </a:r>
          </a:p>
          <a:p>
            <a:pPr algn="l">
              <a:defRPr/>
            </a:pP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Potential: E= ½ CU</a:t>
            </a:r>
            <a:r>
              <a:rPr lang="de-DE" sz="2400" baseline="5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 </a:t>
            </a:r>
            <a:r>
              <a:rPr lang="de-DE" baseline="5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U: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ionic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liquids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>
              <a:defRPr/>
            </a:pPr>
            <a:r>
              <a:rPr lang="de-D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-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C: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chemistry</a:t>
            </a:r>
            <a:endParaRPr lang="de-D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068638"/>
            <a:ext cx="18811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541338" y="-127000"/>
            <a:ext cx="8035925" cy="928688"/>
          </a:xfrm>
        </p:spPr>
        <p:txBody>
          <a:bodyPr/>
          <a:lstStyle/>
          <a:p>
            <a:pPr algn="ctr"/>
            <a:r>
              <a:rPr lang="de-DE" sz="2400" b="0" smtClean="0"/>
              <a:t>Own work on superporous carbons for</a:t>
            </a:r>
            <a:br>
              <a:rPr lang="de-DE" sz="2400" b="0" smtClean="0"/>
            </a:br>
            <a:r>
              <a:rPr lang="de-DE" sz="2400" b="0" smtClean="0"/>
              <a:t>Redox- Supercapacitors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49350"/>
            <a:ext cx="4705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87375" y="4239090"/>
            <a:ext cx="3943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/>
              <a:t>Salt </a:t>
            </a:r>
            <a:r>
              <a:rPr lang="de-DE" sz="2000" dirty="0" err="1"/>
              <a:t>templating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Q/HQ (2013)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052736"/>
            <a:ext cx="44338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4"/>
          <p:cNvSpPr txBox="1">
            <a:spLocks noChangeArrowheads="1"/>
          </p:cNvSpPr>
          <p:nvPr/>
        </p:nvSpPr>
        <p:spPr bwMode="auto">
          <a:xfrm>
            <a:off x="5842040" y="3956992"/>
            <a:ext cx="2977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dirty="0" err="1"/>
              <a:t>with</a:t>
            </a:r>
            <a:r>
              <a:rPr lang="de-DE" dirty="0"/>
              <a:t> PANI (2007)</a:t>
            </a:r>
          </a:p>
        </p:txBody>
      </p:sp>
      <p:sp>
        <p:nvSpPr>
          <p:cNvPr id="57352" name="Textfeld 1"/>
          <p:cNvSpPr txBox="1">
            <a:spLocks noChangeArrowheads="1"/>
          </p:cNvSpPr>
          <p:nvPr/>
        </p:nvSpPr>
        <p:spPr bwMode="auto">
          <a:xfrm>
            <a:off x="206375" y="5593300"/>
            <a:ext cx="54007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200" dirty="0" err="1" smtClean="0"/>
              <a:t>visible</a:t>
            </a:r>
            <a:r>
              <a:rPr lang="de-DE" sz="2200" dirty="0"/>
              <a:t>:   1kWh/kg, </a:t>
            </a:r>
            <a:r>
              <a:rPr lang="de-DE" sz="2200" dirty="0" err="1" smtClean="0"/>
              <a:t>price</a:t>
            </a:r>
            <a:r>
              <a:rPr lang="de-DE" sz="2200" dirty="0" smtClean="0"/>
              <a:t> </a:t>
            </a:r>
            <a:r>
              <a:rPr lang="de-DE" sz="2200" dirty="0" smtClean="0"/>
              <a:t>5-10 </a:t>
            </a:r>
            <a:r>
              <a:rPr lang="de-DE" sz="2200" dirty="0" smtClean="0"/>
              <a:t>€/kg ??</a:t>
            </a:r>
            <a:endParaRPr lang="de-DE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b="12572"/>
          <a:stretch>
            <a:fillRect/>
          </a:stretch>
        </p:blipFill>
        <p:spPr bwMode="auto">
          <a:xfrm>
            <a:off x="5743929" y="4447420"/>
            <a:ext cx="3174200" cy="229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1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5" y="1538790"/>
            <a:ext cx="2606178" cy="176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5" y="3834045"/>
            <a:ext cx="6930770" cy="1224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519" y="87665"/>
            <a:ext cx="729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>
                <a:solidFill>
                  <a:schemeClr val="bg1"/>
                </a:solidFill>
              </a:rPr>
              <a:t>Birch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reduction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as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charge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storage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mechanism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5564257"/>
            <a:ext cx="3664285" cy="111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6855" y="5939510"/>
            <a:ext cx="130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(</a:t>
            </a:r>
            <a:r>
              <a:rPr lang="de-DE" sz="1800" dirty="0" err="1" smtClean="0"/>
              <a:t>again</a:t>
            </a:r>
            <a:r>
              <a:rPr lang="de-DE" sz="1800" dirty="0" smtClean="0"/>
              <a:t>:)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46999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428317" y="-81390"/>
            <a:ext cx="8397751" cy="928688"/>
          </a:xfrm>
        </p:spPr>
        <p:txBody>
          <a:bodyPr/>
          <a:lstStyle/>
          <a:p>
            <a:pPr algn="ctr"/>
            <a:r>
              <a:rPr lang="de-DE" sz="2800" b="0" dirty="0" smtClean="0">
                <a:latin typeface="+mj-lt"/>
              </a:rPr>
              <a:t>The Leitbild: </a:t>
            </a:r>
            <a:r>
              <a:rPr lang="de-DE" sz="2800" b="0" dirty="0" err="1" smtClean="0">
                <a:latin typeface="+mj-lt"/>
              </a:rPr>
              <a:t>decentral</a:t>
            </a:r>
            <a:r>
              <a:rPr lang="de-DE" sz="2800" b="0" dirty="0" smtClean="0">
                <a:latin typeface="+mj-lt"/>
              </a:rPr>
              <a:t> private </a:t>
            </a:r>
            <a:r>
              <a:rPr lang="de-DE" sz="2800" b="0" dirty="0" err="1" smtClean="0">
                <a:latin typeface="+mj-lt"/>
              </a:rPr>
              <a:t>energy</a:t>
            </a:r>
            <a:r>
              <a:rPr lang="de-DE" sz="2800" b="0" dirty="0" smtClean="0">
                <a:latin typeface="+mj-lt"/>
              </a:rPr>
              <a:t> </a:t>
            </a:r>
            <a:r>
              <a:rPr lang="de-DE" sz="2800" b="0" dirty="0" err="1" smtClean="0">
                <a:latin typeface="+mj-lt"/>
              </a:rPr>
              <a:t>storage</a:t>
            </a:r>
            <a:r>
              <a:rPr lang="de-DE" sz="2800" b="0" dirty="0" smtClean="0">
                <a:latin typeface="+mj-lt"/>
              </a:rPr>
              <a:t/>
            </a:r>
            <a:br>
              <a:rPr lang="de-DE" sz="2800" b="0" dirty="0" smtClean="0">
                <a:latin typeface="+mj-lt"/>
              </a:rPr>
            </a:br>
            <a:r>
              <a:rPr lang="de-DE" sz="2800" b="0" dirty="0" err="1" smtClean="0">
                <a:latin typeface="+mj-lt"/>
              </a:rPr>
              <a:t>as</a:t>
            </a:r>
            <a:r>
              <a:rPr lang="de-DE" sz="2800" b="0" dirty="0" smtClean="0">
                <a:latin typeface="+mj-lt"/>
              </a:rPr>
              <a:t> a </a:t>
            </a:r>
            <a:r>
              <a:rPr lang="de-DE" sz="2800" b="0" dirty="0" err="1" smtClean="0">
                <a:latin typeface="+mj-lt"/>
              </a:rPr>
              <a:t>key</a:t>
            </a:r>
            <a:r>
              <a:rPr lang="de-DE" sz="2800" b="0" dirty="0" smtClean="0">
                <a:latin typeface="+mj-lt"/>
              </a:rPr>
              <a:t> </a:t>
            </a:r>
            <a:r>
              <a:rPr lang="de-DE" sz="2800" b="0" dirty="0" err="1" smtClean="0">
                <a:latin typeface="+mj-lt"/>
              </a:rPr>
              <a:t>tool</a:t>
            </a:r>
            <a:r>
              <a:rPr lang="de-DE" sz="2800" b="0" dirty="0" smtClean="0">
                <a:latin typeface="+mj-lt"/>
              </a:rPr>
              <a:t> </a:t>
            </a:r>
            <a:r>
              <a:rPr lang="de-DE" sz="2800" b="0" dirty="0" err="1" smtClean="0">
                <a:latin typeface="+mj-lt"/>
              </a:rPr>
              <a:t>of</a:t>
            </a:r>
            <a:r>
              <a:rPr lang="de-DE" sz="2800" b="0" dirty="0" smtClean="0">
                <a:latin typeface="+mj-lt"/>
              </a:rPr>
              <a:t> </a:t>
            </a:r>
            <a:r>
              <a:rPr lang="de-DE" sz="2800" b="0" dirty="0" err="1" smtClean="0">
                <a:latin typeface="+mj-lt"/>
              </a:rPr>
              <a:t>the</a:t>
            </a:r>
            <a:r>
              <a:rPr lang="de-DE" sz="2800" b="0" dirty="0" smtClean="0">
                <a:latin typeface="+mj-lt"/>
              </a:rPr>
              <a:t> intelligent </a:t>
            </a:r>
            <a:r>
              <a:rPr lang="de-DE" sz="2800" b="0" dirty="0" err="1" smtClean="0">
                <a:latin typeface="+mj-lt"/>
              </a:rPr>
              <a:t>grid</a:t>
            </a:r>
            <a:endParaRPr lang="de-DE" sz="2800" b="0" dirty="0" smtClean="0">
              <a:latin typeface="+mj-lt"/>
            </a:endParaRPr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>
          <a:xfrm>
            <a:off x="526547" y="1628800"/>
            <a:ext cx="8283575" cy="42754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/>
              <a:t>Every private </a:t>
            </a:r>
            <a:r>
              <a:rPr lang="de-DE" sz="2000" dirty="0" err="1"/>
              <a:t>home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a –</a:t>
            </a:r>
            <a:r>
              <a:rPr lang="de-DE" sz="2000" dirty="0" err="1"/>
              <a:t>say</a:t>
            </a:r>
            <a:r>
              <a:rPr lang="de-DE" sz="2000" dirty="0"/>
              <a:t>- 1t </a:t>
            </a:r>
            <a:r>
              <a:rPr lang="de-DE" sz="2000" dirty="0" err="1"/>
              <a:t>electricity</a:t>
            </a:r>
            <a:r>
              <a:rPr lang="de-DE" sz="2000" dirty="0"/>
              <a:t> </a:t>
            </a:r>
            <a:r>
              <a:rPr lang="de-DE" sz="2000" dirty="0" err="1"/>
              <a:t>storage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 smtClean="0"/>
              <a:t>cellar</a:t>
            </a:r>
            <a:r>
              <a:rPr lang="de-DE" sz="2000" dirty="0" smtClean="0"/>
              <a:t> (</a:t>
            </a:r>
            <a:r>
              <a:rPr lang="de-DE" sz="2000" dirty="0" err="1" smtClean="0"/>
              <a:t>every</a:t>
            </a:r>
            <a:r>
              <a:rPr lang="de-DE" sz="2000" dirty="0" smtClean="0"/>
              <a:t> </a:t>
            </a:r>
            <a:r>
              <a:rPr lang="de-DE" sz="2000" dirty="0" err="1" smtClean="0"/>
              <a:t>windmill</a:t>
            </a:r>
            <a:r>
              <a:rPr lang="de-DE" sz="2000" dirty="0" smtClean="0"/>
              <a:t> 10 t)</a:t>
            </a:r>
            <a:endParaRPr lang="de-DE" sz="2000" dirty="0"/>
          </a:p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buy</a:t>
            </a:r>
            <a:r>
              <a:rPr lang="de-DE" sz="2000" dirty="0"/>
              <a:t> </a:t>
            </a:r>
            <a:r>
              <a:rPr lang="de-DE" sz="2000" dirty="0" err="1"/>
              <a:t>electricity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cheap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available</a:t>
            </a:r>
            <a:r>
              <a:rPr lang="de-DE" sz="2000" dirty="0"/>
              <a:t> (</a:t>
            </a:r>
            <a:r>
              <a:rPr lang="de-DE" sz="2000" dirty="0" err="1"/>
              <a:t>buffer</a:t>
            </a:r>
            <a:r>
              <a:rPr lang="de-DE" sz="2000" dirty="0"/>
              <a:t>)</a:t>
            </a:r>
          </a:p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fiction</a:t>
            </a:r>
            <a:r>
              <a:rPr lang="de-DE" sz="2000" dirty="0"/>
              <a:t> </a:t>
            </a:r>
            <a:r>
              <a:rPr lang="de-DE" sz="2000" dirty="0" err="1"/>
              <a:t>based</a:t>
            </a:r>
            <a:r>
              <a:rPr lang="de-DE" sz="2000" dirty="0"/>
              <a:t> on (top) </a:t>
            </a:r>
            <a:r>
              <a:rPr lang="de-DE" sz="2000" dirty="0" err="1"/>
              <a:t>science</a:t>
            </a:r>
            <a:r>
              <a:rPr lang="de-DE" sz="2000" dirty="0"/>
              <a:t> </a:t>
            </a:r>
            <a:r>
              <a:rPr lang="de-DE" sz="2000" dirty="0" err="1"/>
              <a:t>predicts</a:t>
            </a:r>
            <a:r>
              <a:rPr lang="de-DE" sz="2000" dirty="0"/>
              <a:t>  4 GJ/ton</a:t>
            </a:r>
          </a:p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 err="1">
                <a:solidFill>
                  <a:srgbClr val="FF0000"/>
                </a:solidFill>
              </a:rPr>
              <a:t>ca</a:t>
            </a:r>
            <a:r>
              <a:rPr lang="de-DE" sz="2000" dirty="0">
                <a:solidFill>
                  <a:srgbClr val="FF0000"/>
                </a:solidFill>
              </a:rPr>
              <a:t> 1 kWh/kg = 1000 kWh </a:t>
            </a:r>
            <a:r>
              <a:rPr lang="de-DE" sz="2000" dirty="0" err="1">
                <a:solidFill>
                  <a:srgbClr val="FF0000"/>
                </a:solidFill>
              </a:rPr>
              <a:t>buffer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capacity</a:t>
            </a:r>
            <a:endParaRPr lang="de-DE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 err="1"/>
              <a:t>economy</a:t>
            </a:r>
            <a:r>
              <a:rPr lang="de-DE" sz="2000" dirty="0"/>
              <a:t>: </a:t>
            </a:r>
            <a:r>
              <a:rPr lang="de-DE" sz="2000" dirty="0" err="1"/>
              <a:t>saves</a:t>
            </a:r>
            <a:r>
              <a:rPr lang="de-DE" sz="2000" dirty="0"/>
              <a:t> 1000 Euro/</a:t>
            </a:r>
            <a:r>
              <a:rPr lang="de-DE" sz="2000" dirty="0" err="1"/>
              <a:t>year</a:t>
            </a:r>
            <a:r>
              <a:rPr lang="de-DE" sz="2000" dirty="0"/>
              <a:t> per </a:t>
            </a:r>
            <a:r>
              <a:rPr lang="de-DE" sz="2000" dirty="0" err="1"/>
              <a:t>family</a:t>
            </a:r>
            <a:endParaRPr lang="de-DE" sz="2000" dirty="0"/>
          </a:p>
          <a:p>
            <a:pPr>
              <a:lnSpc>
                <a:spcPct val="150000"/>
              </a:lnSpc>
              <a:spcBef>
                <a:spcPts val="25"/>
              </a:spcBef>
              <a:spcAft>
                <a:spcPct val="0"/>
              </a:spcAft>
            </a:pPr>
            <a:r>
              <a:rPr lang="de-DE" sz="2000" dirty="0" err="1"/>
              <a:t>Secondaries</a:t>
            </a:r>
            <a:r>
              <a:rPr lang="de-DE" sz="2000" dirty="0"/>
              <a:t>: </a:t>
            </a:r>
            <a:r>
              <a:rPr lang="de-DE" sz="2000" dirty="0" err="1"/>
              <a:t>savety</a:t>
            </a:r>
            <a:r>
              <a:rPr lang="de-DE" sz="2000" dirty="0"/>
              <a:t>, </a:t>
            </a:r>
            <a:r>
              <a:rPr lang="de-DE" sz="2000" dirty="0" err="1"/>
              <a:t>price</a:t>
            </a:r>
            <a:r>
              <a:rPr lang="de-DE" sz="2000" dirty="0"/>
              <a:t> (</a:t>
            </a:r>
            <a:r>
              <a:rPr lang="de-DE" sz="2000" dirty="0" err="1"/>
              <a:t>maybe</a:t>
            </a:r>
            <a:r>
              <a:rPr lang="de-DE" sz="2000" dirty="0"/>
              <a:t> 5 -10 Euro/kg)</a:t>
            </a:r>
          </a:p>
        </p:txBody>
      </p:sp>
    </p:spTree>
    <p:extLst>
      <p:ext uri="{BB962C8B-B14F-4D97-AF65-F5344CB8AC3E}">
        <p14:creationId xmlns:p14="http://schemas.microsoft.com/office/powerpoint/2010/main" val="287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0" dirty="0" smtClean="0"/>
              <a:t>Noble </a:t>
            </a:r>
            <a:r>
              <a:rPr lang="de-DE" sz="2800" b="0" dirty="0" err="1" smtClean="0"/>
              <a:t>carbon</a:t>
            </a:r>
            <a:r>
              <a:rPr lang="de-DE" sz="2800" b="0" dirty="0" smtClean="0"/>
              <a:t> </a:t>
            </a:r>
            <a:r>
              <a:rPr lang="de-DE" sz="2800" b="0" dirty="0" smtClean="0">
                <a:sym typeface="Wingdings" pitchFamily="2" charset="2"/>
              </a:rPr>
              <a:t> </a:t>
            </a:r>
            <a:r>
              <a:rPr lang="de-DE" sz="2800" b="0" dirty="0" err="1" smtClean="0">
                <a:sym typeface="Wingdings" pitchFamily="2" charset="2"/>
              </a:rPr>
              <a:t>flame</a:t>
            </a:r>
            <a:r>
              <a:rPr lang="de-DE" sz="2800" b="0" dirty="0" smtClean="0">
                <a:sym typeface="Wingdings" pitchFamily="2" charset="2"/>
              </a:rPr>
              <a:t> </a:t>
            </a:r>
            <a:r>
              <a:rPr lang="de-DE" sz="2800" b="0" dirty="0" err="1" smtClean="0">
                <a:sym typeface="Wingdings" pitchFamily="2" charset="2"/>
              </a:rPr>
              <a:t>retardance</a:t>
            </a:r>
            <a:r>
              <a:rPr lang="de-DE" sz="2800" b="0" dirty="0" smtClean="0"/>
              <a:t> </a:t>
            </a:r>
            <a:endParaRPr lang="de-DE" sz="2800" b="0" dirty="0"/>
          </a:p>
        </p:txBody>
      </p:sp>
      <p:pic>
        <p:nvPicPr>
          <p:cNvPr id="4" name="Video 3 fire-retardance PIL-Cotton carb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580" y="1088739"/>
            <a:ext cx="7200800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651" y="143635"/>
            <a:ext cx="8748889" cy="1143597"/>
          </a:xfrm>
        </p:spPr>
        <p:txBody>
          <a:bodyPr/>
          <a:lstStyle/>
          <a:p>
            <a:r>
              <a:rPr lang="de-DE" sz="2800" b="0" dirty="0" smtClean="0"/>
              <a:t>A </a:t>
            </a:r>
            <a:r>
              <a:rPr lang="de-DE" sz="2800" b="0" dirty="0" err="1" smtClean="0"/>
              <a:t>pilot</a:t>
            </a:r>
            <a:r>
              <a:rPr lang="de-DE" sz="2800" b="0" dirty="0" smtClean="0"/>
              <a:t> plant, VC &amp; </a:t>
            </a:r>
            <a:r>
              <a:rPr lang="de-DE" sz="2800" b="0" dirty="0" err="1" smtClean="0"/>
              <a:t>MaxPlanckSociety</a:t>
            </a:r>
            <a:endParaRPr lang="de-DE" sz="2800" b="0" dirty="0" smtClean="0"/>
          </a:p>
        </p:txBody>
      </p:sp>
      <p:pic>
        <p:nvPicPr>
          <p:cNvPr id="49155" name="Grafik 10" descr="CIMG18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4" y="1196751"/>
            <a:ext cx="3810496" cy="28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Grafik 12" descr="CIMG1814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4" y="3898949"/>
            <a:ext cx="3736578" cy="280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Grafik 16" descr="CIMG18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28" y="1196752"/>
            <a:ext cx="3817204" cy="279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rafik 17" descr="CIMG184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96" y="3972439"/>
            <a:ext cx="3640883" cy="273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1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9" name="00026.wmv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285875" y="1898650"/>
            <a:ext cx="6480175" cy="3644900"/>
          </a:xfrm>
        </p:spPr>
      </p:pic>
    </p:spTree>
    <p:extLst>
      <p:ext uri="{BB962C8B-B14F-4D97-AF65-F5344CB8AC3E}">
        <p14:creationId xmlns:p14="http://schemas.microsoft.com/office/powerpoint/2010/main" val="14568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2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2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7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275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6535" y="-81390"/>
            <a:ext cx="8856984" cy="928688"/>
          </a:xfrm>
        </p:spPr>
        <p:txBody>
          <a:bodyPr/>
          <a:lstStyle/>
          <a:p>
            <a:pPr algn="ctr"/>
            <a:r>
              <a:rPr lang="de-DE" sz="2400" b="0" dirty="0" smtClean="0"/>
              <a:t>A </a:t>
            </a:r>
            <a:r>
              <a:rPr lang="de-DE" sz="2400" b="0" dirty="0" err="1" smtClean="0"/>
              <a:t>problem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and</a:t>
            </a:r>
            <a:r>
              <a:rPr lang="de-DE" sz="2400" b="0" dirty="0" smtClean="0"/>
              <a:t> a </a:t>
            </a:r>
            <a:r>
              <a:rPr lang="de-DE" sz="2400" b="0" dirty="0" err="1" smtClean="0"/>
              <a:t>chance</a:t>
            </a:r>
            <a:r>
              <a:rPr lang="de-DE" sz="2400" b="0" dirty="0" smtClean="0"/>
              <a:t>: </a:t>
            </a:r>
            <a:br>
              <a:rPr lang="de-DE" sz="2400" b="0" dirty="0" smtClean="0"/>
            </a:b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misrelation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product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and</a:t>
            </a:r>
            <a:r>
              <a:rPr lang="de-DE" sz="2400" b="0" dirty="0" smtClean="0"/>
              <a:t>  „</a:t>
            </a:r>
            <a:r>
              <a:rPr lang="de-DE" sz="2400" b="0" dirty="0" err="1" smtClean="0"/>
              <a:t>waste</a:t>
            </a:r>
            <a:r>
              <a:rPr lang="de-DE" sz="2400" b="0" dirty="0" smtClean="0"/>
              <a:t>“</a:t>
            </a:r>
            <a:endParaRPr sz="2400" b="0" dirty="0" smtClean="0"/>
          </a:p>
        </p:txBody>
      </p:sp>
      <p:pic>
        <p:nvPicPr>
          <p:cNvPr id="187396" name="Picture 8" descr="RacelandBagasseAM"/>
          <p:cNvPicPr>
            <a:picLocks noChangeAspect="1" noChangeArrowheads="1"/>
          </p:cNvPicPr>
          <p:nvPr/>
        </p:nvPicPr>
        <p:blipFill rotWithShape="1">
          <a:blip r:embed="rId2"/>
          <a:srcRect b="32086"/>
          <a:stretch/>
        </p:blipFill>
        <p:spPr bwMode="auto">
          <a:xfrm>
            <a:off x="1403648" y="3212976"/>
            <a:ext cx="6614985" cy="336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4" descr="4-bagasse-process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9996" y="1538790"/>
            <a:ext cx="30622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88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ChangeArrowheads="1"/>
          </p:cNvSpPr>
          <p:nvPr/>
        </p:nvSpPr>
        <p:spPr bwMode="auto">
          <a:xfrm>
            <a:off x="26988" y="1441450"/>
            <a:ext cx="422751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de-DE" sz="1600" b="1">
                <a:solidFill>
                  <a:srgbClr val="0000FF"/>
                </a:solidFill>
                <a:latin typeface="Comic Sans MS" pitchFamily="66" charset="0"/>
              </a:rPr>
              <a:t>N-doped carbon (highly conductive, catalytically active, etc.)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endParaRPr lang="de-DE" sz="1600" b="1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de-DE" sz="1600" b="1">
                <a:solidFill>
                  <a:srgbClr val="0000FF"/>
                </a:solidFill>
                <a:latin typeface="Comic Sans MS" pitchFamily="66" charset="0"/>
              </a:rPr>
              <a:t> Precursor: imidazolium- and pyridinium-ionic liuqids.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endParaRPr lang="de-DE" sz="1600" b="1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endParaRPr lang="de-DE" sz="1600" b="1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de-DE" sz="1600" b="1">
                <a:solidFill>
                  <a:srgbClr val="0000FF"/>
                </a:solidFill>
                <a:latin typeface="Comic Sans MS" pitchFamily="66" charset="0"/>
              </a:rPr>
              <a:t> Electrospinning: powerful tool to prepare fibers and mats / membranes.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endParaRPr lang="de-DE" sz="1600" b="1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Arial" charset="0"/>
              <a:buChar char="•"/>
            </a:pPr>
            <a:endParaRPr lang="de-DE" sz="1600" b="1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Wingdings" pitchFamily="2" charset="2"/>
              <a:buNone/>
            </a:pPr>
            <a:r>
              <a:rPr lang="de-DE" sz="2000" b="1">
                <a:latin typeface="Comic Sans MS" pitchFamily="66" charset="0"/>
              </a:rPr>
              <a:t>Project: prepare N-doped carbon membranes by electrospinning</a:t>
            </a:r>
            <a:endParaRPr lang="en-US" sz="2000" b="1">
              <a:latin typeface="Comic Sans MS" pitchFamily="66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6988" y="1036638"/>
            <a:ext cx="8685212" cy="4506912"/>
            <a:chOff x="26495" y="1036638"/>
            <a:chExt cx="8685966" cy="4507597"/>
          </a:xfrm>
        </p:grpSpPr>
        <p:sp>
          <p:nvSpPr>
            <p:cNvPr id="9" name="Rectangle 8"/>
            <p:cNvSpPr/>
            <p:nvPr/>
          </p:nvSpPr>
          <p:spPr>
            <a:xfrm>
              <a:off x="4254374" y="1036638"/>
              <a:ext cx="4458087" cy="450759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  <a:defRPr/>
              </a:pPr>
              <a:endParaRPr lang="de-DE">
                <a:solidFill>
                  <a:schemeClr val="tx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495" y="3159448"/>
              <a:ext cx="4458087" cy="104314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  <a:defRPr/>
              </a:pPr>
              <a:endParaRPr lang="de-DE">
                <a:solidFill>
                  <a:schemeClr val="tx1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971550" y="188913"/>
            <a:ext cx="8008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  <a:buSzPct val="120000"/>
              <a:buFont typeface="Wingdings" pitchFamily="2" charset="2"/>
              <a:buNone/>
            </a:pP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PIL for N-doped carbon membranes</a:t>
            </a:r>
            <a:endParaRPr lang="en-US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38" y="4906963"/>
            <a:ext cx="4457700" cy="1041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  <a:defRPr/>
            </a:pPr>
            <a:endParaRPr lang="de-DE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9050" y="2251075"/>
            <a:ext cx="4457700" cy="1042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  <a:defRPr/>
            </a:pPr>
            <a:endParaRPr lang="de-DE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087" name="TextBox 14"/>
          <p:cNvSpPr txBox="1">
            <a:spLocks noChangeArrowheads="1"/>
          </p:cNvSpPr>
          <p:nvPr/>
        </p:nvSpPr>
        <p:spPr bwMode="auto">
          <a:xfrm>
            <a:off x="71438" y="6507163"/>
            <a:ext cx="272891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chemeClr val="tx2"/>
              </a:buClr>
              <a:buSzPct val="120000"/>
              <a:buFont typeface="Wingdings" pitchFamily="2" charset="2"/>
              <a:buNone/>
            </a:pPr>
            <a:r>
              <a:rPr lang="de-DE" sz="1400" b="1">
                <a:latin typeface="Comic Sans MS" pitchFamily="66" charset="0"/>
              </a:rPr>
              <a:t>Polym. Chem. 2011, 2, 1654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042988"/>
            <a:ext cx="4049712" cy="4884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81075"/>
            <a:ext cx="77851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1962150" y="188913"/>
            <a:ext cx="67056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Carbon mats / membranes</a:t>
            </a:r>
            <a:endParaRPr lang="en-US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949325" y="3324225"/>
            <a:ext cx="3892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 b="1">
                <a:solidFill>
                  <a:schemeClr val="bg1"/>
                </a:solidFill>
              </a:rPr>
              <a:t>N content : 6.33%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48133" name="Picture 1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998538"/>
            <a:ext cx="147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9"/>
          <p:cNvSpPr txBox="1">
            <a:spLocks noChangeArrowheads="1"/>
          </p:cNvSpPr>
          <p:nvPr/>
        </p:nvSpPr>
        <p:spPr bwMode="auto">
          <a:xfrm>
            <a:off x="1781175" y="1493838"/>
            <a:ext cx="22225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3000" b="1">
                <a:solidFill>
                  <a:schemeClr val="bg1"/>
                </a:solidFill>
                <a:latin typeface="Comic Sans MS" pitchFamily="66" charset="0"/>
              </a:rPr>
              <a:t>At 1000°C</a:t>
            </a:r>
            <a:endParaRPr lang="en-US" sz="30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" name="Picture 5" descr="G:\Measurement data\SEM\Jiayin 100804\sample1 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1075"/>
            <a:ext cx="4046538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59063"/>
            <a:ext cx="553561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8688"/>
            <a:ext cx="7888287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773113"/>
            <a:ext cx="52038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2727325" y="142875"/>
            <a:ext cx="3914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Carbon membranes</a:t>
            </a:r>
            <a:endParaRPr lang="en-US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9157" name="Picture 2" descr="G:\Carbon fibers\with Alfonso\2011-01 (Jan)\scan000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9" t="11499" r="39972" b="77002"/>
          <a:stretch>
            <a:fillRect/>
          </a:stretch>
        </p:blipFill>
        <p:spPr bwMode="auto">
          <a:xfrm>
            <a:off x="701675" y="1449388"/>
            <a:ext cx="1304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4189413" y="2124075"/>
            <a:ext cx="3892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 b="1">
                <a:solidFill>
                  <a:schemeClr val="bg1"/>
                </a:solidFill>
              </a:rPr>
              <a:t>N content : 8.00%</a:t>
            </a:r>
            <a:endParaRPr lang="en-US" sz="2800" b="1">
              <a:solidFill>
                <a:schemeClr val="bg1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0" y="1600200"/>
            <a:ext cx="4987925" cy="4198938"/>
            <a:chOff x="2286000" y="1600200"/>
            <a:chExt cx="4987925" cy="419848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20599" r="29552" b="17181"/>
            <a:stretch>
              <a:fillRect/>
            </a:stretch>
          </p:blipFill>
          <p:spPr bwMode="auto">
            <a:xfrm>
              <a:off x="2286000" y="1600200"/>
              <a:ext cx="4987925" cy="4191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9161" name="TextBox 8"/>
            <p:cNvSpPr txBox="1">
              <a:spLocks noChangeArrowheads="1"/>
            </p:cNvSpPr>
            <p:nvPr/>
          </p:nvSpPr>
          <p:spPr bwMode="auto">
            <a:xfrm>
              <a:off x="2760949" y="5409220"/>
              <a:ext cx="3251211" cy="38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b="1"/>
                <a:t>Conductivity: 200 S/cm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4253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98425"/>
            <a:ext cx="7772400" cy="1143000"/>
          </a:xfrm>
        </p:spPr>
        <p:txBody>
          <a:bodyPr/>
          <a:lstStyle/>
          <a:p>
            <a:r>
              <a:rPr lang="de-DE" sz="2800" b="0" smtClean="0"/>
              <a:t>Dynamic Performance as an electrode</a:t>
            </a:r>
          </a:p>
        </p:txBody>
      </p:sp>
      <p:pic>
        <p:nvPicPr>
          <p:cNvPr id="50179" name="Picture 3" descr="CV_promilligra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6985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987675" y="1989138"/>
            <a:ext cx="1439863" cy="836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</a:rPr>
              <a:t>C/N-Monolith</a:t>
            </a:r>
          </a:p>
          <a:p>
            <a:pPr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</a:rPr>
              <a:t>Comm. fuel cell carbon fleece</a:t>
            </a:r>
          </a:p>
        </p:txBody>
      </p:sp>
    </p:spTree>
    <p:extLst>
      <p:ext uri="{BB962C8B-B14F-4D97-AF65-F5344CB8AC3E}">
        <p14:creationId xmlns:p14="http://schemas.microsoft.com/office/powerpoint/2010/main" val="40058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7000"/>
            <a:ext cx="7772400" cy="1143000"/>
          </a:xfrm>
        </p:spPr>
        <p:txBody>
          <a:bodyPr/>
          <a:lstStyle/>
          <a:p>
            <a:pPr algn="ctr" eaLnBrk="1" hangingPunct="1"/>
            <a:r>
              <a:rPr altLang="zh-CN" sz="2800" b="0" smtClean="0"/>
              <a:t>ORR: “Metal Free” O</a:t>
            </a:r>
            <a:r>
              <a:rPr altLang="zh-CN" sz="2800" b="0" baseline="-25000" smtClean="0"/>
              <a:t>2</a:t>
            </a:r>
            <a:r>
              <a:rPr altLang="zh-CN" sz="2800" b="0" smtClean="0"/>
              <a:t>-Activation by Porous N-doped carbon materials</a:t>
            </a:r>
          </a:p>
        </p:txBody>
      </p:sp>
      <p:pic>
        <p:nvPicPr>
          <p:cNvPr id="51203" name="Picture 6" descr="EMG06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268413"/>
            <a:ext cx="32512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0603G_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500438"/>
            <a:ext cx="2449512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feld 6"/>
          <p:cNvSpPr txBox="1">
            <a:spLocks noChangeArrowheads="1"/>
          </p:cNvSpPr>
          <p:nvPr/>
        </p:nvSpPr>
        <p:spPr bwMode="auto">
          <a:xfrm>
            <a:off x="684213" y="5949950"/>
            <a:ext cx="7991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>
                <a:latin typeface="Times New Roman" pitchFamily="18" charset="0"/>
              </a:rPr>
              <a:t>all </a:t>
            </a:r>
            <a:r>
              <a:rPr lang="de-DE" sz="2000" dirty="0" err="1">
                <a:latin typeface="Times New Roman" pitchFamily="18" charset="0"/>
              </a:rPr>
              <a:t>data</a:t>
            </a:r>
            <a:r>
              <a:rPr lang="de-DE" sz="2000" dirty="0">
                <a:latin typeface="Times New Roman" pitchFamily="18" charset="0"/>
              </a:rPr>
              <a:t>: Dr. Wen Yang, Tim </a:t>
            </a:r>
            <a:r>
              <a:rPr lang="de-DE" sz="2000" dirty="0" err="1">
                <a:latin typeface="Times New Roman" pitchFamily="18" charset="0"/>
              </a:rPr>
              <a:t>Fellinger</a:t>
            </a:r>
            <a:r>
              <a:rPr lang="de-DE" sz="2000" dirty="0">
                <a:latin typeface="Times New Roman" pitchFamily="18" charset="0"/>
              </a:rPr>
              <a:t>, Nina </a:t>
            </a:r>
            <a:r>
              <a:rPr lang="de-DE" sz="2000" dirty="0" err="1" smtClean="0">
                <a:latin typeface="Times New Roman" pitchFamily="18" charset="0"/>
              </a:rPr>
              <a:t>Fechler</a:t>
            </a:r>
            <a:endParaRPr lang="de-DE" sz="2000" dirty="0">
              <a:latin typeface="Times New Roman" pitchFamily="18" charset="0"/>
            </a:endParaRPr>
          </a:p>
          <a:p>
            <a:pPr algn="ctr" eaLnBrk="1" hangingPunct="1"/>
            <a:r>
              <a:rPr lang="de-DE" sz="2000" dirty="0">
                <a:latin typeface="Times New Roman" pitchFamily="18" charset="0"/>
              </a:rPr>
              <a:t>JACS 2011</a:t>
            </a:r>
          </a:p>
        </p:txBody>
      </p:sp>
      <p:sp>
        <p:nvSpPr>
          <p:cNvPr id="51206" name="Textfeld 6"/>
          <p:cNvSpPr txBox="1">
            <a:spLocks noChangeArrowheads="1"/>
          </p:cNvSpPr>
          <p:nvPr/>
        </p:nvSpPr>
        <p:spPr bwMode="auto">
          <a:xfrm>
            <a:off x="395288" y="1484313"/>
            <a:ext cx="5329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>
                <a:latin typeface="Times New Roman" pitchFamily="18" charset="0"/>
              </a:rPr>
              <a:t>Highly conductive, highly noble, basic: </a:t>
            </a:r>
          </a:p>
          <a:p>
            <a:pPr algn="ctr" eaLnBrk="1" hangingPunct="1"/>
            <a:r>
              <a:rPr lang="de-DE" sz="2000">
                <a:latin typeface="Times New Roman" pitchFamily="18" charset="0"/>
              </a:rPr>
              <a:t>an electrocatalyst !</a:t>
            </a:r>
          </a:p>
        </p:txBody>
      </p:sp>
      <p:sp>
        <p:nvSpPr>
          <p:cNvPr id="51208" name="Textfeld 8"/>
          <p:cNvSpPr txBox="1">
            <a:spLocks noChangeArrowheads="1"/>
          </p:cNvSpPr>
          <p:nvPr/>
        </p:nvSpPr>
        <p:spPr bwMode="auto">
          <a:xfrm>
            <a:off x="755650" y="3933825"/>
            <a:ext cx="54721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>
                <a:latin typeface="Times New Roman" pitchFamily="18" charset="0"/>
              </a:rPr>
              <a:t>Hybridisation </a:t>
            </a:r>
            <a:r>
              <a:rPr lang="de-DE" sz="2000" dirty="0" err="1">
                <a:latin typeface="Times New Roman" pitchFamily="18" charset="0"/>
              </a:rPr>
              <a:t>with</a:t>
            </a:r>
            <a:r>
              <a:rPr lang="de-DE" sz="2000" dirty="0">
                <a:latin typeface="Times New Roman" pitchFamily="18" charset="0"/>
              </a:rPr>
              <a:t> </a:t>
            </a:r>
            <a:r>
              <a:rPr lang="de-DE" sz="2000" dirty="0" err="1">
                <a:latin typeface="Times New Roman" pitchFamily="18" charset="0"/>
              </a:rPr>
              <a:t>nucleobases</a:t>
            </a:r>
            <a:endParaRPr lang="de-DE" sz="2000" dirty="0">
              <a:latin typeface="Times New Roman" pitchFamily="18" charset="0"/>
            </a:endParaRPr>
          </a:p>
          <a:p>
            <a:pPr eaLnBrk="1" hangingPunct="1"/>
            <a:r>
              <a:rPr lang="de-DE" sz="2000" dirty="0" err="1">
                <a:latin typeface="Times New Roman" pitchFamily="18" charset="0"/>
              </a:rPr>
              <a:t>dissolve</a:t>
            </a:r>
            <a:r>
              <a:rPr lang="de-DE" sz="2000" dirty="0">
                <a:latin typeface="Times New Roman" pitchFamily="18" charset="0"/>
              </a:rPr>
              <a:t> in ILs</a:t>
            </a:r>
          </a:p>
          <a:p>
            <a:pPr eaLnBrk="1" hangingPunct="1"/>
            <a:r>
              <a:rPr lang="de-DE" sz="2000" dirty="0" err="1">
                <a:latin typeface="Times New Roman" pitchFamily="18" charset="0"/>
              </a:rPr>
              <a:t>Increase</a:t>
            </a:r>
            <a:r>
              <a:rPr lang="de-DE" sz="2000" dirty="0">
                <a:latin typeface="Times New Roman" pitchFamily="18" charset="0"/>
              </a:rPr>
              <a:t> </a:t>
            </a:r>
            <a:r>
              <a:rPr lang="de-DE" sz="2000" dirty="0" err="1">
                <a:latin typeface="Times New Roman" pitchFamily="18" charset="0"/>
              </a:rPr>
              <a:t>of</a:t>
            </a:r>
            <a:r>
              <a:rPr lang="de-DE" sz="2000" dirty="0">
                <a:latin typeface="Times New Roman" pitchFamily="18" charset="0"/>
              </a:rPr>
              <a:t> </a:t>
            </a:r>
            <a:r>
              <a:rPr lang="de-DE" sz="2000" dirty="0" smtClean="0">
                <a:latin typeface="Times New Roman" pitchFamily="18" charset="0"/>
              </a:rPr>
              <a:t>N-content </a:t>
            </a:r>
            <a:r>
              <a:rPr lang="de-DE" sz="2000" dirty="0" err="1">
                <a:latin typeface="Times New Roman" pitchFamily="18" charset="0"/>
              </a:rPr>
              <a:t>to</a:t>
            </a:r>
            <a:r>
              <a:rPr lang="de-DE" sz="2000" dirty="0">
                <a:latin typeface="Times New Roman" pitchFamily="18" charset="0"/>
              </a:rPr>
              <a:t>  15 </a:t>
            </a:r>
            <a:r>
              <a:rPr lang="de-DE" sz="2000" dirty="0" err="1">
                <a:latin typeface="Times New Roman" pitchFamily="18" charset="0"/>
              </a:rPr>
              <a:t>wt</a:t>
            </a:r>
            <a:r>
              <a:rPr lang="de-DE" sz="2000" dirty="0">
                <a:latin typeface="Times New Roman" pitchFamily="18" charset="0"/>
              </a:rPr>
              <a:t>%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323938"/>
            <a:ext cx="550227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2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LSV nucle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2753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altLang="zh-CN" sz="3200" b="0" smtClean="0"/>
              <a:t>Electrochemistry- ORR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827088" y="5661025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200">
                <a:latin typeface="Times New Roman" pitchFamily="18" charset="0"/>
              </a:rPr>
              <a:t>Rotating-disk voltammograms recorded for Meso-Em/nuclebase and 20 wt % Pt-C  in O2-saturated 0.1 M KOH. </a:t>
            </a:r>
          </a:p>
        </p:txBody>
      </p:sp>
    </p:spTree>
    <p:extLst>
      <p:ext uri="{BB962C8B-B14F-4D97-AF65-F5344CB8AC3E}">
        <p14:creationId xmlns:p14="http://schemas.microsoft.com/office/powerpoint/2010/main" val="330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altLang="zh-CN" sz="3200" b="0" smtClean="0"/>
              <a:t>Electrochemistry-Stability</a:t>
            </a:r>
          </a:p>
        </p:txBody>
      </p:sp>
      <p:pic>
        <p:nvPicPr>
          <p:cNvPr id="53251" name="Picture 5" descr="It EMG PtC methan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640238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457200" y="1676400"/>
            <a:ext cx="845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CN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58367"/>
              </p:ext>
            </p:extLst>
          </p:nvPr>
        </p:nvGraphicFramePr>
        <p:xfrm>
          <a:off x="269671" y="1223754"/>
          <a:ext cx="3897284" cy="270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Graph" r:id="rId3" imgW="4152900" imgH="2908300" progId="Origin50.Graph">
                  <p:embed/>
                </p:oleObj>
              </mc:Choice>
              <mc:Fallback>
                <p:oleObj name="Graph" r:id="rId3" imgW="4152900" imgH="2908300" progId="Origin50.Graph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671" y="1223754"/>
                        <a:ext cx="3897284" cy="27097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083008"/>
              </p:ext>
            </p:extLst>
          </p:nvPr>
        </p:nvGraphicFramePr>
        <p:xfrm>
          <a:off x="2096725" y="4083321"/>
          <a:ext cx="3926888" cy="2774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Graph" r:id="rId5" imgW="4152900" imgH="2908300" progId="Origin50.Graph">
                  <p:embed/>
                </p:oleObj>
              </mc:Choice>
              <mc:Fallback>
                <p:oleObj name="Graph" r:id="rId5" imgW="4152900" imgH="2908300" progId="Origin50.Graph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6725" y="4083321"/>
                        <a:ext cx="3926888" cy="27746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980161"/>
              </p:ext>
            </p:extLst>
          </p:nvPr>
        </p:nvGraphicFramePr>
        <p:xfrm>
          <a:off x="4797025" y="1223754"/>
          <a:ext cx="3852540" cy="2661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Graph" r:id="rId7" imgW="4152900" imgH="2908300" progId="Origin50.Graph">
                  <p:embed/>
                </p:oleObj>
              </mc:Choice>
              <mc:Fallback>
                <p:oleObj name="Graph" r:id="rId7" imgW="4152900" imgH="29083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025" y="1223754"/>
                        <a:ext cx="3852540" cy="2661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6665" y="233644"/>
            <a:ext cx="6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>
                <a:solidFill>
                  <a:schemeClr val="bg1"/>
                </a:solidFill>
              </a:rPr>
              <a:t>newest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generation:spin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bopper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0511" y="3885509"/>
            <a:ext cx="1248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acidic</a:t>
            </a:r>
            <a:r>
              <a:rPr lang="de-DE" sz="2000" dirty="0" smtClean="0"/>
              <a:t> !</a:t>
            </a:r>
            <a:endParaRPr lang="de-D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66655" y="3825809"/>
            <a:ext cx="117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alkaline</a:t>
            </a:r>
            <a:endParaRPr lang="de-D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47175" y="6174305"/>
            <a:ext cx="2204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s</a:t>
            </a:r>
            <a:r>
              <a:rPr lang="de-DE" sz="2000" dirty="0" err="1" smtClean="0"/>
              <a:t>tability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endParaRPr lang="de-DE" sz="20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787135" y="1718810"/>
            <a:ext cx="1229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</a:rPr>
              <a:t>0.05M H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SO</a:t>
            </a:r>
            <a:r>
              <a:rPr lang="en-US" sz="1400" b="1" baseline="-25000" dirty="0">
                <a:solidFill>
                  <a:srgbClr val="FF0000"/>
                </a:solidFill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>
                <a:solidFill>
                  <a:srgbClr val="FF0000"/>
                </a:solidFill>
              </a:rPr>
              <a:t>1600</a:t>
            </a:r>
            <a:r>
              <a:rPr lang="en-US" sz="1400" b="1" dirty="0">
                <a:solidFill>
                  <a:srgbClr val="FF0000"/>
                </a:solidFill>
              </a:rPr>
              <a:t>rpm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42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2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</a:rPr>
              <a:t>C/N on Nickel foam: Oxygen liberation</a:t>
            </a:r>
            <a:r>
              <a:rPr lang="en-US" sz="2800" b="0" dirty="0" smtClean="0"/>
              <a:t>  </a:t>
            </a:r>
            <a:endParaRPr lang="de-DE" sz="2800" b="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061969"/>
              </p:ext>
            </p:extLst>
          </p:nvPr>
        </p:nvGraphicFramePr>
        <p:xfrm>
          <a:off x="251520" y="764704"/>
          <a:ext cx="5174690" cy="361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Graph" r:id="rId3" imgW="4155480" imgH="2900160" progId="Origin50.Graph">
                  <p:embed/>
                </p:oleObj>
              </mc:Choice>
              <mc:Fallback>
                <p:oleObj name="Graph" r:id="rId3" imgW="415548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764704"/>
                        <a:ext cx="5174690" cy="3611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946965"/>
              </p:ext>
            </p:extLst>
          </p:nvPr>
        </p:nvGraphicFramePr>
        <p:xfrm>
          <a:off x="4575179" y="3789040"/>
          <a:ext cx="4156075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Graph" r:id="rId5" imgW="4155480" imgH="2900160" progId="Origin50.Graph">
                  <p:embed/>
                </p:oleObj>
              </mc:Choice>
              <mc:Fallback>
                <p:oleObj name="Graph" r:id="rId5" imgW="415548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5179" y="3789040"/>
                        <a:ext cx="4156075" cy="290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4554125"/>
            <a:ext cx="3385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0,1M KOH</a:t>
            </a:r>
          </a:p>
          <a:p>
            <a:r>
              <a:rPr lang="en-US" sz="1600" dirty="0" err="1" smtClean="0"/>
              <a:t>Pt</a:t>
            </a:r>
            <a:r>
              <a:rPr lang="en-US" sz="1600" dirty="0" smtClean="0"/>
              <a:t> as counter electrode</a:t>
            </a:r>
          </a:p>
          <a:p>
            <a:r>
              <a:rPr lang="en-US" sz="1600" dirty="0" smtClean="0"/>
              <a:t>Ag/</a:t>
            </a:r>
            <a:r>
              <a:rPr lang="en-US" sz="1600" dirty="0" err="1" smtClean="0"/>
              <a:t>AgCl</a:t>
            </a:r>
            <a:r>
              <a:rPr lang="en-US" sz="1600" dirty="0" smtClean="0"/>
              <a:t> as reference electrode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47315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2168860"/>
            <a:ext cx="3227070" cy="335216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75" y="2708920"/>
            <a:ext cx="3984210" cy="2176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88640"/>
            <a:ext cx="6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>
                <a:solidFill>
                  <a:schemeClr val="bg1"/>
                </a:solidFill>
              </a:rPr>
              <a:t>other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side</a:t>
            </a:r>
            <a:r>
              <a:rPr lang="de-DE" dirty="0" smtClean="0">
                <a:solidFill>
                  <a:schemeClr val="bg1"/>
                </a:solidFill>
              </a:rPr>
              <a:t>: C/N@FTO: H</a:t>
            </a:r>
            <a:r>
              <a:rPr lang="de-DE" baseline="-25000" dirty="0" smtClean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-liberation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-126395"/>
            <a:ext cx="8229600" cy="11430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de-DE" sz="2400" b="0" dirty="0" err="1" smtClean="0"/>
              <a:t>Towards</a:t>
            </a:r>
            <a:r>
              <a:rPr lang="de-DE" sz="2400" b="0" dirty="0" smtClean="0"/>
              <a:t> a „</a:t>
            </a:r>
            <a:r>
              <a:rPr lang="de-DE" sz="2400" b="0" dirty="0" err="1" smtClean="0"/>
              <a:t>covergent</a:t>
            </a:r>
            <a:r>
              <a:rPr lang="de-DE" sz="2400" b="0" dirty="0" smtClean="0"/>
              <a:t>“ </a:t>
            </a:r>
            <a:r>
              <a:rPr lang="de-DE" sz="2400" b="0" dirty="0" err="1" smtClean="0"/>
              <a:t>technology</a:t>
            </a:r>
            <a:r>
              <a:rPr lang="de-DE" sz="2400" b="0" dirty="0" smtClean="0"/>
              <a:t>: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biorefinery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approach</a:t>
            </a:r>
            <a:endParaRPr sz="2400" b="0" dirty="0" smtClean="0"/>
          </a:p>
        </p:txBody>
      </p:sp>
      <p:pic>
        <p:nvPicPr>
          <p:cNvPr id="188418" name="Picture 6" descr="biorefin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7425" y="1358900"/>
            <a:ext cx="417512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7" descr="OilRefin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8900"/>
            <a:ext cx="466248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Picture 11" descr="biore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4849307"/>
            <a:ext cx="2925614" cy="20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1" name="Text Box 6"/>
          <p:cNvSpPr txBox="1">
            <a:spLocks noChangeArrowheads="1"/>
          </p:cNvSpPr>
          <p:nvPr/>
        </p:nvSpPr>
        <p:spPr bwMode="auto">
          <a:xfrm>
            <a:off x="1106488" y="4689475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>
                <a:latin typeface="+mj-lt"/>
              </a:rPr>
              <a:t>refinery</a:t>
            </a:r>
            <a:endParaRPr lang="en-US" sz="2400" dirty="0">
              <a:latin typeface="+mj-lt"/>
            </a:endParaRPr>
          </a:p>
        </p:txBody>
      </p:sp>
      <p:sp>
        <p:nvSpPr>
          <p:cNvPr id="188422" name="Text Box 7"/>
          <p:cNvSpPr txBox="1">
            <a:spLocks noChangeArrowheads="1"/>
          </p:cNvSpPr>
          <p:nvPr/>
        </p:nvSpPr>
        <p:spPr bwMode="auto">
          <a:xfrm>
            <a:off x="6007100" y="4640263"/>
            <a:ext cx="2062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>
                <a:latin typeface="+mj-lt"/>
              </a:rPr>
              <a:t>biorefinery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5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de-DE" sz="3200" b="0" smtClean="0"/>
              <a:t>Electrochemical Synthesis of </a:t>
            </a:r>
            <a:r>
              <a:rPr lang="en-GB" altLang="ja-JP" sz="3200" b="0" smtClean="0"/>
              <a:t>H</a:t>
            </a:r>
            <a:r>
              <a:rPr lang="en-GB" altLang="ja-JP" sz="3200" b="0" baseline="-25000" smtClean="0"/>
              <a:t>2</a:t>
            </a:r>
            <a:r>
              <a:rPr lang="en-GB" altLang="ja-JP" sz="3200" b="0" smtClean="0"/>
              <a:t>O</a:t>
            </a:r>
            <a:r>
              <a:rPr lang="en-GB" altLang="ja-JP" sz="3200" b="0" baseline="-25000" smtClean="0"/>
              <a:t>2</a:t>
            </a:r>
            <a:r>
              <a:rPr lang="de-DE" b="0" smtClean="0"/>
              <a:t> </a:t>
            </a:r>
            <a:endParaRPr b="0" smtClean="0"/>
          </a:p>
        </p:txBody>
      </p:sp>
      <p:pic>
        <p:nvPicPr>
          <p:cNvPr id="54275" name="Picture 5" descr="Amperometrie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168650" cy="2401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Koutecky-Levich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3384550" cy="2525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Photmetrie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3889375" cy="262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133975" y="4408488"/>
            <a:ext cx="3995738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ja-JP"/>
              <a:t>Price: 2.4 cents kg</a:t>
            </a:r>
            <a:r>
              <a:rPr lang="en-GB" altLang="ja-JP" baseline="30000"/>
              <a:t>-1</a:t>
            </a:r>
            <a:r>
              <a:rPr lang="en-GB" altLang="ja-JP"/>
              <a:t> H</a:t>
            </a:r>
            <a:r>
              <a:rPr lang="en-GB" altLang="ja-JP" baseline="-25000"/>
              <a:t>2</a:t>
            </a:r>
            <a:r>
              <a:rPr lang="en-GB" altLang="ja-JP"/>
              <a:t>O</a:t>
            </a:r>
            <a:r>
              <a:rPr lang="en-GB" altLang="ja-JP" baseline="-25000"/>
              <a:t>2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ja-JP"/>
              <a:t>at 10 cents per kWh</a:t>
            </a:r>
            <a:r>
              <a:rPr lang="en-GB" altLang="ja-JP" baseline="30000"/>
              <a:t>-1</a:t>
            </a:r>
            <a:r>
              <a:rPr lang="en-GB" altLang="ja-JP"/>
              <a:t> !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4462463" y="6308725"/>
            <a:ext cx="4681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With Tim Fellinger, Peter Strasser, Frédéric Hasché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96655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10828" y="1042988"/>
            <a:ext cx="616040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2800" dirty="0" err="1">
                <a:latin typeface="Times New Roman" pitchFamily="18" charset="0"/>
              </a:rPr>
              <a:t>graphitic</a:t>
            </a:r>
            <a:r>
              <a:rPr lang="de-DE" sz="2800" dirty="0">
                <a:latin typeface="Times New Roman" pitchFamily="18" charset="0"/>
              </a:rPr>
              <a:t> C</a:t>
            </a:r>
            <a:r>
              <a:rPr lang="de-DE" sz="2800" baseline="-25000" dirty="0">
                <a:latin typeface="Times New Roman" pitchFamily="18" charset="0"/>
              </a:rPr>
              <a:t>3</a:t>
            </a:r>
            <a:r>
              <a:rPr lang="de-DE" sz="2800" dirty="0">
                <a:latin typeface="Times New Roman" pitchFamily="18" charset="0"/>
              </a:rPr>
              <a:t>N</a:t>
            </a:r>
            <a:r>
              <a:rPr lang="de-DE" sz="2800" baseline="-25000" dirty="0">
                <a:latin typeface="Times New Roman" pitchFamily="18" charset="0"/>
              </a:rPr>
              <a:t>4</a:t>
            </a:r>
            <a:r>
              <a:rPr lang="de-DE" sz="2800" dirty="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de-DE" dirty="0">
                <a:latin typeface="Times New Roman" pitchFamily="18" charset="0"/>
              </a:rPr>
              <a:t>an </a:t>
            </a:r>
            <a:r>
              <a:rPr lang="de-DE" dirty="0" err="1">
                <a:latin typeface="Times New Roman" pitchFamily="18" charset="0"/>
              </a:rPr>
              <a:t>organic</a:t>
            </a:r>
            <a:r>
              <a:rPr lang="de-DE" dirty="0">
                <a:latin typeface="Times New Roman" pitchFamily="18" charset="0"/>
              </a:rPr>
              <a:t> </a:t>
            </a:r>
            <a:r>
              <a:rPr lang="de-DE" dirty="0" err="1" smtClean="0">
                <a:latin typeface="Times New Roman" pitchFamily="18" charset="0"/>
              </a:rPr>
              <a:t>semiconductor</a:t>
            </a:r>
            <a:r>
              <a:rPr lang="de-DE" dirty="0" smtClean="0">
                <a:latin typeface="Times New Roman" pitchFamily="18" charset="0"/>
              </a:rPr>
              <a:t>, </a:t>
            </a:r>
            <a:r>
              <a:rPr lang="de-DE" dirty="0" err="1" smtClean="0">
                <a:latin typeface="Times New Roman" pitchFamily="18" charset="0"/>
              </a:rPr>
              <a:t>from</a:t>
            </a:r>
            <a:r>
              <a:rPr lang="de-DE" dirty="0" smtClean="0">
                <a:latin typeface="Times New Roman" pitchFamily="18" charset="0"/>
              </a:rPr>
              <a:t> </a:t>
            </a:r>
            <a:r>
              <a:rPr lang="de-DE" dirty="0" err="1" smtClean="0">
                <a:latin typeface="Times New Roman" pitchFamily="18" charset="0"/>
              </a:rPr>
              <a:t>sustainable</a:t>
            </a:r>
            <a:r>
              <a:rPr lang="de-DE" dirty="0" smtClean="0">
                <a:latin typeface="Times New Roman" pitchFamily="18" charset="0"/>
              </a:rPr>
              <a:t> </a:t>
            </a:r>
            <a:r>
              <a:rPr lang="de-DE" dirty="0" err="1" smtClean="0">
                <a:latin typeface="Times New Roman" pitchFamily="18" charset="0"/>
              </a:rPr>
              <a:t>usea</a:t>
            </a:r>
            <a:endParaRPr lang="en-US" dirty="0">
              <a:latin typeface="Times New Roman" pitchFamily="18" charset="0"/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16013" y="2163763"/>
          <a:ext cx="6877050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CS ChemDraw Drawing" r:id="rId3" imgW="9963912" imgH="6196584" progId="ChemDraw.Document.6.0">
                  <p:embed/>
                </p:oleObj>
              </mc:Choice>
              <mc:Fallback>
                <p:oleObj name="CS ChemDraw Drawing" r:id="rId3" imgW="9963912" imgH="619658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163763"/>
                        <a:ext cx="6877050" cy="427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4213" y="5373688"/>
            <a:ext cx="2057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</a:rPr>
              <a:t>Liebig, </a:t>
            </a:r>
            <a:r>
              <a:rPr lang="de-DE" sz="1400" b="1">
                <a:latin typeface="Times New Roman" pitchFamily="18" charset="0"/>
              </a:rPr>
              <a:t>1834</a:t>
            </a:r>
            <a:endParaRPr lang="de-DE" sz="14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</a:rPr>
              <a:t>Jürgens et al., </a:t>
            </a:r>
            <a:r>
              <a:rPr lang="de-DE" sz="1400" i="1">
                <a:latin typeface="Times New Roman" pitchFamily="18" charset="0"/>
              </a:rPr>
              <a:t>JACS</a:t>
            </a:r>
            <a:r>
              <a:rPr lang="de-DE" sz="1400">
                <a:latin typeface="Times New Roman" pitchFamily="18" charset="0"/>
              </a:rPr>
              <a:t> </a:t>
            </a:r>
            <a:r>
              <a:rPr lang="de-DE" sz="1400" b="1">
                <a:latin typeface="Times New Roman" pitchFamily="18" charset="0"/>
              </a:rPr>
              <a:t>2003</a:t>
            </a:r>
          </a:p>
          <a:p>
            <a:pPr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</a:rPr>
              <a:t>Liu et al., </a:t>
            </a:r>
            <a:r>
              <a:rPr lang="de-DE" sz="1400" i="1">
                <a:latin typeface="Times New Roman" pitchFamily="18" charset="0"/>
              </a:rPr>
              <a:t>Science</a:t>
            </a:r>
            <a:r>
              <a:rPr lang="de-DE" sz="1400">
                <a:latin typeface="Times New Roman" pitchFamily="18" charset="0"/>
              </a:rPr>
              <a:t> </a:t>
            </a:r>
            <a:r>
              <a:rPr lang="de-DE" sz="1400" b="1">
                <a:latin typeface="Times New Roman" pitchFamily="18" charset="0"/>
              </a:rPr>
              <a:t>1989</a:t>
            </a:r>
            <a:endParaRPr lang="en-GB" sz="1400" b="1">
              <a:latin typeface="Times New Roman" pitchFamily="18" charset="0"/>
            </a:endParaRPr>
          </a:p>
        </p:txBody>
      </p:sp>
      <p:pic>
        <p:nvPicPr>
          <p:cNvPr id="3077" name="Picture 5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9" t="51198"/>
          <a:stretch>
            <a:fillRect/>
          </a:stretch>
        </p:blipFill>
        <p:spPr bwMode="auto">
          <a:xfrm>
            <a:off x="687388" y="3359150"/>
            <a:ext cx="2466975" cy="201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0463" y="144483"/>
            <a:ext cx="74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A </a:t>
            </a:r>
            <a:r>
              <a:rPr lang="de-DE" sz="2800" dirty="0" err="1" smtClean="0">
                <a:solidFill>
                  <a:schemeClr val="bg1"/>
                </a:solidFill>
              </a:rPr>
              <a:t>big</a:t>
            </a:r>
            <a:r>
              <a:rPr lang="de-DE" sz="2800" dirty="0" smtClean="0">
                <a:solidFill>
                  <a:schemeClr val="bg1"/>
                </a:solidFill>
              </a:rPr>
              <a:t> jump: 5 </a:t>
            </a:r>
            <a:r>
              <a:rPr lang="de-DE" sz="2800" dirty="0" err="1" smtClean="0">
                <a:solidFill>
                  <a:schemeClr val="bg1"/>
                </a:solidFill>
              </a:rPr>
              <a:t>slides</a:t>
            </a:r>
            <a:r>
              <a:rPr lang="de-DE" sz="2800" dirty="0" smtClean="0">
                <a:solidFill>
                  <a:schemeClr val="bg1"/>
                </a:solidFill>
              </a:rPr>
              <a:t> on </a:t>
            </a:r>
            <a:r>
              <a:rPr lang="de-DE" sz="2800" dirty="0" err="1" smtClean="0">
                <a:solidFill>
                  <a:schemeClr val="bg1"/>
                </a:solidFill>
              </a:rPr>
              <a:t>carbon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nitride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924800" y="193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22531" name="Picture 3" descr="Fig2BandstrPolyMe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87"/>
          <a:stretch>
            <a:fillRect/>
          </a:stretch>
        </p:blipFill>
        <p:spPr bwMode="auto">
          <a:xfrm>
            <a:off x="1042988" y="1268413"/>
            <a:ext cx="68516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894513" y="2176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3" name="Textfeld 6"/>
          <p:cNvSpPr txBox="1">
            <a:spLocks noChangeArrowheads="1"/>
          </p:cNvSpPr>
          <p:nvPr/>
        </p:nvSpPr>
        <p:spPr bwMode="auto">
          <a:xfrm>
            <a:off x="323850" y="5229225"/>
            <a:ext cx="8532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800">
                <a:latin typeface="Times New Roman" pitchFamily="18" charset="0"/>
              </a:rPr>
              <a:t>Band positions: ideal for the photocatalytic water splitting</a:t>
            </a:r>
          </a:p>
        </p:txBody>
      </p:sp>
    </p:spTree>
    <p:extLst>
      <p:ext uri="{BB962C8B-B14F-4D97-AF65-F5344CB8AC3E}">
        <p14:creationId xmlns:p14="http://schemas.microsoft.com/office/powerpoint/2010/main" val="11632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2627313" y="4995863"/>
            <a:ext cx="3376612" cy="161925"/>
          </a:xfrm>
          <a:custGeom>
            <a:avLst/>
            <a:gdLst>
              <a:gd name="T0" fmla="*/ 0 w 2127"/>
              <a:gd name="T1" fmla="*/ 2147483647 h 102"/>
              <a:gd name="T2" fmla="*/ 2147483647 w 2127"/>
              <a:gd name="T3" fmla="*/ 2147483647 h 102"/>
              <a:gd name="T4" fmla="*/ 2147483647 w 2127"/>
              <a:gd name="T5" fmla="*/ 0 h 102"/>
              <a:gd name="T6" fmla="*/ 0 60000 65536"/>
              <a:gd name="T7" fmla="*/ 0 60000 65536"/>
              <a:gd name="T8" fmla="*/ 0 60000 65536"/>
              <a:gd name="T9" fmla="*/ 0 w 2127"/>
              <a:gd name="T10" fmla="*/ 0 h 102"/>
              <a:gd name="T11" fmla="*/ 2127 w 2127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" h="102">
                <a:moveTo>
                  <a:pt x="0" y="102"/>
                </a:moveTo>
                <a:cubicBezTo>
                  <a:pt x="172" y="91"/>
                  <a:pt x="679" y="51"/>
                  <a:pt x="1033" y="34"/>
                </a:cubicBezTo>
                <a:cubicBezTo>
                  <a:pt x="1387" y="17"/>
                  <a:pt x="1899" y="7"/>
                  <a:pt x="2127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7" name="Freeform 3"/>
          <p:cNvSpPr>
            <a:spLocks/>
          </p:cNvSpPr>
          <p:nvPr/>
        </p:nvSpPr>
        <p:spPr bwMode="auto">
          <a:xfrm>
            <a:off x="2627313" y="1947863"/>
            <a:ext cx="3349625" cy="3209925"/>
          </a:xfrm>
          <a:custGeom>
            <a:avLst/>
            <a:gdLst>
              <a:gd name="T0" fmla="*/ 0 w 2110"/>
              <a:gd name="T1" fmla="*/ 2147483647 h 2022"/>
              <a:gd name="T2" fmla="*/ 2147483647 w 2110"/>
              <a:gd name="T3" fmla="*/ 2147483647 h 2022"/>
              <a:gd name="T4" fmla="*/ 2147483647 w 2110"/>
              <a:gd name="T5" fmla="*/ 0 h 2022"/>
              <a:gd name="T6" fmla="*/ 0 60000 65536"/>
              <a:gd name="T7" fmla="*/ 0 60000 65536"/>
              <a:gd name="T8" fmla="*/ 0 60000 65536"/>
              <a:gd name="T9" fmla="*/ 0 w 2110"/>
              <a:gd name="T10" fmla="*/ 0 h 2022"/>
              <a:gd name="T11" fmla="*/ 2110 w 2110"/>
              <a:gd name="T12" fmla="*/ 2022 h 20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0" h="2022">
                <a:moveTo>
                  <a:pt x="0" y="2022"/>
                </a:moveTo>
                <a:lnTo>
                  <a:pt x="1025" y="1102"/>
                </a:lnTo>
                <a:lnTo>
                  <a:pt x="2110" y="0"/>
                </a:ln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1835150" y="1268413"/>
          <a:ext cx="5067300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ｸﾞﾗﾌ" r:id="rId3" imgW="3168701" imgH="2923642" progId="Origin50.Graph">
                  <p:embed/>
                </p:oleObj>
              </mc:Choice>
              <mc:Fallback>
                <p:oleObj name="ｸﾞﾗﾌ" r:id="rId3" imgW="3168701" imgH="292364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268413"/>
                        <a:ext cx="5067300" cy="46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altLang="ja-JP" sz="2400" b="0" smtClean="0"/>
              <a:t>H</a:t>
            </a:r>
            <a:r>
              <a:rPr altLang="ja-JP" sz="2400" b="0" baseline="-25000" smtClean="0"/>
              <a:t>2</a:t>
            </a:r>
            <a:r>
              <a:rPr altLang="ja-JP" sz="2400" b="0" smtClean="0"/>
              <a:t> evolution on Pt (0.5 wt%)-loaded C</a:t>
            </a:r>
            <a:r>
              <a:rPr altLang="ja-JP" sz="2400" b="0" baseline="-25000" smtClean="0"/>
              <a:t>3</a:t>
            </a:r>
            <a:r>
              <a:rPr altLang="ja-JP" sz="2400" b="0" smtClean="0"/>
              <a:t>N</a:t>
            </a:r>
            <a:r>
              <a:rPr altLang="ja-JP" sz="2400" b="0" baseline="-25000" smtClean="0"/>
              <a:t>4</a:t>
            </a:r>
            <a:endParaRPr altLang="ja-JP" sz="2400" b="0" smtClean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588125" y="1700213"/>
            <a:ext cx="1514475" cy="4095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fontAlgn="ctr"/>
            <a:r>
              <a:rPr kumimoji="1" lang="en-US" altLang="ja-JP" sz="2000">
                <a:solidFill>
                  <a:srgbClr val="FF6600"/>
                </a:solidFill>
                <a:latin typeface="Symbol" pitchFamily="18" charset="2"/>
                <a:ea typeface="MS Gothic" pitchFamily="49" charset="-128"/>
              </a:rPr>
              <a:t>l</a:t>
            </a:r>
            <a:r>
              <a:rPr kumimoji="1" lang="en-US" altLang="ja-JP" sz="2000">
                <a:solidFill>
                  <a:srgbClr val="FF6600"/>
                </a:solidFill>
                <a:latin typeface="Century Gothic" pitchFamily="34" charset="0"/>
                <a:ea typeface="MS Gothic" pitchFamily="49" charset="-128"/>
              </a:rPr>
              <a:t> &gt; 420 nm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98425" y="5969000"/>
            <a:ext cx="8950325" cy="8445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>
                <a:latin typeface="Century Gothic" pitchFamily="34" charset="0"/>
                <a:ea typeface="HG丸ｺﾞｼｯｸM-PRO" pitchFamily="50" charset="-128"/>
              </a:rPr>
              <a:t>Catalyst, 0.1 g, Reactant solution, aqueous triethanolamine solution 100 mL 10 vol.%; Reaction vessel, Pyrex top irradiation-type; Light source, xenon lamp (300 W) attached with a cutoff filter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4643438" y="2492375"/>
            <a:ext cx="449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b="1">
                <a:solidFill>
                  <a:schemeClr val="accent2"/>
                </a:solidFill>
                <a:latin typeface="Century Gothic" pitchFamily="34" charset="0"/>
                <a:ea typeface="MS Gothic" pitchFamily="49" charset="-128"/>
              </a:rPr>
              <a:t>H</a:t>
            </a:r>
            <a:r>
              <a:rPr kumimoji="1" lang="en-US" altLang="ja-JP" sz="2000" b="1" baseline="-25000">
                <a:solidFill>
                  <a:schemeClr val="accent2"/>
                </a:solidFill>
                <a:latin typeface="Century Gothic" pitchFamily="34" charset="0"/>
                <a:ea typeface="MS Gothic" pitchFamily="49" charset="-128"/>
              </a:rPr>
              <a:t>2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643438" y="4545013"/>
            <a:ext cx="463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b="1">
                <a:latin typeface="Century Gothic" pitchFamily="34" charset="0"/>
                <a:ea typeface="MS Gothic" pitchFamily="49" charset="-128"/>
              </a:rPr>
              <a:t>N</a:t>
            </a:r>
            <a:r>
              <a:rPr kumimoji="1" lang="en-US" altLang="ja-JP" sz="2000" b="1" baseline="-25000">
                <a:latin typeface="Century Gothic" pitchFamily="34" charset="0"/>
                <a:ea typeface="MS Gothic" pitchFamily="49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29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65163" y="-36385"/>
            <a:ext cx="7886700" cy="928688"/>
          </a:xfrm>
        </p:spPr>
        <p:txBody>
          <a:bodyPr/>
          <a:lstStyle/>
          <a:p>
            <a:pPr algn="ctr"/>
            <a:r>
              <a:rPr lang="de-DE" sz="2400" b="0" dirty="0" err="1" smtClean="0"/>
              <a:t>Photochemical</a:t>
            </a:r>
            <a:r>
              <a:rPr lang="de-DE" sz="2400" b="0" dirty="0" smtClean="0"/>
              <a:t>  </a:t>
            </a:r>
            <a:r>
              <a:rPr lang="de-DE" sz="2400" b="0" dirty="0" err="1" smtClean="0"/>
              <a:t>Cofactor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regeneration</a:t>
            </a:r>
            <a:r>
              <a:rPr lang="de-DE" sz="2400" b="0" dirty="0" smtClean="0"/>
              <a:t/>
            </a:r>
            <a:br>
              <a:rPr lang="de-DE" sz="2400" b="0" dirty="0" smtClean="0"/>
            </a:br>
            <a:r>
              <a:rPr lang="de-DE" sz="2400" b="0" dirty="0" smtClean="0"/>
              <a:t>(a </a:t>
            </a:r>
            <a:r>
              <a:rPr lang="de-DE" sz="2400" b="0" dirty="0" err="1" smtClean="0"/>
              <a:t>Frankensteinian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experiment</a:t>
            </a:r>
            <a:r>
              <a:rPr lang="de-DE" sz="2400" b="0" dirty="0" smtClean="0"/>
              <a:t>)</a:t>
            </a:r>
            <a:br>
              <a:rPr lang="de-DE" sz="2400" b="0" dirty="0" smtClean="0"/>
            </a:br>
            <a:endParaRPr lang="de-DE" sz="2400" b="0" dirty="0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716281"/>
            <a:ext cx="4050450" cy="8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9" descr="E:\Google 云端硬盘\Artificial Photosynthesis\Pictures\Figure 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593473" y="1456695"/>
            <a:ext cx="435768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8" descr="E:\Google 云端硬盘\Artificial Photosynthesis\Pictures\Figure 3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3468" b="46502"/>
          <a:stretch/>
        </p:blipFill>
        <p:spPr bwMode="auto">
          <a:xfrm>
            <a:off x="1421650" y="3654025"/>
            <a:ext cx="5984178" cy="22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644525" y="1243013"/>
            <a:ext cx="38258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/>
              <a:t>the NAD</a:t>
            </a:r>
            <a:r>
              <a:rPr lang="de-DE" sz="2000" baseline="30000"/>
              <a:t>+</a:t>
            </a:r>
            <a:r>
              <a:rPr lang="de-DE" sz="2000"/>
              <a:t>/NADH couple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45468" y="2157591"/>
            <a:ext cx="5985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Sub</a:t>
            </a:r>
          </a:p>
          <a:p>
            <a:endParaRPr lang="de-DE" sz="1000" dirty="0"/>
          </a:p>
          <a:p>
            <a:r>
              <a:rPr lang="de-DE" sz="1000" dirty="0" smtClean="0"/>
              <a:t>H-Sub</a:t>
            </a:r>
            <a:endParaRPr lang="de-DE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208595" y="1521539"/>
            <a:ext cx="7748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Enzyme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3336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448780"/>
            <a:ext cx="3105345" cy="2237190"/>
          </a:xfrm>
          <a:prstGeom prst="rect">
            <a:avLst/>
          </a:prstGeom>
          <a:noFill/>
        </p:spPr>
      </p:pic>
      <p:pic>
        <p:nvPicPr>
          <p:cNvPr id="4" name="图片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605" b="60552"/>
          <a:stretch/>
        </p:blipFill>
        <p:spPr bwMode="auto">
          <a:xfrm>
            <a:off x="4803699" y="1448780"/>
            <a:ext cx="2956982" cy="2426624"/>
          </a:xfrm>
          <a:prstGeom prst="rect">
            <a:avLst/>
          </a:prstGeom>
          <a:noFill/>
        </p:spPr>
      </p:pic>
      <p:pic>
        <p:nvPicPr>
          <p:cNvPr id="5" name="图片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5" y="4059069"/>
            <a:ext cx="3831514" cy="252938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60349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de-DE" smtClean="0"/>
              <a:t>NADH-generation under optimized conditions:</a:t>
            </a:r>
            <a:br>
              <a:rPr lang="de-DE" smtClean="0"/>
            </a:br>
            <a:r>
              <a:rPr lang="de-DE" smtClean="0"/>
              <a:t>Coining Light energy into biological currency</a:t>
            </a:r>
            <a:endParaRPr lang="de-DE" smtClean="0"/>
          </a:p>
        </p:txBody>
      </p:sp>
      <p:pic>
        <p:nvPicPr>
          <p:cNvPr id="7" name="图片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1147"/>
          <a:stretch>
            <a:fillRect/>
          </a:stretch>
        </p:blipFill>
        <p:spPr bwMode="auto">
          <a:xfrm>
            <a:off x="611560" y="4332017"/>
            <a:ext cx="3249005" cy="198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682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086100" y="169863"/>
            <a:ext cx="2519363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4000">
                <a:solidFill>
                  <a:schemeClr val="bg1"/>
                </a:solidFill>
                <a:latin typeface="Times New Roman" pitchFamily="18" charset="0"/>
              </a:rPr>
              <a:t>Conclusion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19404" y="1088740"/>
            <a:ext cx="9028112" cy="531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GB" sz="2200" b="1" dirty="0">
                <a:solidFill>
                  <a:srgbClr val="000000"/>
                </a:solidFill>
                <a:latin typeface="Arial" charset="0"/>
              </a:rPr>
              <a:t>           </a:t>
            </a:r>
            <a:endParaRPr lang="en-GB" sz="28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imes New Roman" pitchFamily="18" charset="0"/>
              </a:rPr>
              <a:t>biorefining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: HTR and HTC</a:t>
            </a: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imes New Roman" pitchFamily="18" charset="0"/>
              </a:rPr>
              <a:t>Lactid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acid, IL-monomers, </a:t>
            </a:r>
            <a:r>
              <a:rPr lang="el-GR" sz="2800" dirty="0" smtClean="0">
                <a:solidFill>
                  <a:srgbClr val="000000"/>
                </a:solidFill>
                <a:latin typeface="Times New Roman" pitchFamily="18" charset="0"/>
              </a:rPr>
              <a:t>Γ</a:t>
            </a:r>
            <a:r>
              <a:rPr lang="de-DE" sz="2800" dirty="0" smtClean="0">
                <a:solidFill>
                  <a:srgbClr val="000000"/>
                </a:solidFill>
                <a:latin typeface="Times New Roman" pitchFamily="18" charset="0"/>
              </a:rPr>
              <a:t>-MBL</a:t>
            </a:r>
            <a:endParaRPr lang="en-GB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supercapacitor carbons: </a:t>
            </a:r>
            <a:r>
              <a:rPr lang="en-GB" sz="2800" dirty="0" err="1" smtClean="0">
                <a:solidFill>
                  <a:srgbClr val="000000"/>
                </a:solidFill>
                <a:latin typeface="Times New Roman" pitchFamily="18" charset="0"/>
              </a:rPr>
              <a:t>performance@batteries</a:t>
            </a:r>
            <a:endParaRPr lang="en-GB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noble carbons: </a:t>
            </a:r>
            <a:r>
              <a:rPr lang="en-GB" sz="2800" dirty="0" err="1" smtClean="0">
                <a:solidFill>
                  <a:srgbClr val="000000"/>
                </a:solidFill>
                <a:latin typeface="Times New Roman" pitchFamily="18" charset="0"/>
              </a:rPr>
              <a:t>spinneable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electrodes</a:t>
            </a: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new designer carbons</a:t>
            </a:r>
            <a:endParaRPr lang="en-GB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ORR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catalysts, O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and H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generation, metal-free</a:t>
            </a: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optical NADH-regeneration,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now electrochemical ??</a:t>
            </a: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  <a:buFontTx/>
              <a:buChar char="o"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closing the missing pieces in </a:t>
            </a:r>
            <a:r>
              <a:rPr lang="en-GB" sz="2800" dirty="0" err="1" smtClean="0">
                <a:solidFill>
                  <a:srgbClr val="000000"/>
                </a:solidFill>
                <a:latin typeface="Times New Roman" pitchFamily="18" charset="0"/>
              </a:rPr>
              <a:t>biorefinery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 schemes</a:t>
            </a: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25000"/>
              </a:lnSpc>
              <a:buClr>
                <a:srgbClr val="000000"/>
              </a:buClr>
              <a:buSzPct val="100000"/>
            </a:pP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235" y="2528900"/>
            <a:ext cx="7155795" cy="2308324"/>
          </a:xfrm>
          <a:prstGeom prst="rect">
            <a:avLst/>
          </a:prstGeom>
          <a:solidFill>
            <a:srgbClr val="E3FA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dirty="0" smtClean="0">
                <a:solidFill>
                  <a:srgbClr val="339933"/>
                </a:solidFill>
              </a:rPr>
              <a:t>Chemistry </a:t>
            </a:r>
            <a:r>
              <a:rPr lang="de-DE" sz="4800" dirty="0" err="1" smtClean="0">
                <a:solidFill>
                  <a:srgbClr val="339933"/>
                </a:solidFill>
              </a:rPr>
              <a:t>with</a:t>
            </a:r>
            <a:r>
              <a:rPr lang="de-DE" sz="4800" dirty="0" smtClean="0">
                <a:solidFill>
                  <a:srgbClr val="339933"/>
                </a:solidFill>
              </a:rPr>
              <a:t> a </a:t>
            </a:r>
          </a:p>
          <a:p>
            <a:pPr algn="ctr"/>
            <a:r>
              <a:rPr lang="de-DE" sz="4800" dirty="0" smtClean="0">
                <a:solidFill>
                  <a:srgbClr val="FF0000"/>
                </a:solidFill>
              </a:rPr>
              <a:t>golden-</a:t>
            </a:r>
            <a:r>
              <a:rPr lang="de-DE" sz="4800" dirty="0" err="1" smtClean="0">
                <a:solidFill>
                  <a:srgbClr val="FF0000"/>
                </a:solidFill>
              </a:rPr>
              <a:t>green</a:t>
            </a:r>
            <a:endParaRPr lang="de-DE" sz="4800" dirty="0" smtClean="0">
              <a:solidFill>
                <a:srgbClr val="FF0000"/>
              </a:solidFill>
            </a:endParaRPr>
          </a:p>
          <a:p>
            <a:pPr algn="ctr"/>
            <a:r>
              <a:rPr lang="de-DE" sz="4800" dirty="0" err="1" smtClean="0">
                <a:solidFill>
                  <a:srgbClr val="339933"/>
                </a:solidFill>
              </a:rPr>
              <a:t>future</a:t>
            </a:r>
            <a:endParaRPr lang="de-DE" sz="48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feld 7"/>
          <p:cNvSpPr txBox="1">
            <a:spLocks noChangeArrowheads="1"/>
          </p:cNvSpPr>
          <p:nvPr/>
        </p:nvSpPr>
        <p:spPr bwMode="auto">
          <a:xfrm>
            <a:off x="6462210" y="5769260"/>
            <a:ext cx="211611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-</a:t>
            </a:r>
          </a:p>
          <a:p>
            <a:pPr algn="ctr" eaLnBrk="1" hangingPunct="1"/>
            <a:r>
              <a:rPr lang="de-DE" dirty="0" err="1" smtClean="0"/>
              <a:t>people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6055" y="1938785"/>
            <a:ext cx="5816785" cy="3862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233645"/>
            <a:ext cx="688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Thanks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those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who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really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work</a:t>
            </a:r>
            <a:r>
              <a:rPr lang="de-DE" dirty="0" smtClean="0"/>
              <a:t>: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470024" y="414337"/>
            <a:ext cx="62198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Department of Colloid Chemistry </a:t>
            </a:r>
          </a:p>
          <a:p>
            <a:pPr algn="ctr" eaLnBrk="1" hangingPunct="1"/>
            <a:r>
              <a:rPr lang="en-US" sz="3200" dirty="0">
                <a:latin typeface="Arial" charset="0"/>
              </a:rPr>
              <a:t> MPI of Colloids and Interfaces</a:t>
            </a:r>
          </a:p>
        </p:txBody>
      </p:sp>
      <p:pic>
        <p:nvPicPr>
          <p:cNvPr id="62467" name="Picture 4" descr="Gruppen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492250"/>
            <a:ext cx="9144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/>
          <a:stretch>
            <a:fillRect/>
          </a:stretch>
        </p:blipFill>
        <p:spPr bwMode="auto">
          <a:xfrm>
            <a:off x="7974013" y="5661025"/>
            <a:ext cx="1060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feld 4"/>
          <p:cNvSpPr txBox="1">
            <a:spLocks noChangeArrowheads="1"/>
          </p:cNvSpPr>
          <p:nvPr/>
        </p:nvSpPr>
        <p:spPr bwMode="auto">
          <a:xfrm>
            <a:off x="1062038" y="5478463"/>
            <a:ext cx="652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2000">
                <a:latin typeface="Times New Roman" pitchFamily="18" charset="0"/>
              </a:rPr>
              <a:t>Thanks to the  Max Planck Society:</a:t>
            </a:r>
          </a:p>
          <a:p>
            <a:pPr eaLnBrk="1" hangingPunct="1"/>
            <a:r>
              <a:rPr lang="de-DE" sz="2000">
                <a:latin typeface="Times New Roman" pitchFamily="18" charset="0"/>
              </a:rPr>
              <a:t>Research for long term problems</a:t>
            </a:r>
          </a:p>
          <a:p>
            <a:pPr eaLnBrk="1" hangingPunct="1"/>
            <a:r>
              <a:rPr lang="de-DE" sz="2000">
                <a:latin typeface="Times New Roman" pitchFamily="18" charset="0"/>
              </a:rPr>
              <a:t>ENERCHEM 2005                                            ERC2008</a:t>
            </a:r>
          </a:p>
        </p:txBody>
      </p:sp>
    </p:spTree>
    <p:extLst>
      <p:ext uri="{BB962C8B-B14F-4D97-AF65-F5344CB8AC3E}">
        <p14:creationId xmlns:p14="http://schemas.microsoft.com/office/powerpoint/2010/main" val="26412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9"/>
          <p:cNvSpPr txBox="1">
            <a:spLocks noChangeArrowheads="1"/>
          </p:cNvSpPr>
          <p:nvPr/>
        </p:nvSpPr>
        <p:spPr bwMode="auto">
          <a:xfrm>
            <a:off x="1024094" y="178374"/>
            <a:ext cx="7321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The </a:t>
            </a:r>
            <a:r>
              <a:rPr lang="de-DE" sz="3200" dirty="0" err="1" smtClean="0">
                <a:solidFill>
                  <a:schemeClr val="bg1"/>
                </a:solidFill>
                <a:latin typeface="Times New Roman" pitchFamily="18" charset="0"/>
              </a:rPr>
              <a:t>use</a:t>
            </a:r>
            <a:r>
              <a:rPr lang="de-DE" sz="3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of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complete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biomass</a:t>
            </a:r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 in </a:t>
            </a:r>
            <a:r>
              <a:rPr lang="de-DE" sz="3200" dirty="0" err="1">
                <a:solidFill>
                  <a:schemeClr val="bg1"/>
                </a:solidFill>
                <a:latin typeface="Times New Roman" pitchFamily="18" charset="0"/>
              </a:rPr>
              <a:t>biorefining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9442" name="Abgerundetes Rechteck 3"/>
          <p:cNvSpPr>
            <a:spLocks noChangeArrowheads="1"/>
          </p:cNvSpPr>
          <p:nvPr/>
        </p:nvSpPr>
        <p:spPr bwMode="auto">
          <a:xfrm>
            <a:off x="476250" y="3429000"/>
            <a:ext cx="8370888" cy="32861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9443" name="Abgerundetes Rechteck 2"/>
          <p:cNvSpPr>
            <a:spLocks noChangeArrowheads="1"/>
          </p:cNvSpPr>
          <p:nvPr/>
        </p:nvSpPr>
        <p:spPr bwMode="auto">
          <a:xfrm>
            <a:off x="1511300" y="2270125"/>
            <a:ext cx="6346825" cy="1655763"/>
          </a:xfrm>
          <a:prstGeom prst="roundRect">
            <a:avLst>
              <a:gd name="adj" fmla="val 16667"/>
            </a:avLst>
          </a:prstGeom>
          <a:solidFill>
            <a:srgbClr val="2FDC2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1556" name="Abgerundetes Rechteck 1"/>
          <p:cNvSpPr>
            <a:spLocks noChangeArrowheads="1"/>
          </p:cNvSpPr>
          <p:nvPr/>
        </p:nvSpPr>
        <p:spPr bwMode="auto">
          <a:xfrm>
            <a:off x="3348038" y="1587500"/>
            <a:ext cx="2808287" cy="84613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9445" name="Textfeld 1"/>
          <p:cNvSpPr txBox="1">
            <a:spLocks noChangeArrowheads="1"/>
          </p:cNvSpPr>
          <p:nvPr/>
        </p:nvSpPr>
        <p:spPr bwMode="auto">
          <a:xfrm>
            <a:off x="3446875" y="1608179"/>
            <a:ext cx="2352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dirty="0">
                <a:latin typeface="Times New Roman" pitchFamily="18" charset="0"/>
              </a:rPr>
              <a:t>„</a:t>
            </a:r>
            <a:r>
              <a:rPr lang="de-DE" dirty="0">
                <a:latin typeface="Times New Roman" pitchFamily="18" charset="0"/>
              </a:rPr>
              <a:t>top </a:t>
            </a:r>
            <a:r>
              <a:rPr lang="de-DE" dirty="0" err="1" smtClean="0">
                <a:latin typeface="Times New Roman" pitchFamily="18" charset="0"/>
              </a:rPr>
              <a:t>cut</a:t>
            </a:r>
            <a:r>
              <a:rPr lang="de-DE" dirty="0" smtClean="0">
                <a:latin typeface="Times New Roman" pitchFamily="18" charset="0"/>
              </a:rPr>
              <a:t>“ 0.1 </a:t>
            </a:r>
            <a:r>
              <a:rPr lang="de-DE" dirty="0">
                <a:latin typeface="Times New Roman" pitchFamily="18" charset="0"/>
              </a:rPr>
              <a:t>%  (</a:t>
            </a:r>
            <a:r>
              <a:rPr lang="de-DE" dirty="0" err="1">
                <a:latin typeface="Times New Roman" pitchFamily="18" charset="0"/>
              </a:rPr>
              <a:t>e.g.patchoulol</a:t>
            </a:r>
            <a:r>
              <a:rPr lang="de-DE" dirty="0">
                <a:latin typeface="Times New Roman" pitchFamily="18" charset="0"/>
              </a:rPr>
              <a:t>)</a:t>
            </a:r>
          </a:p>
        </p:txBody>
      </p:sp>
      <p:sp>
        <p:nvSpPr>
          <p:cNvPr id="189446" name="Textfeld 3"/>
          <p:cNvSpPr txBox="1">
            <a:spLocks noChangeArrowheads="1"/>
          </p:cNvSpPr>
          <p:nvPr/>
        </p:nvSpPr>
        <p:spPr bwMode="auto">
          <a:xfrm>
            <a:off x="2408238" y="2549525"/>
            <a:ext cx="4275137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200" dirty="0">
                <a:latin typeface="Times New Roman" pitchFamily="18" charset="0"/>
              </a:rPr>
              <a:t>„medium </a:t>
            </a:r>
            <a:r>
              <a:rPr lang="de-DE" sz="2200" dirty="0" err="1">
                <a:latin typeface="Times New Roman" pitchFamily="18" charset="0"/>
              </a:rPr>
              <a:t>cut</a:t>
            </a:r>
            <a:r>
              <a:rPr lang="de-DE" sz="2200" dirty="0">
                <a:latin typeface="Times New Roman" pitchFamily="18" charset="0"/>
              </a:rPr>
              <a:t>“</a:t>
            </a:r>
          </a:p>
          <a:p>
            <a:pPr algn="ctr"/>
            <a:r>
              <a:rPr lang="de-DE" sz="2200" dirty="0">
                <a:latin typeface="Times New Roman" pitchFamily="18" charset="0"/>
              </a:rPr>
              <a:t>30 % </a:t>
            </a:r>
            <a:r>
              <a:rPr lang="de-DE" sz="2200" dirty="0" err="1">
                <a:latin typeface="Times New Roman" pitchFamily="18" charset="0"/>
              </a:rPr>
              <a:t>platform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chemicals</a:t>
            </a:r>
            <a:endParaRPr lang="de-DE" sz="2200" dirty="0">
              <a:latin typeface="Times New Roman" pitchFamily="18" charset="0"/>
            </a:endParaRPr>
          </a:p>
          <a:p>
            <a:pPr algn="ctr"/>
            <a:r>
              <a:rPr lang="de-DE" sz="2200" dirty="0">
                <a:latin typeface="Times New Roman" pitchFamily="18" charset="0"/>
              </a:rPr>
              <a:t>e.g. </a:t>
            </a:r>
            <a:r>
              <a:rPr lang="de-DE" sz="2200" dirty="0" err="1">
                <a:latin typeface="Times New Roman" pitchFamily="18" charset="0"/>
              </a:rPr>
              <a:t>lactic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acid</a:t>
            </a:r>
            <a:r>
              <a:rPr lang="de-DE" sz="2200" dirty="0">
                <a:latin typeface="Times New Roman" pitchFamily="18" charset="0"/>
              </a:rPr>
              <a:t>, </a:t>
            </a:r>
            <a:r>
              <a:rPr lang="de-DE" sz="2200" dirty="0" err="1">
                <a:latin typeface="Times New Roman" pitchFamily="18" charset="0"/>
              </a:rPr>
              <a:t>green</a:t>
            </a:r>
            <a:r>
              <a:rPr lang="de-DE" sz="2200" dirty="0">
                <a:latin typeface="Times New Roman" pitchFamily="18" charset="0"/>
              </a:rPr>
              <a:t> </a:t>
            </a:r>
            <a:r>
              <a:rPr lang="de-DE" sz="2200" dirty="0" err="1">
                <a:latin typeface="Times New Roman" pitchFamily="18" charset="0"/>
              </a:rPr>
              <a:t>solvents</a:t>
            </a:r>
            <a:endParaRPr lang="de-DE" sz="2200" dirty="0">
              <a:latin typeface="Times New Roman" pitchFamily="18" charset="0"/>
            </a:endParaRPr>
          </a:p>
        </p:txBody>
      </p:sp>
      <p:sp>
        <p:nvSpPr>
          <p:cNvPr id="189447" name="Textfeld 4"/>
          <p:cNvSpPr txBox="1">
            <a:spLocks noChangeArrowheads="1"/>
          </p:cNvSpPr>
          <p:nvPr/>
        </p:nvSpPr>
        <p:spPr bwMode="auto">
          <a:xfrm>
            <a:off x="2328863" y="4284663"/>
            <a:ext cx="4391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>
                <a:latin typeface="Times New Roman" pitchFamily="18" charset="0"/>
              </a:rPr>
              <a:t>„base cut“</a:t>
            </a:r>
          </a:p>
          <a:p>
            <a:pPr algn="ctr"/>
            <a:r>
              <a:rPr lang="de-DE" sz="2400">
                <a:latin typeface="Times New Roman" pitchFamily="18" charset="0"/>
              </a:rPr>
              <a:t>70 % „fertility, fuels and energy“</a:t>
            </a:r>
          </a:p>
          <a:p>
            <a:pPr algn="ctr"/>
            <a:r>
              <a:rPr lang="de-DE" sz="2400">
                <a:latin typeface="Times New Roman" pitchFamily="18" charset="0"/>
              </a:rPr>
              <a:t>e.g. methane, coal,  fertilizer and humic matter</a:t>
            </a:r>
          </a:p>
        </p:txBody>
      </p:sp>
    </p:spTree>
    <p:extLst>
      <p:ext uri="{BB962C8B-B14F-4D97-AF65-F5344CB8AC3E}">
        <p14:creationId xmlns:p14="http://schemas.microsoft.com/office/powerpoint/2010/main" val="10005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arb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 r="68707" b="56540"/>
          <a:stretch>
            <a:fillRect/>
          </a:stretch>
        </p:blipFill>
        <p:spPr bwMode="auto">
          <a:xfrm>
            <a:off x="2283850" y="1341384"/>
            <a:ext cx="1655704" cy="15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Carb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0" r="74167" b="33464"/>
          <a:stretch>
            <a:fillRect/>
          </a:stretch>
        </p:blipFill>
        <p:spPr bwMode="auto">
          <a:xfrm>
            <a:off x="5450114" y="1341384"/>
            <a:ext cx="1366762" cy="12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 descr="Carb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5" r="71437"/>
          <a:stretch>
            <a:fillRect/>
          </a:stretch>
        </p:blipFill>
        <p:spPr bwMode="auto">
          <a:xfrm>
            <a:off x="2283850" y="4059070"/>
            <a:ext cx="1510561" cy="11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Carb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3" t="77402" r="27873"/>
          <a:stretch>
            <a:fillRect/>
          </a:stretch>
        </p:blipFill>
        <p:spPr bwMode="auto">
          <a:xfrm>
            <a:off x="5185884" y="4080811"/>
            <a:ext cx="1943302" cy="11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2109993" y="-17000"/>
            <a:ext cx="48157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800" dirty="0" err="1" smtClean="0">
                <a:solidFill>
                  <a:schemeClr val="bg1"/>
                </a:solidFill>
              </a:rPr>
              <a:t>Aqueous</a:t>
            </a:r>
            <a:r>
              <a:rPr lang="de-DE" sz="2800" dirty="0" smtClean="0">
                <a:solidFill>
                  <a:schemeClr val="bg1"/>
                </a:solidFill>
              </a:rPr>
              <a:t> HTR-</a:t>
            </a:r>
            <a:r>
              <a:rPr lang="de-DE" sz="2800" dirty="0" err="1" smtClean="0">
                <a:solidFill>
                  <a:schemeClr val="bg1"/>
                </a:solidFill>
              </a:rPr>
              <a:t>processes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de-DE" sz="2800" dirty="0" err="1" smtClean="0">
                <a:solidFill>
                  <a:schemeClr val="bg1"/>
                </a:solidFill>
              </a:rPr>
              <a:t>provide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new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platform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chemicals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2562107" y="2881368"/>
            <a:ext cx="11584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dirty="0" err="1"/>
              <a:t>Lactid</a:t>
            </a:r>
            <a:r>
              <a:rPr lang="de-DE" sz="1800" dirty="0"/>
              <a:t> </a:t>
            </a:r>
            <a:r>
              <a:rPr lang="de-DE" sz="1800" dirty="0" err="1"/>
              <a:t>Acid</a:t>
            </a:r>
            <a:endParaRPr lang="en-US" sz="1800" dirty="0"/>
          </a:p>
        </p:txBody>
      </p:sp>
      <p:sp>
        <p:nvSpPr>
          <p:cNvPr id="55307" name="Text Box 12"/>
          <p:cNvSpPr txBox="1">
            <a:spLocks noChangeArrowheads="1"/>
          </p:cNvSpPr>
          <p:nvPr/>
        </p:nvSpPr>
        <p:spPr bwMode="auto">
          <a:xfrm>
            <a:off x="5427954" y="2881368"/>
            <a:ext cx="15844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800" dirty="0" smtClean="0"/>
              <a:t>Gamma-</a:t>
            </a:r>
            <a:r>
              <a:rPr lang="de-DE" sz="1800" dirty="0" err="1" smtClean="0"/>
              <a:t>butyrolacton</a:t>
            </a:r>
            <a:endParaRPr lang="en-US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971600" y="5724255"/>
            <a:ext cx="769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HTR = hydrothermal </a:t>
            </a:r>
            <a:r>
              <a:rPr lang="de-DE" dirty="0" err="1" smtClean="0"/>
              <a:t>reforming</a:t>
            </a:r>
            <a:r>
              <a:rPr lang="de-DE" dirty="0" smtClean="0"/>
              <a:t>/</a:t>
            </a:r>
            <a:r>
              <a:rPr lang="de-DE" dirty="0" err="1" smtClean="0"/>
              <a:t>digestion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1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" y="0"/>
            <a:ext cx="9147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9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0"/>
            <a:ext cx="9171122" cy="62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5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30" y="-13813"/>
            <a:ext cx="9194482" cy="649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2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211_MPG Master 2003">
  <a:themeElements>
    <a:clrScheme name="Custom 6">
      <a:dk1>
        <a:sysClr val="windowText" lastClr="000000"/>
      </a:dk1>
      <a:lt1>
        <a:srgbClr val="FFFFFF"/>
      </a:lt1>
      <a:dk2>
        <a:srgbClr val="007363"/>
      </a:dk2>
      <a:lt2>
        <a:srgbClr val="F2F2F2"/>
      </a:lt2>
      <a:accent1>
        <a:srgbClr val="7F7F7F"/>
      </a:accent1>
      <a:accent2>
        <a:srgbClr val="BFBFBF"/>
      </a:accent2>
      <a:accent3>
        <a:srgbClr val="109A80"/>
      </a:accent3>
      <a:accent4>
        <a:srgbClr val="105A9A"/>
      </a:accent4>
      <a:accent5>
        <a:srgbClr val="9A102C"/>
      </a:accent5>
      <a:accent6>
        <a:srgbClr val="9A501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116656"/>
          </a:solidFill>
        </a:ln>
      </a:spPr>
      <a:bodyPr rtlCol="0" anchor="t" anchorCtr="0"/>
      <a:lstStyle>
        <a:defPPr marL="176213" indent="-176213">
          <a:lnSpc>
            <a:spcPct val="120000"/>
          </a:lnSpc>
          <a:buClr>
            <a:srgbClr val="116656"/>
          </a:buClr>
          <a:buSzPct val="120000"/>
          <a:buFont typeface="Wingdings" pitchFamily="2" charset="2"/>
          <a:buChar char="§"/>
          <a:defRPr dirty="0" err="1" smtClean="0">
            <a:solidFill>
              <a:schemeClr val="tx1"/>
            </a:solidFill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1065</Words>
  <Application>Microsoft Office PowerPoint</Application>
  <PresentationFormat>On-screen Show (4:3)</PresentationFormat>
  <Paragraphs>243</Paragraphs>
  <Slides>49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100211_MPG Master 2003</vt:lpstr>
      <vt:lpstr>Graph</vt:lpstr>
      <vt:lpstr>CS ChemDraw Drawing</vt:lpstr>
      <vt:lpstr>ｸﾞﾗﾌ</vt:lpstr>
      <vt:lpstr>Lactid Acid, Ionic Liquids and Energy Materials: Perspectives of Hydrothermal Biomass Upgrade</vt:lpstr>
      <vt:lpstr>PowerPoint Presentation</vt:lpstr>
      <vt:lpstr>A problem and a chance:  the misrelation of product and  „waste“</vt:lpstr>
      <vt:lpstr>Towards a „covergent“ technology: the biorefinery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HTR: Hydrothermal Carbonization</vt:lpstr>
      <vt:lpstr>Hydrothermal Carbonization</vt:lpstr>
      <vt:lpstr>Carbonaceous structures to be made: (all from glucose/starch/biomass)</vt:lpstr>
      <vt:lpstr>PowerPoint Presentation</vt:lpstr>
      <vt:lpstr>PowerPoint Presentation</vt:lpstr>
      <vt:lpstr>Supercapacitors made of  N-containing Biomass</vt:lpstr>
      <vt:lpstr>PowerPoint Presentation</vt:lpstr>
      <vt:lpstr>Energy Storage: Some lecturing</vt:lpstr>
      <vt:lpstr>Own work on superporous carbons for Redox- Supercapacitors</vt:lpstr>
      <vt:lpstr>PowerPoint Presentation</vt:lpstr>
      <vt:lpstr>The Leitbild: decentral private energy storage as a key tool of the intelligent grid</vt:lpstr>
      <vt:lpstr>Noble carbon  flame retardance </vt:lpstr>
      <vt:lpstr>A pilot plant, VC &amp; MaxPlanckSociety</vt:lpstr>
      <vt:lpstr>PowerPoint Presentation</vt:lpstr>
      <vt:lpstr>PowerPoint Presentation</vt:lpstr>
      <vt:lpstr>PowerPoint Presentation</vt:lpstr>
      <vt:lpstr>PowerPoint Presentation</vt:lpstr>
      <vt:lpstr>Dynamic Performance as an electrode</vt:lpstr>
      <vt:lpstr>ORR: “Metal Free” O2-Activation by Porous N-doped carbon materials</vt:lpstr>
      <vt:lpstr>Electrochemistry- ORR</vt:lpstr>
      <vt:lpstr>Electrochemistry-Stability</vt:lpstr>
      <vt:lpstr>PowerPoint Presentation</vt:lpstr>
      <vt:lpstr>C/N on Nickel foam: Oxygen liberation  </vt:lpstr>
      <vt:lpstr>PowerPoint Presentation</vt:lpstr>
      <vt:lpstr>Electrochemical Synthesis of H2O2 </vt:lpstr>
      <vt:lpstr>PowerPoint Presentation</vt:lpstr>
      <vt:lpstr>PowerPoint Presentation</vt:lpstr>
      <vt:lpstr>H2 evolution on Pt (0.5 wt%)-loaded C3N4</vt:lpstr>
      <vt:lpstr>Photochemical  Cofactor regeneration (a Frankensteinian experiment)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akrawczyk</dc:creator>
  <cp:lastModifiedBy>antonietti</cp:lastModifiedBy>
  <cp:revision>844</cp:revision>
  <dcterms:created xsi:type="dcterms:W3CDTF">2009-09-11T14:45:13Z</dcterms:created>
  <dcterms:modified xsi:type="dcterms:W3CDTF">2013-09-17T12:59:52Z</dcterms:modified>
</cp:coreProperties>
</file>