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68" r:id="rId2"/>
    <p:sldId id="347" r:id="rId3"/>
    <p:sldId id="274" r:id="rId4"/>
    <p:sldId id="299" r:id="rId5"/>
    <p:sldId id="341" r:id="rId6"/>
    <p:sldId id="288" r:id="rId7"/>
    <p:sldId id="346" r:id="rId8"/>
    <p:sldId id="353" r:id="rId9"/>
    <p:sldId id="360" r:id="rId10"/>
    <p:sldId id="358" r:id="rId11"/>
    <p:sldId id="286" r:id="rId12"/>
    <p:sldId id="345" r:id="rId13"/>
    <p:sldId id="282" r:id="rId14"/>
    <p:sldId id="284" r:id="rId15"/>
    <p:sldId id="285" r:id="rId16"/>
    <p:sldId id="300" r:id="rId17"/>
    <p:sldId id="287" r:id="rId18"/>
    <p:sldId id="292" r:id="rId19"/>
    <p:sldId id="359" r:id="rId20"/>
    <p:sldId id="343" r:id="rId21"/>
    <p:sldId id="329" r:id="rId22"/>
    <p:sldId id="342" r:id="rId23"/>
    <p:sldId id="337" r:id="rId24"/>
    <p:sldId id="324" r:id="rId25"/>
    <p:sldId id="357" r:id="rId26"/>
    <p:sldId id="325" r:id="rId27"/>
    <p:sldId id="326" r:id="rId28"/>
    <p:sldId id="327" r:id="rId29"/>
    <p:sldId id="328" r:id="rId30"/>
    <p:sldId id="332" r:id="rId31"/>
    <p:sldId id="338" r:id="rId32"/>
    <p:sldId id="339" r:id="rId33"/>
    <p:sldId id="351" r:id="rId34"/>
    <p:sldId id="348" r:id="rId35"/>
    <p:sldId id="349" r:id="rId36"/>
    <p:sldId id="350" r:id="rId37"/>
    <p:sldId id="352" r:id="rId38"/>
    <p:sldId id="354" r:id="rId39"/>
    <p:sldId id="355" r:id="rId40"/>
    <p:sldId id="356" r:id="rId41"/>
    <p:sldId id="314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B75B"/>
    <a:srgbClr val="006F88"/>
    <a:srgbClr val="BC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Objects="1">
      <p:cViewPr>
        <p:scale>
          <a:sx n="90" d="100"/>
          <a:sy n="90" d="100"/>
        </p:scale>
        <p:origin x="-1256" y="9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3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Relationship Id="rId2" Type="http://schemas.openxmlformats.org/officeDocument/2006/relationships/image" Target="../media/image8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20388-A309-8743-B36C-C3F04CCA213B}" type="datetimeFigureOut">
              <a:rPr lang="en-US" smtClean="0">
                <a:latin typeface="Arial"/>
              </a:rPr>
              <a:pPr/>
              <a:t>20/09/13</a:t>
            </a:fld>
            <a:endParaRPr lang="es-ES_tradnl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5751A-09D5-BD4D-B73B-B816814848DD}" type="slidenum">
              <a:rPr lang="es-ES_tradnl" smtClean="0">
                <a:latin typeface="Arial"/>
              </a:rPr>
              <a:pPr/>
              <a:t>‹#›</a:t>
            </a:fld>
            <a:endParaRPr lang="es-ES_tradnl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9424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s-ES_trad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4D4C4100-54DA-4D4D-9F3F-ECE7F356AB8F}" type="datetimeFigureOut">
              <a:rPr lang="en-US" smtClean="0"/>
              <a:pPr/>
              <a:t>20/09/13</a:t>
            </a:fld>
            <a:endParaRPr lang="es-ES_trad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0068CFBA-26DC-6F4E-A810-EAAE1CF41695}" type="slidenum">
              <a:rPr lang="es-ES_tradnl" smtClean="0"/>
              <a:pPr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626436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PORTADA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8CFBA-26DC-6F4E-A810-EAAE1CF41695}" type="slidenum">
              <a:rPr lang="es-ES_tradnl" smtClean="0"/>
              <a:pPr/>
              <a:t>1</a:t>
            </a:fld>
            <a:endParaRPr 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IE" dirty="0" smtClean="0">
                <a:ea typeface="ＭＳ Ｐゴシック" pitchFamily="-107" charset="-128"/>
                <a:cs typeface="ＭＳ Ｐゴシック" pitchFamily="-107" charset="-128"/>
              </a:rPr>
              <a:t>EJEMPLO PANTALLA</a:t>
            </a:r>
            <a:endParaRPr lang="en-IE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eaLnBrk="1" hangingPunct="1"/>
            <a:fld id="{8BBD2133-382B-1243-BCA6-5B1F10D8F101}" type="slidenum">
              <a:rPr lang="fr-FR" sz="1200"/>
              <a:pPr eaLnBrk="1" hangingPunct="1"/>
              <a:t>11</a:t>
            </a:fld>
            <a:endParaRPr lang="fr-F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CF821-1F96-7E4D-9EA0-8FC0B4D4CE52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703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CD04F0-A78B-2845-A37E-64D42AE78208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xx/09/2011</a:t>
            </a:r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CIC Energigune CIC Energigune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P</a:t>
            </a:r>
            <a:r>
              <a:rPr lang="es-ES_tradnl" dirty="0" err="1" smtClean="0">
                <a:latin typeface="Arial"/>
              </a:rPr>
              <a:t>ag</a:t>
            </a:r>
            <a:r>
              <a:rPr lang="es-ES_tradnl" dirty="0" smtClean="0">
                <a:latin typeface="Arial"/>
              </a:rPr>
              <a:t>. </a:t>
            </a:r>
            <a:fld id="{EA535CCD-DDFB-7D44-9796-CDCE327C31C0}" type="slidenum">
              <a:rPr lang="es-ES_tradnl" smtClean="0">
                <a:latin typeface="Arial"/>
              </a:rPr>
              <a:pPr/>
              <a:t>‹#›</a:t>
            </a:fld>
            <a:endParaRPr lang="es-ES_tradnl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xx/09/2011</a:t>
            </a:r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CIC Energigune CIC Energigune All rights reserved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 err="1" smtClean="0">
                <a:latin typeface="Arial"/>
              </a:rPr>
              <a:t>Pag</a:t>
            </a:r>
            <a:r>
              <a:rPr lang="es-ES_tradnl" dirty="0" smtClean="0">
                <a:latin typeface="Arial"/>
              </a:rPr>
              <a:t>. </a:t>
            </a:r>
            <a:fld id="{EA535CCD-DDFB-7D44-9796-CDCE327C31C0}" type="slidenum">
              <a:rPr lang="es-ES_tradnl" smtClean="0">
                <a:latin typeface="Arial"/>
              </a:rPr>
              <a:pPr/>
              <a:t>‹#›</a:t>
            </a:fld>
            <a:endParaRPr lang="es-ES_tradnl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xx/09/2011</a:t>
            </a:r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CIC Energigune CIC Energigune All rights reserved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 err="1" smtClean="0">
                <a:latin typeface="Arial"/>
              </a:rPr>
              <a:t>Pag</a:t>
            </a:r>
            <a:r>
              <a:rPr lang="es-ES_tradnl" dirty="0" smtClean="0">
                <a:latin typeface="Arial"/>
              </a:rPr>
              <a:t>. </a:t>
            </a:r>
            <a:fld id="{EA535CCD-DDFB-7D44-9796-CDCE327C31C0}" type="slidenum">
              <a:rPr lang="es-ES_tradnl" smtClean="0">
                <a:latin typeface="Arial"/>
              </a:rPr>
              <a:pPr/>
              <a:t>‹#›</a:t>
            </a:fld>
            <a:endParaRPr lang="es-ES_tradnl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CA2F1-1347-B04C-AA7B-0248ACE3B0D7}" type="datetime1">
              <a:rPr lang="fr-FR"/>
              <a:pPr>
                <a:defRPr/>
              </a:pPr>
              <a:t>20/09/13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fld id="{A5CE1F53-D55E-6E4E-864A-8A02D019A8C9}" type="slidenum">
              <a:rPr lang="fr-FR" smtClean="0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022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356351"/>
            <a:ext cx="9144000" cy="5016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s-ES_trad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334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95959"/>
                </a:solidFill>
                <a:latin typeface="Arial"/>
              </a:defRPr>
            </a:lvl1pPr>
          </a:lstStyle>
          <a:p>
            <a:r>
              <a:rPr lang="en-US" dirty="0" smtClean="0"/>
              <a:t>xx/09/2011</a:t>
            </a:r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61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r>
              <a:rPr lang="en-US" dirty="0" smtClean="0"/>
              <a:t>CIC </a:t>
            </a:r>
            <a:r>
              <a:rPr lang="en-US" dirty="0" err="1" smtClean="0"/>
              <a:t>Energigune</a:t>
            </a:r>
            <a:r>
              <a:rPr lang="en-US" dirty="0" smtClean="0"/>
              <a:t> CIC </a:t>
            </a:r>
            <a:r>
              <a:rPr lang="en-US" dirty="0" err="1" smtClean="0"/>
              <a:t>Energigune</a:t>
            </a:r>
            <a:r>
              <a:rPr lang="en-US" dirty="0" smtClean="0"/>
              <a:t>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334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95959"/>
                </a:solidFill>
              </a:defRPr>
            </a:lvl1pPr>
          </a:lstStyle>
          <a:p>
            <a:r>
              <a:rPr lang="en-US" dirty="0" smtClean="0">
                <a:latin typeface="Arial"/>
              </a:rPr>
              <a:t>P</a:t>
            </a:r>
            <a:r>
              <a:rPr lang="es-ES_tradnl" dirty="0" err="1" smtClean="0">
                <a:latin typeface="Arial"/>
              </a:rPr>
              <a:t>ag</a:t>
            </a:r>
            <a:r>
              <a:rPr lang="es-ES_tradnl" dirty="0" smtClean="0">
                <a:latin typeface="Arial"/>
              </a:rPr>
              <a:t>. </a:t>
            </a:r>
            <a:fld id="{EA535CCD-DDFB-7D44-9796-CDCE327C31C0}" type="slidenum">
              <a:rPr lang="es-ES_tradnl" smtClean="0">
                <a:latin typeface="Arial"/>
              </a:rPr>
              <a:pPr/>
              <a:t>‹#›</a:t>
            </a:fld>
            <a:endParaRPr lang="es-ES_tradnl" dirty="0"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15200" y="152401"/>
            <a:ext cx="1676400" cy="8554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lang="es-ES_tradnl" sz="4400" b="0" i="0" kern="1200" baseline="30000" dirty="0">
          <a:solidFill>
            <a:schemeClr val="tx2"/>
          </a:solidFill>
          <a:latin typeface="Frutiger 45 Light" charset="0"/>
          <a:ea typeface="ＭＳ Ｐゴシック" pitchFamily="-106" charset="-128"/>
          <a:cs typeface="ＭＳ Ｐゴシック" pitchFamily="-106" charset="-128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lang="es-ES_tradnl" sz="4000" b="0" i="0" kern="1200" baseline="30000" dirty="0" smtClean="0">
          <a:solidFill>
            <a:schemeClr val="tx1"/>
          </a:solidFill>
          <a:latin typeface="Frutiger 45 Light" charset="0"/>
          <a:ea typeface="ＭＳ Ｐゴシック" pitchFamily="-106" charset="-128"/>
          <a:cs typeface="ＭＳ Ｐゴシック" pitchFamily="-106" charset="-128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lang="es-ES_tradnl" sz="4000" b="0" i="0" kern="1200" baseline="30000" dirty="0" smtClean="0">
          <a:solidFill>
            <a:schemeClr val="tx1"/>
          </a:solidFill>
          <a:latin typeface="Frutiger 45 Light" charset="0"/>
          <a:ea typeface="ＭＳ Ｐゴシック" pitchFamily="-106" charset="-128"/>
          <a:cs typeface="ＭＳ Ｐゴシック" pitchFamily="-106" charset="-128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lang="es-ES_tradnl" sz="4000" b="0" i="0" kern="1200" baseline="30000" dirty="0" smtClean="0">
          <a:solidFill>
            <a:schemeClr val="tx1"/>
          </a:solidFill>
          <a:latin typeface="Frutiger 45 Light" charset="0"/>
          <a:ea typeface="ＭＳ Ｐゴシック" pitchFamily="-106" charset="-128"/>
          <a:cs typeface="ＭＳ Ｐゴシック" pitchFamily="-106" charset="-128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lang="es-ES_tradnl" sz="4000" b="0" i="0" kern="1200" baseline="30000" dirty="0" smtClean="0">
          <a:solidFill>
            <a:schemeClr val="tx1"/>
          </a:solidFill>
          <a:latin typeface="Frutiger 45 Light" charset="0"/>
          <a:ea typeface="ＭＳ Ｐゴシック" pitchFamily="-106" charset="-128"/>
          <a:cs typeface="ＭＳ Ｐゴシック" pitchFamily="-106" charset="-128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es-ES_tradnl" sz="4000" b="0" i="0" kern="1200" baseline="30000" dirty="0">
          <a:solidFill>
            <a:schemeClr val="tx1"/>
          </a:solidFill>
          <a:latin typeface="Frutiger 45 Light" charset="0"/>
          <a:ea typeface="ＭＳ Ｐゴシック" pitchFamily="-106" charset="-128"/>
          <a:cs typeface="ＭＳ Ｐゴシック" pitchFamily="-106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oleObject" Target="../embeddings/oleObject1.bin"/><Relationship Id="rId8" Type="http://schemas.openxmlformats.org/officeDocument/2006/relationships/oleObject" Target="../embeddings/Document_Microsoft_Word_97_-_20041.doc"/><Relationship Id="rId9" Type="http://schemas.openxmlformats.org/officeDocument/2006/relationships/image" Target="../media/image21.emf"/><Relationship Id="rId10" Type="http://schemas.openxmlformats.org/officeDocument/2006/relationships/image" Target="../media/image26.png"/><Relationship Id="rId11" Type="http://schemas.openxmlformats.org/officeDocument/2006/relationships/image" Target="../media/image2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emf"/><Relationship Id="rId10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Relationship Id="rId3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Document_Microsoft_Word1.docx"/><Relationship Id="rId5" Type="http://schemas.openxmlformats.org/officeDocument/2006/relationships/image" Target="../media/image72.png"/><Relationship Id="rId6" Type="http://schemas.openxmlformats.org/officeDocument/2006/relationships/image" Target="../media/image7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package" Target="../embeddings/Document_Microsoft_Word2.docx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oleObject" Target="../embeddings/oleObject4.bin"/><Relationship Id="rId5" Type="http://schemas.openxmlformats.org/officeDocument/2006/relationships/package" Target="../embeddings/Document_Microsoft_Word3.docx"/><Relationship Id="rId6" Type="http://schemas.openxmlformats.org/officeDocument/2006/relationships/image" Target="../media/image76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6" Type="http://schemas.openxmlformats.org/officeDocument/2006/relationships/image" Target="../media/image82.emf"/><Relationship Id="rId7" Type="http://schemas.openxmlformats.org/officeDocument/2006/relationships/image" Target="../media/image8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84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85.wmf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88.wmf"/><Relationship Id="rId5" Type="http://schemas.openxmlformats.org/officeDocument/2006/relationships/image" Target="../media/image89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oleObject" Target="../embeddings/oleObject8.bin"/><Relationship Id="rId5" Type="http://schemas.openxmlformats.org/officeDocument/2006/relationships/image" Target="../media/image90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package" Target="../embeddings/Document_Microsoft_Word4.docx"/><Relationship Id="rId5" Type="http://schemas.openxmlformats.org/officeDocument/2006/relationships/image" Target="../media/image72.png"/><Relationship Id="rId6" Type="http://schemas.openxmlformats.org/officeDocument/2006/relationships/image" Target="../media/image73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emf"/><Relationship Id="rId3" Type="http://schemas.openxmlformats.org/officeDocument/2006/relationships/image" Target="../media/image9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package" Target="../embeddings/Document_Microsoft_Word5.docx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oleObject" Target="../embeddings/oleObject11.bin"/><Relationship Id="rId5" Type="http://schemas.openxmlformats.org/officeDocument/2006/relationships/package" Target="../embeddings/Document_Microsoft_Word6.docx"/><Relationship Id="rId6" Type="http://schemas.openxmlformats.org/officeDocument/2006/relationships/image" Target="../media/image76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8.emf"/><Relationship Id="rId3" Type="http://schemas.openxmlformats.org/officeDocument/2006/relationships/image" Target="../media/image9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5" Type="http://schemas.openxmlformats.org/officeDocument/2006/relationships/image" Target="../media/image102.emf"/><Relationship Id="rId6" Type="http://schemas.openxmlformats.org/officeDocument/2006/relationships/image" Target="../media/image103.emf"/><Relationship Id="rId7" Type="http://schemas.openxmlformats.org/officeDocument/2006/relationships/image" Target="../media/image104.emf"/><Relationship Id="rId8" Type="http://schemas.openxmlformats.org/officeDocument/2006/relationships/image" Target="../media/image105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5" Type="http://schemas.openxmlformats.org/officeDocument/2006/relationships/image" Target="../media/image113.emf"/><Relationship Id="rId6" Type="http://schemas.openxmlformats.org/officeDocument/2006/relationships/image" Target="../media/image114.emf"/><Relationship Id="rId7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1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1" name="Text Box 5"/>
          <p:cNvSpPr txBox="1">
            <a:spLocks noChangeArrowheads="1"/>
          </p:cNvSpPr>
          <p:nvPr/>
        </p:nvSpPr>
        <p:spPr bwMode="auto">
          <a:xfrm>
            <a:off x="1403648" y="3100898"/>
            <a:ext cx="64389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2000" b="1" i="1" dirty="0" smtClean="0">
                <a:latin typeface="Frutiger 45 Light" charset="0"/>
              </a:rPr>
              <a:t>Michel </a:t>
            </a:r>
            <a:r>
              <a:rPr lang="es-ES_tradnl" sz="2000" b="1" i="1" dirty="0" err="1" smtClean="0">
                <a:latin typeface="Frutiger 45 Light" charset="0"/>
              </a:rPr>
              <a:t>Armand</a:t>
            </a:r>
            <a:endParaRPr lang="es-ES_tradnl" sz="2000" b="1" i="1" dirty="0" smtClean="0">
              <a:latin typeface="Frutiger 45 Light" charset="0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403648" y="1734581"/>
            <a:ext cx="6638413" cy="111835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es-ES_tradnl" sz="4400" b="0" i="0" kern="1200" baseline="30000" dirty="0">
                <a:solidFill>
                  <a:schemeClr val="tx2"/>
                </a:solidFill>
                <a:latin typeface="Frutiger 45 Light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algn="ctr"/>
            <a:r>
              <a:rPr lang="en-GB" sz="3200" baseline="0" dirty="0" smtClean="0">
                <a:latin typeface="Bauhaus 93"/>
                <a:cs typeface="Bauhaus 93"/>
              </a:rPr>
              <a:t>“Electrochemical energy storage, activity on all fronts”</a:t>
            </a:r>
            <a:endParaRPr lang="en-GB" sz="3200" baseline="0" dirty="0">
              <a:latin typeface="Bauhaus 93"/>
              <a:cs typeface="Bauhaus 93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555776" y="1342509"/>
            <a:ext cx="18466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3600" dirty="0">
              <a:solidFill>
                <a:srgbClr val="FF0000"/>
              </a:solidFill>
              <a:latin typeface="Type Embellishments One LET" charset="2"/>
              <a:cs typeface="Type Embellishments One LET" charset="2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9429031" y="1698428"/>
            <a:ext cx="3086235" cy="2166723"/>
            <a:chOff x="2195736" y="1956048"/>
            <a:chExt cx="5715000" cy="4012275"/>
          </a:xfrm>
          <a:solidFill>
            <a:schemeClr val="bg1"/>
          </a:solidFill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5736" y="1956048"/>
              <a:ext cx="5715000" cy="3810000"/>
            </a:xfrm>
            <a:prstGeom prst="rect">
              <a:avLst/>
            </a:prstGeom>
            <a:grpFill/>
          </p:spPr>
        </p:pic>
        <p:sp>
          <p:nvSpPr>
            <p:cNvPr id="3" name="ZoneTexte 2"/>
            <p:cNvSpPr txBox="1"/>
            <p:nvPr/>
          </p:nvSpPr>
          <p:spPr>
            <a:xfrm>
              <a:off x="2484884" y="5113425"/>
              <a:ext cx="5183460" cy="8548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chemeClr val="bg1"/>
                  </a:solidFill>
                  <a:latin typeface="Arial"/>
                </a:rPr>
                <a:t>Charred Boeing 787 Dreamliner Battery</a:t>
              </a:r>
              <a:r>
                <a:rPr lang="en-GB" sz="1200" dirty="0" smtClean="0">
                  <a:latin typeface="Arial"/>
                </a:rPr>
                <a:t> </a:t>
              </a:r>
              <a:endParaRPr lang="en-GB" sz="1200" dirty="0">
                <a:latin typeface="Arial"/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2120131" y="3851756"/>
            <a:ext cx="59966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/>
                <a:cs typeface="Arial"/>
              </a:rPr>
              <a:t>CNRS – Université de Picardie Jules Verne  –  France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38790" y="4281028"/>
            <a:ext cx="3771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/>
                <a:cs typeface="Arial"/>
              </a:rPr>
              <a:t>CIC </a:t>
            </a:r>
            <a:r>
              <a:rPr lang="fr-FR" b="1" dirty="0" err="1" smtClean="0">
                <a:latin typeface="Arial"/>
                <a:cs typeface="Arial"/>
              </a:rPr>
              <a:t>Energigune</a:t>
            </a:r>
            <a:r>
              <a:rPr lang="fr-FR" b="1" dirty="0" smtClean="0">
                <a:latin typeface="Arial"/>
                <a:cs typeface="Arial"/>
              </a:rPr>
              <a:t>, Vitoria  –  Spain 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749060" y="4710300"/>
            <a:ext cx="46232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Arial"/>
                <a:cs typeface="Arial"/>
              </a:rPr>
              <a:t>Deakin</a:t>
            </a:r>
            <a:r>
              <a:rPr lang="fr-FR" b="1" dirty="0" smtClean="0">
                <a:latin typeface="Arial"/>
                <a:cs typeface="Arial"/>
              </a:rPr>
              <a:t> </a:t>
            </a:r>
            <a:r>
              <a:rPr lang="fr-FR" b="1" dirty="0" err="1" smtClean="0">
                <a:latin typeface="Arial"/>
                <a:cs typeface="Arial"/>
              </a:rPr>
              <a:t>University</a:t>
            </a:r>
            <a:r>
              <a:rPr lang="fr-FR" b="1" dirty="0" smtClean="0">
                <a:latin typeface="Arial"/>
                <a:cs typeface="Arial"/>
              </a:rPr>
              <a:t>, </a:t>
            </a:r>
            <a:r>
              <a:rPr lang="fr-FR" b="1" dirty="0" err="1" smtClean="0">
                <a:latin typeface="Arial"/>
                <a:cs typeface="Arial"/>
              </a:rPr>
              <a:t>Melboure</a:t>
            </a:r>
            <a:r>
              <a:rPr lang="fr-FR" b="1" dirty="0" smtClean="0">
                <a:latin typeface="Arial"/>
                <a:cs typeface="Arial"/>
              </a:rPr>
              <a:t>  –  </a:t>
            </a:r>
            <a:r>
              <a:rPr lang="fr-FR" b="1" dirty="0" err="1" smtClean="0">
                <a:latin typeface="Arial"/>
                <a:cs typeface="Arial"/>
              </a:rPr>
              <a:t>Australia</a:t>
            </a:r>
            <a:endParaRPr lang="fr-FR" b="1" dirty="0">
              <a:latin typeface="Arial"/>
              <a:cs typeface="Arial"/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1115616" y="5204402"/>
            <a:ext cx="6912768" cy="1260000"/>
            <a:chOff x="971600" y="5204402"/>
            <a:chExt cx="6912768" cy="1260000"/>
          </a:xfrm>
          <a:solidFill>
            <a:schemeClr val="bg1"/>
          </a:solidFill>
        </p:grpSpPr>
        <p:pic>
          <p:nvPicPr>
            <p:cNvPr id="17" name="Picture 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39" t="5883" r="-5339" b="19117"/>
            <a:stretch/>
          </p:blipFill>
          <p:spPr>
            <a:xfrm>
              <a:off x="3730739" y="5204402"/>
              <a:ext cx="1394490" cy="1260000"/>
            </a:xfrm>
            <a:prstGeom prst="rect">
              <a:avLst/>
            </a:prstGeom>
            <a:solidFill>
              <a:srgbClr val="1FB75B"/>
            </a:solidFill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1600" y="5204402"/>
              <a:ext cx="1260000" cy="1260000"/>
            </a:xfrm>
            <a:prstGeom prst="rect">
              <a:avLst/>
            </a:prstGeom>
            <a:grpFill/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24368" y="5204402"/>
              <a:ext cx="1260000" cy="1260000"/>
            </a:xfrm>
            <a:prstGeom prst="rect">
              <a:avLst/>
            </a:prstGeom>
            <a:grpFill/>
          </p:spPr>
        </p:pic>
      </p:grpSp>
      <p:cxnSp>
        <p:nvCxnSpPr>
          <p:cNvPr id="10" name="Connecteur droit 9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915816" y="251356"/>
            <a:ext cx="347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EASAC Stockholm Sep 19 – 20 2013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786" name="Group 2"/>
          <p:cNvGrpSpPr>
            <a:grpSpLocks/>
          </p:cNvGrpSpPr>
          <p:nvPr/>
        </p:nvGrpSpPr>
        <p:grpSpPr bwMode="auto">
          <a:xfrm>
            <a:off x="3200400" y="3671888"/>
            <a:ext cx="2644775" cy="2055812"/>
            <a:chOff x="2016" y="2201"/>
            <a:chExt cx="1666" cy="1295"/>
          </a:xfrm>
        </p:grpSpPr>
        <p:sp>
          <p:nvSpPr>
            <p:cNvPr id="1014787" name="Rectangle 3"/>
            <p:cNvSpPr>
              <a:spLocks noChangeArrowheads="1"/>
            </p:cNvSpPr>
            <p:nvPr/>
          </p:nvSpPr>
          <p:spPr bwMode="auto">
            <a:xfrm>
              <a:off x="2440" y="2201"/>
              <a:ext cx="819" cy="1295"/>
            </a:xfrm>
            <a:prstGeom prst="rect">
              <a:avLst/>
            </a:prstGeom>
            <a:solidFill>
              <a:srgbClr val="06FD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014788" name="Text Box 4"/>
            <p:cNvSpPr txBox="1">
              <a:spLocks noChangeArrowheads="1"/>
            </p:cNvSpPr>
            <p:nvPr/>
          </p:nvSpPr>
          <p:spPr bwMode="auto">
            <a:xfrm>
              <a:off x="2016" y="2271"/>
              <a:ext cx="166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chemeClr val="hlink"/>
                  </a:solidFill>
                  <a:latin typeface="Arial" charset="0"/>
                </a:rPr>
                <a:t>Temperature of operation</a:t>
              </a:r>
              <a:endParaRPr lang="en-GB">
                <a:latin typeface="Arial" charset="0"/>
              </a:endParaRPr>
            </a:p>
          </p:txBody>
        </p:sp>
      </p:grpSp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1799446" y="50800"/>
            <a:ext cx="5545108" cy="64633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600" dirty="0">
                <a:solidFill>
                  <a:srgbClr val="FFFFFF"/>
                </a:solidFill>
                <a:latin typeface="Bauhaus 93" charset="0"/>
                <a:cs typeface="Bauhaus 93" charset="0"/>
              </a:rPr>
              <a:t>3  </a:t>
            </a:r>
            <a:r>
              <a:rPr lang="en-GB" sz="3600" dirty="0" smtClean="0">
                <a:solidFill>
                  <a:srgbClr val="FFFFFF"/>
                </a:solidFill>
                <a:latin typeface="Bauhaus 93" charset="0"/>
                <a:cs typeface="Bauhaus 93" charset="0"/>
              </a:rPr>
              <a:t>Families  of electrolytes</a:t>
            </a:r>
            <a:endParaRPr lang="en-GB" sz="3600" dirty="0">
              <a:solidFill>
                <a:srgbClr val="FFFFFF"/>
              </a:solidFill>
              <a:latin typeface="Bauhaus 93" charset="0"/>
              <a:cs typeface="Bauhaus 93" charset="0"/>
            </a:endParaRPr>
          </a:p>
        </p:txBody>
      </p:sp>
      <p:grpSp>
        <p:nvGrpSpPr>
          <p:cNvPr id="1014790" name="Group 6"/>
          <p:cNvGrpSpPr>
            <a:grpSpLocks/>
          </p:cNvGrpSpPr>
          <p:nvPr/>
        </p:nvGrpSpPr>
        <p:grpSpPr bwMode="auto">
          <a:xfrm>
            <a:off x="201613" y="885825"/>
            <a:ext cx="2382837" cy="2835275"/>
            <a:chOff x="127" y="700"/>
            <a:chExt cx="1501" cy="1786"/>
          </a:xfrm>
        </p:grpSpPr>
        <p:sp>
          <p:nvSpPr>
            <p:cNvPr id="1014791" name="Text Box 7"/>
            <p:cNvSpPr txBox="1">
              <a:spLocks noChangeArrowheads="1"/>
            </p:cNvSpPr>
            <p:nvPr/>
          </p:nvSpPr>
          <p:spPr bwMode="auto">
            <a:xfrm>
              <a:off x="127" y="700"/>
              <a:ext cx="1501" cy="2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chemeClr val="bg1"/>
                  </a:solidFill>
                  <a:latin typeface="Arial" charset="0"/>
                </a:rPr>
                <a:t>Glasses: SiS</a:t>
              </a:r>
              <a:r>
                <a:rPr lang="en-GB" baseline="-25000" dirty="0">
                  <a:solidFill>
                    <a:schemeClr val="bg1"/>
                  </a:solidFill>
                  <a:latin typeface="Arial" charset="0"/>
                </a:rPr>
                <a:t>2</a:t>
              </a:r>
              <a:r>
                <a:rPr lang="en-GB" dirty="0">
                  <a:solidFill>
                    <a:schemeClr val="bg1"/>
                  </a:solidFill>
                  <a:latin typeface="Arial" charset="0"/>
                </a:rPr>
                <a:t>/Li</a:t>
              </a:r>
              <a:r>
                <a:rPr lang="en-GB" baseline="-25000" dirty="0">
                  <a:solidFill>
                    <a:schemeClr val="bg1"/>
                  </a:solidFill>
                  <a:latin typeface="Arial" charset="0"/>
                </a:rPr>
                <a:t>2</a:t>
              </a:r>
              <a:r>
                <a:rPr lang="en-GB" dirty="0">
                  <a:solidFill>
                    <a:schemeClr val="bg1"/>
                  </a:solidFill>
                  <a:latin typeface="Arial" charset="0"/>
                </a:rPr>
                <a:t>S/</a:t>
              </a:r>
              <a:r>
                <a:rPr lang="en-GB" dirty="0" err="1">
                  <a:solidFill>
                    <a:schemeClr val="bg1"/>
                  </a:solidFill>
                  <a:latin typeface="Arial" charset="0"/>
                </a:rPr>
                <a:t>LiI</a:t>
              </a:r>
              <a:endParaRPr lang="en-GB" sz="2000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1014792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" y="1038"/>
              <a:ext cx="1315" cy="1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14793" name="Text Box 9"/>
            <p:cNvSpPr txBox="1">
              <a:spLocks noChangeArrowheads="1"/>
            </p:cNvSpPr>
            <p:nvPr/>
          </p:nvSpPr>
          <p:spPr bwMode="auto">
            <a:xfrm>
              <a:off x="237" y="2255"/>
              <a:ext cx="134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 err="1">
                  <a:latin typeface="Arial" charset="0"/>
                </a:rPr>
                <a:t>T</a:t>
              </a:r>
              <a:r>
                <a:rPr lang="en-GB" baseline="-25000" dirty="0" err="1">
                  <a:latin typeface="Arial" charset="0"/>
                </a:rPr>
                <a:t>g</a:t>
              </a:r>
              <a:r>
                <a:rPr lang="en-GB" dirty="0">
                  <a:latin typeface="Arial" charset="0"/>
                </a:rPr>
                <a:t> ≈ 270°C; </a:t>
              </a:r>
              <a:r>
                <a:rPr lang="en-GB" dirty="0" err="1">
                  <a:latin typeface="Arial" charset="0"/>
                </a:rPr>
                <a:t>t</a:t>
              </a:r>
              <a:r>
                <a:rPr lang="en-GB" baseline="-25000" dirty="0" err="1">
                  <a:latin typeface="Arial" charset="0"/>
                </a:rPr>
                <a:t>Li</a:t>
              </a:r>
              <a:r>
                <a:rPr lang="en-GB" baseline="-25000" dirty="0">
                  <a:latin typeface="Arial" charset="0"/>
                </a:rPr>
                <a:t>+</a:t>
              </a:r>
              <a:r>
                <a:rPr lang="en-GB" dirty="0">
                  <a:latin typeface="Arial" charset="0"/>
                </a:rPr>
                <a:t> = 1</a:t>
              </a:r>
            </a:p>
          </p:txBody>
        </p:sp>
      </p:grpSp>
      <p:grpSp>
        <p:nvGrpSpPr>
          <p:cNvPr id="1014794" name="Group 10"/>
          <p:cNvGrpSpPr>
            <a:grpSpLocks/>
          </p:cNvGrpSpPr>
          <p:nvPr/>
        </p:nvGrpSpPr>
        <p:grpSpPr bwMode="auto">
          <a:xfrm>
            <a:off x="6456366" y="873125"/>
            <a:ext cx="2401888" cy="2760663"/>
            <a:chOff x="4067" y="748"/>
            <a:chExt cx="1513" cy="1739"/>
          </a:xfrm>
        </p:grpSpPr>
        <p:pic>
          <p:nvPicPr>
            <p:cNvPr id="101479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" y="1074"/>
              <a:ext cx="1424" cy="1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14796" name="Text Box 12"/>
            <p:cNvSpPr txBox="1">
              <a:spLocks noChangeArrowheads="1"/>
            </p:cNvSpPr>
            <p:nvPr/>
          </p:nvSpPr>
          <p:spPr bwMode="auto">
            <a:xfrm>
              <a:off x="4104" y="748"/>
              <a:ext cx="1407" cy="233"/>
            </a:xfrm>
            <a:prstGeom prst="rect">
              <a:avLst/>
            </a:prstGeom>
            <a:solidFill>
              <a:srgbClr val="E6E6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latin typeface="Arial" charset="0"/>
                </a:rPr>
                <a:t>Liquids: LiPF</a:t>
              </a:r>
              <a:r>
                <a:rPr lang="en-GB" baseline="-25000" dirty="0">
                  <a:latin typeface="Arial" charset="0"/>
                </a:rPr>
                <a:t>6</a:t>
              </a:r>
              <a:r>
                <a:rPr lang="en-GB" dirty="0">
                  <a:latin typeface="Arial" charset="0"/>
                </a:rPr>
                <a:t> in </a:t>
              </a:r>
              <a:r>
                <a:rPr lang="en-GB" dirty="0" smtClean="0">
                  <a:latin typeface="Arial" charset="0"/>
                </a:rPr>
                <a:t>EC</a:t>
              </a:r>
              <a:endParaRPr lang="en-GB" dirty="0">
                <a:latin typeface="Arial" charset="0"/>
              </a:endParaRPr>
            </a:p>
          </p:txBody>
        </p:sp>
        <p:sp>
          <p:nvSpPr>
            <p:cNvPr id="1014797" name="Text Box 13"/>
            <p:cNvSpPr txBox="1">
              <a:spLocks noChangeArrowheads="1"/>
            </p:cNvSpPr>
            <p:nvPr/>
          </p:nvSpPr>
          <p:spPr bwMode="auto">
            <a:xfrm>
              <a:off x="4067" y="2256"/>
              <a:ext cx="151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 err="1">
                  <a:latin typeface="Arial" charset="0"/>
                </a:rPr>
                <a:t>T</a:t>
              </a:r>
              <a:r>
                <a:rPr lang="en-GB" baseline="-25000" dirty="0" err="1">
                  <a:latin typeface="Arial" charset="0"/>
                </a:rPr>
                <a:t>g</a:t>
              </a:r>
              <a:r>
                <a:rPr lang="en-GB" dirty="0">
                  <a:latin typeface="Arial" charset="0"/>
                </a:rPr>
                <a:t> ≈ -100°C; </a:t>
              </a:r>
              <a:r>
                <a:rPr lang="en-GB" b="1" dirty="0" err="1">
                  <a:latin typeface="Arial" charset="0"/>
                </a:rPr>
                <a:t>t</a:t>
              </a:r>
              <a:r>
                <a:rPr lang="en-GB" b="1" baseline="-25000" dirty="0" err="1">
                  <a:latin typeface="Arial" charset="0"/>
                </a:rPr>
                <a:t>Li</a:t>
              </a:r>
              <a:r>
                <a:rPr lang="en-GB" b="1" baseline="-25000" dirty="0">
                  <a:latin typeface="Arial" charset="0"/>
                </a:rPr>
                <a:t>+</a:t>
              </a:r>
              <a:r>
                <a:rPr lang="en-GB" b="1" dirty="0">
                  <a:latin typeface="Arial" charset="0"/>
                </a:rPr>
                <a:t> = 0.3</a:t>
              </a:r>
            </a:p>
          </p:txBody>
        </p:sp>
      </p:grpSp>
      <p:pic>
        <p:nvPicPr>
          <p:cNvPr id="101479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43375"/>
            <a:ext cx="41148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1479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4610100"/>
            <a:ext cx="22098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014800" name="Group 16"/>
          <p:cNvGrpSpPr>
            <a:grpSpLocks/>
          </p:cNvGrpSpPr>
          <p:nvPr/>
        </p:nvGrpSpPr>
        <p:grpSpPr bwMode="auto">
          <a:xfrm>
            <a:off x="3365500" y="854075"/>
            <a:ext cx="2417763" cy="2828925"/>
            <a:chOff x="2120" y="418"/>
            <a:chExt cx="1523" cy="1782"/>
          </a:xfrm>
        </p:grpSpPr>
        <p:grpSp>
          <p:nvGrpSpPr>
            <p:cNvPr id="17428" name="Group 17"/>
            <p:cNvGrpSpPr>
              <a:grpSpLocks/>
            </p:cNvGrpSpPr>
            <p:nvPr/>
          </p:nvGrpSpPr>
          <p:grpSpPr bwMode="auto">
            <a:xfrm>
              <a:off x="2120" y="418"/>
              <a:ext cx="1523" cy="1782"/>
              <a:chOff x="2126" y="704"/>
              <a:chExt cx="1523" cy="1782"/>
            </a:xfrm>
          </p:grpSpPr>
          <p:sp>
            <p:nvSpPr>
              <p:cNvPr id="1014802" name="Text Box 18"/>
              <p:cNvSpPr txBox="1">
                <a:spLocks noChangeArrowheads="1"/>
              </p:cNvSpPr>
              <p:nvPr/>
            </p:nvSpPr>
            <p:spPr bwMode="auto">
              <a:xfrm>
                <a:off x="2126" y="704"/>
                <a:ext cx="1523" cy="231"/>
              </a:xfrm>
              <a:prstGeom prst="rect">
                <a:avLst/>
              </a:prstGeom>
              <a:solidFill>
                <a:srgbClr val="FBB7B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latin typeface="Arial" charset="0"/>
                  </a:rPr>
                  <a:t>PEO / [(LiCF</a:t>
                </a:r>
                <a:r>
                  <a:rPr lang="en-GB" baseline="-25000" dirty="0">
                    <a:latin typeface="Arial" charset="0"/>
                  </a:rPr>
                  <a:t>3</a:t>
                </a:r>
                <a:r>
                  <a:rPr lang="en-GB" dirty="0">
                    <a:latin typeface="Arial" charset="0"/>
                  </a:rPr>
                  <a:t>SO</a:t>
                </a:r>
                <a:r>
                  <a:rPr lang="en-GB" baseline="-25000" dirty="0">
                    <a:latin typeface="Arial" charset="0"/>
                  </a:rPr>
                  <a:t>2</a:t>
                </a:r>
                <a:r>
                  <a:rPr lang="en-GB" dirty="0">
                    <a:latin typeface="Arial" charset="0"/>
                  </a:rPr>
                  <a:t>)</a:t>
                </a:r>
                <a:r>
                  <a:rPr lang="en-GB" baseline="-25000" dirty="0">
                    <a:latin typeface="Arial" charset="0"/>
                  </a:rPr>
                  <a:t>2</a:t>
                </a:r>
                <a:r>
                  <a:rPr lang="en-GB" dirty="0">
                    <a:latin typeface="Arial" charset="0"/>
                  </a:rPr>
                  <a:t>N]</a:t>
                </a:r>
              </a:p>
            </p:txBody>
          </p:sp>
          <p:graphicFrame>
            <p:nvGraphicFramePr>
              <p:cNvPr id="17431" name="Object 19"/>
              <p:cNvGraphicFramePr>
                <a:graphicFrameLocks noChangeAspect="1"/>
              </p:cNvGraphicFramePr>
              <p:nvPr/>
            </p:nvGraphicFramePr>
            <p:xfrm>
              <a:off x="2221" y="1074"/>
              <a:ext cx="1260" cy="1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895" name="Document" r:id="rId8" imgW="1663700" imgH="1435100" progId="Word.Document.8">
                      <p:embed/>
                    </p:oleObj>
                  </mc:Choice>
                  <mc:Fallback>
                    <p:oleObj name="Document" r:id="rId8" imgW="1663700" imgH="1435100" progId="Word.Documen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21" y="1074"/>
                            <a:ext cx="1260" cy="108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14804" name="Text Box 20"/>
              <p:cNvSpPr txBox="1">
                <a:spLocks noChangeArrowheads="1"/>
              </p:cNvSpPr>
              <p:nvPr/>
            </p:nvSpPr>
            <p:spPr bwMode="auto">
              <a:xfrm>
                <a:off x="2135" y="2255"/>
                <a:ext cx="143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dirty="0" err="1">
                    <a:latin typeface="Arial" charset="0"/>
                  </a:rPr>
                  <a:t>T</a:t>
                </a:r>
                <a:r>
                  <a:rPr lang="en-GB" baseline="-25000" dirty="0" err="1">
                    <a:latin typeface="Arial" charset="0"/>
                  </a:rPr>
                  <a:t>g</a:t>
                </a:r>
                <a:r>
                  <a:rPr lang="en-GB" dirty="0">
                    <a:latin typeface="Arial" charset="0"/>
                  </a:rPr>
                  <a:t> ≈ </a:t>
                </a:r>
                <a:r>
                  <a:rPr lang="fr-FR" dirty="0">
                    <a:latin typeface="Arial" charset="0"/>
                  </a:rPr>
                  <a:t>-</a:t>
                </a:r>
                <a:r>
                  <a:rPr lang="en-GB" dirty="0">
                    <a:latin typeface="Arial" charset="0"/>
                  </a:rPr>
                  <a:t>40°C; </a:t>
                </a:r>
                <a:r>
                  <a:rPr lang="en-GB" b="1" dirty="0" err="1">
                    <a:latin typeface="Arial" charset="0"/>
                  </a:rPr>
                  <a:t>t</a:t>
                </a:r>
                <a:r>
                  <a:rPr lang="en-GB" b="1" baseline="-25000" dirty="0" err="1">
                    <a:latin typeface="Arial" charset="0"/>
                  </a:rPr>
                  <a:t>Li</a:t>
                </a:r>
                <a:r>
                  <a:rPr lang="en-GB" b="1" baseline="-25000" dirty="0">
                    <a:latin typeface="Arial" charset="0"/>
                  </a:rPr>
                  <a:t>+</a:t>
                </a:r>
                <a:r>
                  <a:rPr lang="en-GB" b="1" dirty="0">
                    <a:latin typeface="Arial" charset="0"/>
                  </a:rPr>
                  <a:t> = 0.3</a:t>
                </a:r>
              </a:p>
            </p:txBody>
          </p:sp>
        </p:grpSp>
        <p:pic>
          <p:nvPicPr>
            <p:cNvPr id="17429" name="Picture 21" descr="1PEO-TFSI/3-TIFF                                               0001F336HD1                            87E65BC0: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" t="7726" r="31436" b="13132"/>
            <a:stretch>
              <a:fillRect/>
            </a:stretch>
          </p:blipFill>
          <p:spPr bwMode="auto">
            <a:xfrm>
              <a:off x="2179" y="765"/>
              <a:ext cx="1349" cy="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ZoneTexte 2"/>
          <p:cNvSpPr txBox="1"/>
          <p:nvPr/>
        </p:nvSpPr>
        <p:spPr>
          <a:xfrm rot="19513234">
            <a:off x="43873" y="3118874"/>
            <a:ext cx="8635697" cy="461665"/>
          </a:xfrm>
          <a:prstGeom prst="rect">
            <a:avLst/>
          </a:prstGeom>
          <a:solidFill>
            <a:srgbClr val="660066"/>
          </a:solidFill>
        </p:spPr>
        <p:txBody>
          <a:bodyPr wrap="none" rtlCol="0">
            <a:spAutoFit/>
          </a:bodyPr>
          <a:lstStyle/>
          <a:p>
            <a:r>
              <a:rPr lang="fr-FR" sz="2400" b="1" spc="200" dirty="0" smtClean="0">
                <a:solidFill>
                  <a:schemeClr val="bg1"/>
                </a:solidFill>
                <a:latin typeface="Arial"/>
                <a:cs typeface="Arial"/>
              </a:rPr>
              <a:t>300 m</a:t>
            </a:r>
            <a:r>
              <a:rPr lang="fr-FR" sz="2400" b="1" spc="200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fr-FR" sz="2400" b="1" spc="200" dirty="0" smtClean="0">
                <a:solidFill>
                  <a:schemeClr val="bg1"/>
                </a:solidFill>
                <a:latin typeface="Arial"/>
                <a:cs typeface="Arial"/>
              </a:rPr>
              <a:t> of </a:t>
            </a:r>
            <a:r>
              <a:rPr lang="fr-FR" sz="2400" b="1" spc="200" dirty="0" err="1" smtClean="0">
                <a:solidFill>
                  <a:schemeClr val="bg1"/>
                </a:solidFill>
                <a:latin typeface="Arial"/>
                <a:cs typeface="Arial"/>
              </a:rPr>
              <a:t>electrolyte</a:t>
            </a:r>
            <a:r>
              <a:rPr lang="fr-FR" sz="2400" b="1" spc="200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fr-FR" sz="2400" b="1" spc="200" dirty="0" err="1" smtClean="0">
                <a:solidFill>
                  <a:schemeClr val="bg1"/>
                </a:solidFill>
                <a:latin typeface="Arial"/>
                <a:cs typeface="Arial"/>
              </a:rPr>
              <a:t>electrode</a:t>
            </a:r>
            <a:r>
              <a:rPr lang="fr-FR" sz="2400" b="1" spc="200" dirty="0" smtClean="0">
                <a:solidFill>
                  <a:schemeClr val="bg1"/>
                </a:solidFill>
                <a:latin typeface="Arial"/>
                <a:cs typeface="Arial"/>
              </a:rPr>
              <a:t> for an EV </a:t>
            </a:r>
            <a:r>
              <a:rPr lang="fr-FR" sz="2400" b="1" spc="200" dirty="0" err="1" smtClean="0">
                <a:solidFill>
                  <a:schemeClr val="bg1"/>
                </a:solidFill>
                <a:latin typeface="Arial"/>
                <a:cs typeface="Arial"/>
              </a:rPr>
              <a:t>battery</a:t>
            </a:r>
            <a:r>
              <a:rPr lang="fr-FR" sz="2400" b="1" spc="2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r-FR" spc="200" dirty="0" smtClean="0">
                <a:solidFill>
                  <a:schemeClr val="bg1"/>
                </a:solidFill>
              </a:rPr>
              <a:t> </a:t>
            </a:r>
            <a:endParaRPr lang="fr-FR" spc="200" dirty="0">
              <a:solidFill>
                <a:schemeClr val="bg1"/>
              </a:solidFill>
            </a:endParaRPr>
          </a:p>
        </p:txBody>
      </p:sp>
      <p:grpSp>
        <p:nvGrpSpPr>
          <p:cNvPr id="27" name="Group 1045"/>
          <p:cNvGrpSpPr>
            <a:grpSpLocks/>
          </p:cNvGrpSpPr>
          <p:nvPr/>
        </p:nvGrpSpPr>
        <p:grpSpPr bwMode="auto">
          <a:xfrm>
            <a:off x="5600701" y="5349821"/>
            <a:ext cx="3411538" cy="652463"/>
            <a:chOff x="3513" y="3260"/>
            <a:chExt cx="2149" cy="411"/>
          </a:xfrm>
        </p:grpSpPr>
        <p:pic>
          <p:nvPicPr>
            <p:cNvPr id="28" name="Picture 104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118" y="3260"/>
              <a:ext cx="1544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Line 1047"/>
            <p:cNvSpPr>
              <a:spLocks noChangeShapeType="1"/>
            </p:cNvSpPr>
            <p:nvPr/>
          </p:nvSpPr>
          <p:spPr bwMode="auto">
            <a:xfrm flipH="1" flipV="1">
              <a:off x="4009" y="3260"/>
              <a:ext cx="109" cy="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Line 1048"/>
            <p:cNvSpPr>
              <a:spLocks noChangeShapeType="1"/>
            </p:cNvSpPr>
            <p:nvPr/>
          </p:nvSpPr>
          <p:spPr bwMode="auto">
            <a:xfrm flipH="1">
              <a:off x="3513" y="3536"/>
              <a:ext cx="605" cy="1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78462564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4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4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4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4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4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4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4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4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14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14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014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63900"/>
            <a:ext cx="34798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3746500"/>
            <a:ext cx="1651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cteur droit 15"/>
          <p:cNvCxnSpPr/>
          <p:nvPr/>
        </p:nvCxnSpPr>
        <p:spPr>
          <a:xfrm rot="5400000">
            <a:off x="2273301" y="3632202"/>
            <a:ext cx="4597400" cy="3175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r 19"/>
          <p:cNvGrpSpPr>
            <a:grpSpLocks/>
          </p:cNvGrpSpPr>
          <p:nvPr/>
        </p:nvGrpSpPr>
        <p:grpSpPr bwMode="auto">
          <a:xfrm>
            <a:off x="1271590" y="1143001"/>
            <a:ext cx="2873375" cy="1713845"/>
            <a:chOff x="1272217" y="1142999"/>
            <a:chExt cx="2872746" cy="1714133"/>
          </a:xfrm>
        </p:grpSpPr>
        <p:cxnSp>
          <p:nvCxnSpPr>
            <p:cNvPr id="13" name="Connecteur droit avec flèche 12"/>
            <p:cNvCxnSpPr/>
            <p:nvPr/>
          </p:nvCxnSpPr>
          <p:spPr>
            <a:xfrm rot="10800000" flipV="1">
              <a:off x="1961041" y="1142999"/>
              <a:ext cx="2183922" cy="10796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1272217" y="2333824"/>
              <a:ext cx="1361777" cy="52330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2800" spc="200" dirty="0" err="1">
                  <a:solidFill>
                    <a:schemeClr val="bg1"/>
                  </a:solidFill>
                  <a:latin typeface="Arial Unicode MS"/>
                  <a:ea typeface="ＭＳ Ｐゴシック" charset="-128"/>
                  <a:cs typeface="Arial Unicode MS"/>
                </a:rPr>
                <a:t>Li-ion</a:t>
              </a:r>
              <a:endParaRPr lang="fr-FR" sz="2800" spc="200" dirty="0">
                <a:solidFill>
                  <a:schemeClr val="bg1"/>
                </a:solidFill>
                <a:latin typeface="Arial Unicode MS"/>
                <a:ea typeface="ＭＳ Ｐゴシック" charset="-128"/>
                <a:cs typeface="Arial Unicode MS"/>
              </a:endParaRPr>
            </a:p>
          </p:txBody>
        </p:sp>
      </p:grpSp>
      <p:grpSp>
        <p:nvGrpSpPr>
          <p:cNvPr id="3" name="Grouper 20"/>
          <p:cNvGrpSpPr>
            <a:grpSpLocks/>
          </p:cNvGrpSpPr>
          <p:nvPr/>
        </p:nvGrpSpPr>
        <p:grpSpPr bwMode="auto">
          <a:xfrm>
            <a:off x="5026025" y="1143000"/>
            <a:ext cx="2713038" cy="1751946"/>
            <a:chOff x="5026025" y="1143000"/>
            <a:chExt cx="2712722" cy="1752232"/>
          </a:xfrm>
        </p:grpSpPr>
        <p:cxnSp>
          <p:nvCxnSpPr>
            <p:cNvPr id="14" name="Connecteur droit avec flèche 13"/>
            <p:cNvCxnSpPr/>
            <p:nvPr/>
          </p:nvCxnSpPr>
          <p:spPr>
            <a:xfrm rot="10800000" flipH="1" flipV="1">
              <a:off x="5026025" y="1143000"/>
              <a:ext cx="2184146" cy="10796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6376831" y="2371926"/>
              <a:ext cx="1361916" cy="523306"/>
            </a:xfrm>
            <a:prstGeom prst="rect">
              <a:avLst/>
            </a:prstGeom>
            <a:solidFill>
              <a:srgbClr val="0080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2800" spc="200" dirty="0">
                  <a:solidFill>
                    <a:schemeClr val="bg1"/>
                  </a:solidFill>
                  <a:latin typeface="Arial Unicode MS"/>
                  <a:ea typeface="ＭＳ Ｐゴシック" charset="-128"/>
                  <a:cs typeface="Arial Unicode MS"/>
                </a:rPr>
                <a:t>LMP</a:t>
              </a:r>
            </a:p>
          </p:txBody>
        </p:sp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3128963"/>
            <a:ext cx="26924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r 25"/>
          <p:cNvGrpSpPr>
            <a:grpSpLocks/>
          </p:cNvGrpSpPr>
          <p:nvPr/>
        </p:nvGrpSpPr>
        <p:grpSpPr bwMode="auto">
          <a:xfrm>
            <a:off x="5727700" y="4430714"/>
            <a:ext cx="584200" cy="827087"/>
            <a:chOff x="5588000" y="4430032"/>
            <a:chExt cx="584200" cy="827768"/>
          </a:xfrm>
        </p:grpSpPr>
        <p:pic>
          <p:nvPicPr>
            <p:cNvPr id="18452" name="Imag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4200" y="4430032"/>
              <a:ext cx="50800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3" name="Imag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8000" y="5080000"/>
              <a:ext cx="50800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080001"/>
            <a:ext cx="952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Explosion 2 28"/>
          <p:cNvSpPr/>
          <p:nvPr/>
        </p:nvSpPr>
        <p:spPr>
          <a:xfrm>
            <a:off x="6377304" y="4938714"/>
            <a:ext cx="465137" cy="465137"/>
          </a:xfrm>
          <a:prstGeom prst="irregularSeal2">
            <a:avLst/>
          </a:prstGeom>
          <a:gradFill flip="none" rotWithShape="1">
            <a:gsLst>
              <a:gs pos="2000">
                <a:schemeClr val="bg1"/>
              </a:gs>
              <a:gs pos="61000">
                <a:srgbClr val="FF000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Arial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4051300"/>
            <a:ext cx="1778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4252913"/>
            <a:ext cx="177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3746501"/>
            <a:ext cx="2159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xplosion 2 8"/>
          <p:cNvSpPr/>
          <p:nvPr/>
        </p:nvSpPr>
        <p:spPr>
          <a:xfrm>
            <a:off x="1296080" y="4045404"/>
            <a:ext cx="664482" cy="664483"/>
          </a:xfrm>
          <a:prstGeom prst="irregularSeal2">
            <a:avLst/>
          </a:prstGeom>
          <a:gradFill flip="none" rotWithShape="1">
            <a:gsLst>
              <a:gs pos="2000">
                <a:schemeClr val="bg1"/>
              </a:gs>
              <a:gs pos="61000">
                <a:srgbClr val="FF000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Arial"/>
            </a:endParaRPr>
          </a:p>
        </p:txBody>
      </p:sp>
      <p:sp>
        <p:nvSpPr>
          <p:cNvPr id="26" name="Titre 1"/>
          <p:cNvSpPr>
            <a:spLocks noGrp="1"/>
          </p:cNvSpPr>
          <p:nvPr>
            <p:ph type="title"/>
          </p:nvPr>
        </p:nvSpPr>
        <p:spPr>
          <a:xfrm>
            <a:off x="469900" y="147637"/>
            <a:ext cx="6478364" cy="76676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fr-FR" dirty="0">
                <a:latin typeface="Bauhaus 93" charset="0"/>
                <a:ea typeface="ＭＳ Ｐゴシック" charset="0"/>
                <a:cs typeface="Bauhaus 93" charset="0"/>
              </a:rPr>
              <a:t> </a:t>
            </a:r>
            <a:r>
              <a:rPr lang="fr-FR" baseline="0" dirty="0" err="1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Aging</a:t>
            </a:r>
            <a:r>
              <a:rPr lang="fr-FR" baseline="0" dirty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 / </a:t>
            </a:r>
            <a:r>
              <a:rPr lang="fr-FR" baseline="0" dirty="0" err="1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Failure</a:t>
            </a:r>
            <a:r>
              <a:rPr lang="fr-FR" baseline="0" dirty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 modes</a:t>
            </a:r>
          </a:p>
        </p:txBody>
      </p:sp>
    </p:spTree>
    <p:extLst>
      <p:ext uri="{BB962C8B-B14F-4D97-AF65-F5344CB8AC3E}">
        <p14:creationId xmlns:p14="http://schemas.microsoft.com/office/powerpoint/2010/main" val="40827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09028 -1.85185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9514" y="692696"/>
            <a:ext cx="3672409" cy="792163"/>
          </a:xfrm>
          <a:solidFill>
            <a:srgbClr val="660066"/>
          </a:solidFill>
        </p:spPr>
        <p:txBody>
          <a:bodyPr/>
          <a:lstStyle/>
          <a:p>
            <a:pPr algn="ctr" eaLnBrk="1" hangingPunct="1"/>
            <a:r>
              <a:rPr lang="fr-FR" baseline="0" dirty="0" err="1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Driving</a:t>
            </a:r>
            <a:r>
              <a:rPr lang="fr-FR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 Range</a:t>
            </a:r>
            <a:endParaRPr lang="fr-FR" baseline="0" dirty="0">
              <a:solidFill>
                <a:schemeClr val="bg1"/>
              </a:solidFill>
              <a:latin typeface="Bauhaus 93" charset="0"/>
              <a:ea typeface="ＭＳ Ｐゴシック" charset="0"/>
              <a:cs typeface="Bauhaus 93" charset="0"/>
            </a:endParaRPr>
          </a:p>
        </p:txBody>
      </p:sp>
      <p:grpSp>
        <p:nvGrpSpPr>
          <p:cNvPr id="5" name="Grouper 13"/>
          <p:cNvGrpSpPr>
            <a:grpSpLocks/>
          </p:cNvGrpSpPr>
          <p:nvPr/>
        </p:nvGrpSpPr>
        <p:grpSpPr bwMode="auto">
          <a:xfrm>
            <a:off x="-6350" y="2719660"/>
            <a:ext cx="6267450" cy="965200"/>
            <a:chOff x="-6350" y="1998735"/>
            <a:chExt cx="6267450" cy="965491"/>
          </a:xfrm>
        </p:grpSpPr>
        <p:pic>
          <p:nvPicPr>
            <p:cNvPr id="6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55" b="19868"/>
            <a:stretch>
              <a:fillRect/>
            </a:stretch>
          </p:blipFill>
          <p:spPr bwMode="auto">
            <a:xfrm flipH="1">
              <a:off x="4470400" y="1998735"/>
              <a:ext cx="1790700" cy="86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50" y="2710226"/>
              <a:ext cx="454660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8"/>
            <p:cNvSpPr txBox="1">
              <a:spLocks noChangeArrowheads="1"/>
            </p:cNvSpPr>
            <p:nvPr/>
          </p:nvSpPr>
          <p:spPr bwMode="auto">
            <a:xfrm>
              <a:off x="1193800" y="2372128"/>
              <a:ext cx="2121407" cy="431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200" b="1">
                  <a:latin typeface="Arial Unicode MS" charset="0"/>
                  <a:cs typeface="Arial Unicode MS" charset="0"/>
                </a:rPr>
                <a:t>Li-ion = 150 km</a:t>
              </a:r>
            </a:p>
          </p:txBody>
        </p:sp>
      </p:grpSp>
      <p:grpSp>
        <p:nvGrpSpPr>
          <p:cNvPr id="9" name="Grouper 12"/>
          <p:cNvGrpSpPr>
            <a:grpSpLocks/>
          </p:cNvGrpSpPr>
          <p:nvPr/>
        </p:nvGrpSpPr>
        <p:grpSpPr bwMode="auto">
          <a:xfrm>
            <a:off x="-31750" y="4302397"/>
            <a:ext cx="9137650" cy="965200"/>
            <a:chOff x="-31750" y="3581109"/>
            <a:chExt cx="9137650" cy="965491"/>
          </a:xfrm>
        </p:grpSpPr>
        <p:pic>
          <p:nvPicPr>
            <p:cNvPr id="10" name="Imag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750" y="4305300"/>
              <a:ext cx="7454900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55" b="19868"/>
            <a:stretch>
              <a:fillRect/>
            </a:stretch>
          </p:blipFill>
          <p:spPr bwMode="auto">
            <a:xfrm flipH="1">
              <a:off x="7315200" y="3581109"/>
              <a:ext cx="1790700" cy="86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1"/>
            <p:cNvSpPr txBox="1">
              <a:spLocks noChangeArrowheads="1"/>
            </p:cNvSpPr>
            <p:nvPr/>
          </p:nvSpPr>
          <p:spPr bwMode="auto">
            <a:xfrm>
              <a:off x="1536193" y="3950612"/>
              <a:ext cx="4347715" cy="431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200" b="1" dirty="0">
                  <a:latin typeface="Arial Unicode MS" charset="0"/>
                  <a:cs typeface="Arial Unicode MS" charset="0"/>
                </a:rPr>
                <a:t>Lithium </a:t>
              </a:r>
              <a:r>
                <a:rPr lang="fr-FR" sz="2200" b="1" dirty="0" err="1">
                  <a:latin typeface="Arial Unicode MS" charset="0"/>
                  <a:cs typeface="Arial Unicode MS" charset="0"/>
                </a:rPr>
                <a:t>metal</a:t>
              </a:r>
              <a:r>
                <a:rPr lang="fr-FR" sz="2200" b="1" dirty="0">
                  <a:latin typeface="Arial Unicode MS" charset="0"/>
                  <a:cs typeface="Arial Unicode MS" charset="0"/>
                </a:rPr>
                <a:t> / </a:t>
              </a:r>
              <a:r>
                <a:rPr lang="fr-FR" sz="2200" b="1" dirty="0" err="1">
                  <a:latin typeface="Arial Unicode MS" charset="0"/>
                  <a:cs typeface="Arial Unicode MS" charset="0"/>
                </a:rPr>
                <a:t>polymer</a:t>
              </a:r>
              <a:r>
                <a:rPr lang="fr-FR" sz="2200" b="1" dirty="0">
                  <a:latin typeface="Arial Unicode MS" charset="0"/>
                  <a:cs typeface="Arial Unicode MS" charset="0"/>
                </a:rPr>
                <a:t> = 250 km</a:t>
              </a:r>
            </a:p>
          </p:txBody>
        </p:sp>
      </p:grp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1193801" y="6021290"/>
            <a:ext cx="5840060" cy="46166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bg1"/>
                </a:solidFill>
                <a:latin typeface="Arial Unicode MS" charset="0"/>
                <a:cs typeface="Arial Unicode MS" charset="0"/>
              </a:rPr>
              <a:t>Taxi on </a:t>
            </a:r>
            <a:r>
              <a:rPr lang="fr-FR" b="1" dirty="0" err="1">
                <a:solidFill>
                  <a:schemeClr val="bg1"/>
                </a:solidFill>
                <a:latin typeface="Arial Unicode MS" charset="0"/>
                <a:cs typeface="Arial Unicode MS" charset="0"/>
              </a:rPr>
              <a:t>average</a:t>
            </a:r>
            <a:r>
              <a:rPr lang="fr-FR" b="1" dirty="0">
                <a:solidFill>
                  <a:schemeClr val="bg1"/>
                </a:solidFill>
                <a:latin typeface="Arial Unicode MS" charset="0"/>
                <a:cs typeface="Arial Unicode MS" charset="0"/>
              </a:rPr>
              <a:t> ∀ country  ≈ </a:t>
            </a:r>
            <a:r>
              <a:rPr lang="fr-FR" b="1" dirty="0" smtClean="0">
                <a:solidFill>
                  <a:schemeClr val="bg1"/>
                </a:solidFill>
                <a:latin typeface="Arial Unicode MS" charset="0"/>
                <a:cs typeface="Arial Unicode MS" charset="0"/>
              </a:rPr>
              <a:t>230 </a:t>
            </a:r>
            <a:r>
              <a:rPr lang="fr-FR" b="1" dirty="0">
                <a:solidFill>
                  <a:schemeClr val="bg1"/>
                </a:solidFill>
                <a:latin typeface="Arial Unicode MS" charset="0"/>
                <a:cs typeface="Arial Unicode MS" charset="0"/>
              </a:rPr>
              <a:t>Km/</a:t>
            </a:r>
            <a:r>
              <a:rPr lang="fr-FR" b="1" dirty="0" err="1">
                <a:solidFill>
                  <a:schemeClr val="bg1"/>
                </a:solidFill>
                <a:latin typeface="Arial Unicode MS" charset="0"/>
                <a:cs typeface="Arial Unicode MS" charset="0"/>
              </a:rPr>
              <a:t>day</a:t>
            </a:r>
            <a:endParaRPr lang="fr-FR" b="1" dirty="0">
              <a:solidFill>
                <a:schemeClr val="bg1"/>
              </a:solidFill>
              <a:latin typeface="Arial Unicode MS" charset="0"/>
              <a:cs typeface="Arial Unicode MS" charset="0"/>
            </a:endParaRPr>
          </a:p>
        </p:txBody>
      </p:sp>
      <p:pic>
        <p:nvPicPr>
          <p:cNvPr id="1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46" y="284332"/>
            <a:ext cx="313055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er 17"/>
          <p:cNvGrpSpPr/>
          <p:nvPr/>
        </p:nvGrpSpPr>
        <p:grpSpPr>
          <a:xfrm>
            <a:off x="6771830" y="4198279"/>
            <a:ext cx="2390398" cy="1656184"/>
            <a:chOff x="6483798" y="2492896"/>
            <a:chExt cx="2390398" cy="1656184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2492896"/>
              <a:ext cx="2232660" cy="131064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17" name="ZoneTexte 16"/>
            <p:cNvSpPr txBox="1"/>
            <p:nvPr/>
          </p:nvSpPr>
          <p:spPr>
            <a:xfrm>
              <a:off x="6483798" y="3779748"/>
              <a:ext cx="2390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u="sng" dirty="0">
                  <a:solidFill>
                    <a:srgbClr val="0000FF"/>
                  </a:solidFill>
                  <a:latin typeface="Arial"/>
                </a:rPr>
                <a:t>http://</a:t>
              </a:r>
              <a:r>
                <a:rPr lang="fr-FR" u="sng" dirty="0" err="1">
                  <a:solidFill>
                    <a:srgbClr val="0000FF"/>
                  </a:solidFill>
                  <a:latin typeface="Arial"/>
                </a:rPr>
                <a:t>www.autolib.eu</a:t>
              </a:r>
              <a:r>
                <a:rPr lang="fr-FR" u="sng" dirty="0">
                  <a:solidFill>
                    <a:srgbClr val="0000FF"/>
                  </a:solidFill>
                  <a:latin typeface="Arial"/>
                </a:rPr>
                <a:t>/</a:t>
              </a:r>
              <a:r>
                <a:rPr lang="fr-FR" dirty="0">
                  <a:latin typeface="Arial"/>
                </a:rPr>
                <a:t> </a:t>
              </a:r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4419719" y="2564905"/>
            <a:ext cx="2049780" cy="1727592"/>
            <a:chOff x="4419719" y="2564904"/>
            <a:chExt cx="2049780" cy="1727592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719" y="2564904"/>
              <a:ext cx="2049780" cy="14325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ZoneTexte 18"/>
            <p:cNvSpPr txBox="1"/>
            <p:nvPr/>
          </p:nvSpPr>
          <p:spPr>
            <a:xfrm>
              <a:off x="4708018" y="3923164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Arial"/>
                  <a:cs typeface="Arial"/>
                </a:rPr>
                <a:t>Nissan </a:t>
              </a:r>
              <a:r>
                <a:rPr lang="fr-FR" b="1" dirty="0" err="1" smtClean="0">
                  <a:latin typeface="Arial"/>
                  <a:cs typeface="Arial"/>
                </a:rPr>
                <a:t>Leaf</a:t>
              </a:r>
              <a:r>
                <a:rPr lang="fr-FR" b="1" dirty="0" smtClean="0">
                  <a:latin typeface="Arial"/>
                  <a:cs typeface="Arial"/>
                </a:rPr>
                <a:t> </a:t>
              </a:r>
              <a:endParaRPr lang="fr-FR" b="1" dirty="0">
                <a:latin typeface="Arial"/>
                <a:cs typeface="Arial"/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4470402" y="2708920"/>
            <a:ext cx="3378345" cy="923330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none" rtlCol="0">
            <a:spAutoFit/>
          </a:bodyPr>
          <a:lstStyle/>
          <a:p>
            <a:pPr marL="144000" indent="-457200"/>
            <a:r>
              <a:rPr lang="fr-FR" b="1" dirty="0" smtClean="0">
                <a:solidFill>
                  <a:srgbClr val="3366FF"/>
                </a:solidFill>
                <a:latin typeface="Arial"/>
                <a:cs typeface="Arial"/>
              </a:rPr>
              <a:t>•</a:t>
            </a:r>
            <a:r>
              <a:rPr lang="fr-FR" b="1" dirty="0" smtClean="0">
                <a:latin typeface="Arial"/>
                <a:cs typeface="Arial"/>
              </a:rPr>
              <a:t>	60 kg of Co° (or Co + Ni/Mn)</a:t>
            </a:r>
          </a:p>
          <a:p>
            <a:pPr marL="144000" indent="-457200"/>
            <a:r>
              <a:rPr lang="fr-FR" b="1" dirty="0">
                <a:solidFill>
                  <a:srgbClr val="FFFF00"/>
                </a:solidFill>
                <a:latin typeface="Arial"/>
                <a:cs typeface="Arial"/>
              </a:rPr>
              <a:t>•</a:t>
            </a:r>
            <a:r>
              <a:rPr lang="fr-FR" b="1" dirty="0">
                <a:latin typeface="Arial"/>
                <a:cs typeface="Arial"/>
              </a:rPr>
              <a:t>	</a:t>
            </a:r>
            <a:r>
              <a:rPr lang="fr-FR" b="1" dirty="0" smtClean="0">
                <a:latin typeface="Arial"/>
                <a:cs typeface="Arial"/>
              </a:rPr>
              <a:t>40 kg of Cu°</a:t>
            </a:r>
          </a:p>
          <a:p>
            <a:pPr marL="144000" indent="-457200"/>
            <a:r>
              <a:rPr lang="fr-FR" b="1" dirty="0">
                <a:solidFill>
                  <a:srgbClr val="008000"/>
                </a:solidFill>
                <a:latin typeface="Arial"/>
                <a:cs typeface="Arial"/>
              </a:rPr>
              <a:t>•</a:t>
            </a:r>
            <a:r>
              <a:rPr lang="fr-FR" b="1" dirty="0">
                <a:latin typeface="Arial"/>
                <a:cs typeface="Arial"/>
              </a:rPr>
              <a:t>	</a:t>
            </a:r>
            <a:r>
              <a:rPr lang="fr-FR" b="1" dirty="0" smtClean="0">
                <a:latin typeface="Arial"/>
                <a:cs typeface="Arial"/>
              </a:rPr>
              <a:t>7 kg of Li° 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153984" y="4302397"/>
            <a:ext cx="1666488" cy="923330"/>
          </a:xfrm>
          <a:prstGeom prst="rect">
            <a:avLst/>
          </a:prstGeom>
          <a:solidFill>
            <a:srgbClr val="008000">
              <a:alpha val="60000"/>
            </a:srgbClr>
          </a:solidFill>
        </p:spPr>
        <p:txBody>
          <a:bodyPr wrap="none" rtlCol="0">
            <a:spAutoFit/>
          </a:bodyPr>
          <a:lstStyle/>
          <a:p>
            <a:pPr marL="144000" indent="-457200"/>
            <a:r>
              <a:rPr lang="fr-FR" b="1" dirty="0" smtClean="0">
                <a:solidFill>
                  <a:srgbClr val="3366FF"/>
                </a:solidFill>
                <a:latin typeface="Arial"/>
                <a:cs typeface="Arial"/>
              </a:rPr>
              <a:t>•</a:t>
            </a:r>
            <a:r>
              <a:rPr lang="fr-FR" b="1" dirty="0" smtClean="0">
                <a:latin typeface="Arial"/>
                <a:cs typeface="Arial"/>
              </a:rPr>
              <a:t>	70 kg of Fe°</a:t>
            </a:r>
          </a:p>
          <a:p>
            <a:pPr marL="144000" indent="-457200"/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lang="fr-FR" b="1" dirty="0">
                <a:latin typeface="Arial"/>
                <a:cs typeface="Arial"/>
              </a:rPr>
              <a:t>	</a:t>
            </a:r>
            <a:r>
              <a:rPr lang="fr-FR" b="1" dirty="0" smtClean="0">
                <a:latin typeface="Arial"/>
                <a:cs typeface="Arial"/>
              </a:rPr>
              <a:t>10 kg of Cu°</a:t>
            </a:r>
          </a:p>
          <a:p>
            <a:pPr marL="144000" indent="-457200"/>
            <a:r>
              <a:rPr lang="fr-FR" b="1" dirty="0">
                <a:solidFill>
                  <a:srgbClr val="008000"/>
                </a:solidFill>
                <a:latin typeface="Arial"/>
                <a:cs typeface="Arial"/>
              </a:rPr>
              <a:t>•</a:t>
            </a:r>
            <a:r>
              <a:rPr lang="fr-FR" b="1" dirty="0">
                <a:latin typeface="Arial"/>
                <a:cs typeface="Arial"/>
              </a:rPr>
              <a:t>	</a:t>
            </a:r>
            <a:r>
              <a:rPr lang="fr-FR" b="1" dirty="0" smtClean="0">
                <a:latin typeface="Arial"/>
                <a:cs typeface="Arial"/>
              </a:rPr>
              <a:t>10 kg of Li° </a:t>
            </a:r>
            <a:endParaRPr lang="fr-FR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502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8236" y="116632"/>
            <a:ext cx="8352928" cy="972344"/>
          </a:xfrm>
          <a:solidFill>
            <a:srgbClr val="3366FF"/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GB" sz="3200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A Solid-State System </a:t>
            </a:r>
            <a:r>
              <a:rPr lang="en-GB" sz="3200" baseline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in Not </a:t>
            </a:r>
            <a:r>
              <a:rPr lang="en-GB" sz="3200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a View of the Mind</a:t>
            </a:r>
            <a:r>
              <a:rPr lang="en-GB" sz="3200" baseline="0" dirty="0" smtClean="0">
                <a:latin typeface="Bauhaus 93" charset="0"/>
                <a:ea typeface="ＭＳ Ｐゴシック" charset="0"/>
                <a:cs typeface="Bauhaus 93" charset="0"/>
              </a:rPr>
              <a:t> </a:t>
            </a:r>
            <a:endParaRPr lang="en-GB" sz="3200" baseline="0" dirty="0">
              <a:latin typeface="Bauhaus 93" charset="0"/>
              <a:ea typeface="ＭＳ Ｐゴシック" charset="0"/>
              <a:cs typeface="Bauhaus 93" charset="0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402804" y="1340768"/>
            <a:ext cx="8538736" cy="2258060"/>
            <a:chOff x="402804" y="1340768"/>
            <a:chExt cx="8538736" cy="2258060"/>
          </a:xfrm>
        </p:grpSpPr>
        <p:pic>
          <p:nvPicPr>
            <p:cNvPr id="7" name="Image 6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804" y="1340768"/>
              <a:ext cx="3595370" cy="2258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ZoneTexte 2"/>
            <p:cNvSpPr txBox="1"/>
            <p:nvPr/>
          </p:nvSpPr>
          <p:spPr>
            <a:xfrm>
              <a:off x="4343406" y="2060848"/>
              <a:ext cx="4598134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err="1" smtClean="0">
                  <a:latin typeface="Arial"/>
                  <a:cs typeface="Arial"/>
                </a:rPr>
                <a:t>Autolib</a:t>
              </a:r>
              <a:r>
                <a:rPr lang="en-GB" sz="2400" b="1" baseline="30000" dirty="0" smtClean="0">
                  <a:latin typeface="Arial"/>
                  <a:cs typeface="Arial"/>
                </a:rPr>
                <a:t>®</a:t>
              </a:r>
              <a:r>
                <a:rPr lang="en-GB" sz="2400" b="1" dirty="0" smtClean="0">
                  <a:latin typeface="Arial"/>
                  <a:cs typeface="Arial"/>
                </a:rPr>
                <a:t>: </a:t>
              </a:r>
            </a:p>
            <a:p>
              <a:pPr algn="ctr"/>
              <a:r>
                <a:rPr lang="en-GB" sz="2400" b="1" dirty="0" smtClean="0">
                  <a:latin typeface="Arial"/>
                  <a:cs typeface="Arial"/>
                </a:rPr>
                <a:t>2000 cars  on a ”pay and ride”</a:t>
              </a:r>
            </a:p>
            <a:p>
              <a:pPr algn="ctr"/>
              <a:r>
                <a:rPr lang="en-GB" sz="2400" b="1" dirty="0" smtClean="0">
                  <a:latin typeface="Arial"/>
                  <a:cs typeface="Arial"/>
                </a:rPr>
                <a:t> basis</a:t>
              </a:r>
              <a:endParaRPr lang="en-GB" sz="2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0" y="4221089"/>
            <a:ext cx="8100392" cy="2466340"/>
            <a:chOff x="0" y="4221088"/>
            <a:chExt cx="8100392" cy="2466340"/>
          </a:xfrm>
        </p:grpSpPr>
        <p:pic>
          <p:nvPicPr>
            <p:cNvPr id="8" name="Image 7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9822" y="4221088"/>
              <a:ext cx="3290570" cy="24663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ZoneTexte 8"/>
            <p:cNvSpPr txBox="1"/>
            <p:nvPr/>
          </p:nvSpPr>
          <p:spPr>
            <a:xfrm>
              <a:off x="0" y="4902259"/>
              <a:ext cx="4572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latin typeface="Arial"/>
                  <a:cs typeface="Arial"/>
                </a:rPr>
                <a:t>250 Km driving range</a:t>
              </a:r>
            </a:p>
            <a:p>
              <a:pPr algn="ctr"/>
              <a:r>
                <a:rPr lang="en-GB" sz="2400" b="1" dirty="0" smtClean="0">
                  <a:latin typeface="Arial"/>
                  <a:cs typeface="Arial"/>
                </a:rPr>
                <a:t>C/4 charge 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016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>
            <a:spLocks noChangeArrowheads="1"/>
          </p:cNvSpPr>
          <p:nvPr/>
        </p:nvSpPr>
        <p:spPr bwMode="auto">
          <a:xfrm>
            <a:off x="609601" y="4303714"/>
            <a:ext cx="2938124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>
                <a:solidFill>
                  <a:schemeClr val="bg1"/>
                </a:solidFill>
                <a:latin typeface="Arial" charset="0"/>
              </a:rPr>
              <a:t>Liquid Electrolytes</a:t>
            </a:r>
          </a:p>
        </p:txBody>
      </p:sp>
      <p:sp>
        <p:nvSpPr>
          <p:cNvPr id="5" name="ZoneTexte 17"/>
          <p:cNvSpPr txBox="1">
            <a:spLocks noChangeArrowheads="1"/>
          </p:cNvSpPr>
          <p:nvPr/>
        </p:nvSpPr>
        <p:spPr bwMode="auto">
          <a:xfrm>
            <a:off x="5449888" y="4303714"/>
            <a:ext cx="3229670" cy="46166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>
                <a:solidFill>
                  <a:schemeClr val="bg1"/>
                </a:solidFill>
                <a:latin typeface="Arial" charset="0"/>
              </a:rPr>
              <a:t>Polymer Electrolytes</a:t>
            </a:r>
          </a:p>
        </p:txBody>
      </p:sp>
      <p:grpSp>
        <p:nvGrpSpPr>
          <p:cNvPr id="6" name="Grouper 63"/>
          <p:cNvGrpSpPr>
            <a:grpSpLocks/>
          </p:cNvGrpSpPr>
          <p:nvPr/>
        </p:nvGrpSpPr>
        <p:grpSpPr bwMode="auto">
          <a:xfrm>
            <a:off x="4570419" y="223839"/>
            <a:ext cx="375046" cy="6424612"/>
            <a:chOff x="4569619" y="224135"/>
            <a:chExt cx="375445" cy="6424376"/>
          </a:xfrm>
        </p:grpSpPr>
        <p:cxnSp>
          <p:nvCxnSpPr>
            <p:cNvPr id="7" name="Connecteur droit avec flèche 6"/>
            <p:cNvCxnSpPr/>
            <p:nvPr/>
          </p:nvCxnSpPr>
          <p:spPr>
            <a:xfrm rot="5400000" flipH="1" flipV="1">
              <a:off x="1398705" y="3476008"/>
              <a:ext cx="6343417" cy="1589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21"/>
            <p:cNvSpPr txBox="1">
              <a:spLocks noChangeArrowheads="1"/>
            </p:cNvSpPr>
            <p:nvPr/>
          </p:nvSpPr>
          <p:spPr bwMode="auto">
            <a:xfrm>
              <a:off x="4572000" y="224135"/>
              <a:ext cx="373064" cy="46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>
                  <a:solidFill>
                    <a:srgbClr val="FF0000"/>
                  </a:solidFill>
                  <a:latin typeface="Arial" charset="0"/>
                </a:rPr>
                <a:t>T</a:t>
              </a:r>
            </a:p>
          </p:txBody>
        </p:sp>
      </p:grpSp>
      <p:grpSp>
        <p:nvGrpSpPr>
          <p:cNvPr id="9" name="Grouper 69"/>
          <p:cNvGrpSpPr>
            <a:grpSpLocks/>
          </p:cNvGrpSpPr>
          <p:nvPr/>
        </p:nvGrpSpPr>
        <p:grpSpPr bwMode="auto">
          <a:xfrm>
            <a:off x="3821113" y="3562349"/>
            <a:ext cx="2203310" cy="3219457"/>
            <a:chOff x="3821667" y="3562290"/>
            <a:chExt cx="2202943" cy="3219517"/>
          </a:xfrm>
        </p:grpSpPr>
        <p:cxnSp>
          <p:nvCxnSpPr>
            <p:cNvPr id="10" name="Connecteur droit avec flèche 9"/>
            <p:cNvCxnSpPr/>
            <p:nvPr/>
          </p:nvCxnSpPr>
          <p:spPr>
            <a:xfrm rot="5400000" flipH="1" flipV="1">
              <a:off x="3540477" y="5299049"/>
              <a:ext cx="2686100" cy="12698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29"/>
            <p:cNvSpPr txBox="1">
              <a:spLocks noChangeArrowheads="1"/>
            </p:cNvSpPr>
            <p:nvPr/>
          </p:nvSpPr>
          <p:spPr bwMode="auto">
            <a:xfrm rot="16200000" flipH="1">
              <a:off x="4019944" y="4905348"/>
              <a:ext cx="1371627" cy="400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000" b="1">
                  <a:solidFill>
                    <a:srgbClr val="800000"/>
                  </a:solidFill>
                  <a:latin typeface="Arial" charset="0"/>
                </a:rPr>
                <a:t>climate</a:t>
              </a: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3821667" y="6648448"/>
              <a:ext cx="1333278" cy="317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34"/>
            <p:cNvSpPr txBox="1">
              <a:spLocks noChangeArrowheads="1"/>
            </p:cNvSpPr>
            <p:nvPr/>
          </p:nvSpPr>
          <p:spPr bwMode="auto">
            <a:xfrm>
              <a:off x="5181600" y="6381690"/>
              <a:ext cx="843010" cy="40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000" b="1">
                  <a:latin typeface="Arial" charset="0"/>
                </a:rPr>
                <a:t>-40°C</a:t>
              </a:r>
            </a:p>
          </p:txBody>
        </p:sp>
        <p:sp>
          <p:nvSpPr>
            <p:cNvPr id="14" name="ZoneTexte 35"/>
            <p:cNvSpPr txBox="1">
              <a:spLocks noChangeArrowheads="1"/>
            </p:cNvSpPr>
            <p:nvPr/>
          </p:nvSpPr>
          <p:spPr bwMode="auto">
            <a:xfrm>
              <a:off x="4495800" y="3562290"/>
              <a:ext cx="907369" cy="40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000" b="1">
                  <a:latin typeface="Arial" charset="0"/>
                </a:rPr>
                <a:t>+50°C</a:t>
              </a:r>
            </a:p>
          </p:txBody>
        </p:sp>
      </p:grpSp>
      <p:grpSp>
        <p:nvGrpSpPr>
          <p:cNvPr id="15" name="Grouper 65"/>
          <p:cNvGrpSpPr>
            <a:grpSpLocks/>
          </p:cNvGrpSpPr>
          <p:nvPr/>
        </p:nvGrpSpPr>
        <p:grpSpPr bwMode="auto">
          <a:xfrm>
            <a:off x="3740151" y="3105149"/>
            <a:ext cx="907520" cy="3544888"/>
            <a:chOff x="3740680" y="3105090"/>
            <a:chExt cx="906990" cy="3544214"/>
          </a:xfrm>
        </p:grpSpPr>
        <p:cxnSp>
          <p:nvCxnSpPr>
            <p:cNvPr id="16" name="Connecteur droit avec flèche 15"/>
            <p:cNvCxnSpPr/>
            <p:nvPr/>
          </p:nvCxnSpPr>
          <p:spPr>
            <a:xfrm rot="5400000" flipH="1" flipV="1">
              <a:off x="2631826" y="5039092"/>
              <a:ext cx="3218838" cy="15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37"/>
            <p:cNvSpPr txBox="1">
              <a:spLocks noChangeArrowheads="1"/>
            </p:cNvSpPr>
            <p:nvPr/>
          </p:nvSpPr>
          <p:spPr bwMode="auto">
            <a:xfrm rot="16200000" flipH="1">
              <a:off x="2939533" y="4981662"/>
              <a:ext cx="2133600" cy="39987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000" b="1">
                  <a:solidFill>
                    <a:srgbClr val="FF0000"/>
                  </a:solidFill>
                  <a:latin typeface="Arial" charset="0"/>
                </a:rPr>
                <a:t>Under the hood</a:t>
              </a:r>
              <a:r>
                <a:rPr lang="en-GB" sz="1800" b="1">
                  <a:solidFill>
                    <a:srgbClr val="FF000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18" name="Rectangle 41"/>
            <p:cNvSpPr>
              <a:spLocks noChangeArrowheads="1"/>
            </p:cNvSpPr>
            <p:nvPr/>
          </p:nvSpPr>
          <p:spPr bwMode="auto">
            <a:xfrm>
              <a:off x="3740680" y="3105090"/>
              <a:ext cx="906990" cy="400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000" b="1" dirty="0">
                  <a:latin typeface="Arial"/>
                </a:rPr>
                <a:t>+80°C</a:t>
              </a:r>
            </a:p>
          </p:txBody>
        </p:sp>
      </p:grpSp>
      <p:grpSp>
        <p:nvGrpSpPr>
          <p:cNvPr id="19" name="Grouper 67"/>
          <p:cNvGrpSpPr>
            <a:grpSpLocks/>
          </p:cNvGrpSpPr>
          <p:nvPr/>
        </p:nvGrpSpPr>
        <p:grpSpPr bwMode="auto">
          <a:xfrm>
            <a:off x="1600200" y="942975"/>
            <a:ext cx="990600" cy="2743200"/>
            <a:chOff x="1600200" y="1158239"/>
            <a:chExt cx="990600" cy="2743201"/>
          </a:xfrm>
        </p:grpSpPr>
        <p:sp>
          <p:nvSpPr>
            <p:cNvPr id="20" name="Flèche vers le haut 19"/>
            <p:cNvSpPr/>
            <p:nvPr/>
          </p:nvSpPr>
          <p:spPr>
            <a:xfrm>
              <a:off x="1600200" y="1158239"/>
              <a:ext cx="990600" cy="2743201"/>
            </a:xfrm>
            <a:prstGeom prst="upArrow">
              <a:avLst/>
            </a:prstGeom>
            <a:gradFill flip="none" rotWithShape="1">
              <a:gsLst>
                <a:gs pos="0">
                  <a:schemeClr val="bg1"/>
                </a:gs>
                <a:gs pos="31000">
                  <a:srgbClr val="DE2498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ZoneTexte 23"/>
            <p:cNvSpPr txBox="1">
              <a:spLocks noChangeArrowheads="1"/>
            </p:cNvSpPr>
            <p:nvPr/>
          </p:nvSpPr>
          <p:spPr bwMode="auto">
            <a:xfrm rot="16200000">
              <a:off x="1231183" y="2450385"/>
              <a:ext cx="17095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000" b="1">
                  <a:latin typeface="Arial" charset="0"/>
                </a:rPr>
                <a:t>RUNAWAY !!</a:t>
              </a:r>
            </a:p>
          </p:txBody>
        </p:sp>
      </p:grpSp>
      <p:grpSp>
        <p:nvGrpSpPr>
          <p:cNvPr id="22" name="Grouper 66"/>
          <p:cNvGrpSpPr>
            <a:grpSpLocks/>
          </p:cNvGrpSpPr>
          <p:nvPr/>
        </p:nvGrpSpPr>
        <p:grpSpPr bwMode="auto">
          <a:xfrm>
            <a:off x="4572000" y="3028952"/>
            <a:ext cx="3443288" cy="401639"/>
            <a:chOff x="4572000" y="3028890"/>
            <a:chExt cx="3442996" cy="401698"/>
          </a:xfrm>
        </p:grpSpPr>
        <p:sp>
          <p:nvSpPr>
            <p:cNvPr id="23" name="ZoneTexte 30"/>
            <p:cNvSpPr txBox="1">
              <a:spLocks noChangeArrowheads="1"/>
            </p:cNvSpPr>
            <p:nvPr/>
          </p:nvSpPr>
          <p:spPr bwMode="auto">
            <a:xfrm>
              <a:off x="4915938" y="3028890"/>
              <a:ext cx="2407501" cy="400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000" b="1">
                  <a:latin typeface="Arial" charset="0"/>
                </a:rPr>
                <a:t>Operation starting</a:t>
              </a:r>
            </a:p>
          </p:txBody>
        </p:sp>
        <p:cxnSp>
          <p:nvCxnSpPr>
            <p:cNvPr id="24" name="Connecteur droit 23"/>
            <p:cNvCxnSpPr/>
            <p:nvPr/>
          </p:nvCxnSpPr>
          <p:spPr>
            <a:xfrm>
              <a:off x="4572000" y="3429000"/>
              <a:ext cx="3442996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r 58"/>
          <p:cNvGrpSpPr>
            <a:grpSpLocks/>
          </p:cNvGrpSpPr>
          <p:nvPr/>
        </p:nvGrpSpPr>
        <p:grpSpPr bwMode="auto">
          <a:xfrm>
            <a:off x="5176839" y="457200"/>
            <a:ext cx="3280907" cy="400110"/>
            <a:chOff x="5034150" y="544068"/>
            <a:chExt cx="3280255" cy="400169"/>
          </a:xfrm>
        </p:grpSpPr>
        <p:sp>
          <p:nvSpPr>
            <p:cNvPr id="26" name="ZoneTexte 54"/>
            <p:cNvSpPr txBox="1">
              <a:spLocks noChangeArrowheads="1"/>
            </p:cNvSpPr>
            <p:nvPr/>
          </p:nvSpPr>
          <p:spPr bwMode="auto">
            <a:xfrm>
              <a:off x="6024750" y="544068"/>
              <a:ext cx="2289655" cy="400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000" b="1">
                  <a:latin typeface="Arial" charset="0"/>
                </a:rPr>
                <a:t> &gt; 220° Runaway!</a:t>
              </a:r>
            </a:p>
          </p:txBody>
        </p:sp>
        <p:grpSp>
          <p:nvGrpSpPr>
            <p:cNvPr id="27" name="Grouper 55"/>
            <p:cNvGrpSpPr>
              <a:grpSpLocks/>
            </p:cNvGrpSpPr>
            <p:nvPr/>
          </p:nvGrpSpPr>
          <p:grpSpPr bwMode="auto">
            <a:xfrm>
              <a:off x="5034150" y="578998"/>
              <a:ext cx="990403" cy="330249"/>
              <a:chOff x="1600200" y="301246"/>
              <a:chExt cx="990403" cy="2201662"/>
            </a:xfrm>
          </p:grpSpPr>
          <p:sp>
            <p:nvSpPr>
              <p:cNvPr id="28" name="Flèche vers le haut 27"/>
              <p:cNvSpPr/>
              <p:nvPr/>
            </p:nvSpPr>
            <p:spPr>
              <a:xfrm>
                <a:off x="1600200" y="301246"/>
                <a:ext cx="990403" cy="2201662"/>
              </a:xfrm>
              <a:prstGeom prst="upArrow">
                <a:avLst/>
              </a:prstGeom>
              <a:gradFill flip="none" rotWithShape="1">
                <a:gsLst>
                  <a:gs pos="0">
                    <a:schemeClr val="bg1"/>
                  </a:gs>
                  <a:gs pos="31000">
                    <a:srgbClr val="DE2498"/>
                  </a:gs>
                </a:gsLst>
                <a:lin ang="1620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ZoneTexte 57"/>
              <p:cNvSpPr txBox="1">
                <a:spLocks noChangeArrowheads="1"/>
              </p:cNvSpPr>
              <p:nvPr/>
            </p:nvSpPr>
            <p:spPr bwMode="auto">
              <a:xfrm rot="16200000">
                <a:off x="1470300" y="1264344"/>
                <a:ext cx="1231290" cy="400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fr-FR" sz="2000" b="1">
                  <a:latin typeface="Arial" charset="0"/>
                </a:endParaRPr>
              </a:p>
            </p:txBody>
          </p:sp>
        </p:grpSp>
      </p:grpSp>
      <p:grpSp>
        <p:nvGrpSpPr>
          <p:cNvPr id="30" name="Grouper 73"/>
          <p:cNvGrpSpPr>
            <a:grpSpLocks/>
          </p:cNvGrpSpPr>
          <p:nvPr/>
        </p:nvGrpSpPr>
        <p:grpSpPr bwMode="auto">
          <a:xfrm>
            <a:off x="381000" y="2514602"/>
            <a:ext cx="4191000" cy="3433762"/>
            <a:chOff x="381000" y="2514600"/>
            <a:chExt cx="4191000" cy="3433764"/>
          </a:xfrm>
        </p:grpSpPr>
        <p:grpSp>
          <p:nvGrpSpPr>
            <p:cNvPr id="31" name="Grouper 72"/>
            <p:cNvGrpSpPr>
              <a:grpSpLocks/>
            </p:cNvGrpSpPr>
            <p:nvPr/>
          </p:nvGrpSpPr>
          <p:grpSpPr bwMode="auto">
            <a:xfrm>
              <a:off x="381000" y="5548254"/>
              <a:ext cx="3443288" cy="400110"/>
              <a:chOff x="381000" y="5548254"/>
              <a:chExt cx="3443288" cy="400110"/>
            </a:xfrm>
          </p:grpSpPr>
          <p:cxnSp>
            <p:nvCxnSpPr>
              <p:cNvPr id="35" name="Connecteur droit 34"/>
              <p:cNvCxnSpPr/>
              <p:nvPr/>
            </p:nvCxnSpPr>
            <p:spPr>
              <a:xfrm>
                <a:off x="381000" y="5946776"/>
                <a:ext cx="3443288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ZoneTexte 33"/>
              <p:cNvSpPr txBox="1">
                <a:spLocks noChangeArrowheads="1"/>
              </p:cNvSpPr>
              <p:nvPr/>
            </p:nvSpPr>
            <p:spPr bwMode="auto">
              <a:xfrm>
                <a:off x="398685" y="5548254"/>
                <a:ext cx="342298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2000" b="1">
                    <a:latin typeface="Arial" charset="0"/>
                  </a:rPr>
                  <a:t>- 20 °C Electrolyte freezing</a:t>
                </a:r>
              </a:p>
            </p:txBody>
          </p:sp>
        </p:grpSp>
        <p:grpSp>
          <p:nvGrpSpPr>
            <p:cNvPr id="32" name="Grouper 71"/>
            <p:cNvGrpSpPr>
              <a:grpSpLocks/>
            </p:cNvGrpSpPr>
            <p:nvPr/>
          </p:nvGrpSpPr>
          <p:grpSpPr bwMode="auto">
            <a:xfrm>
              <a:off x="2608802" y="2514600"/>
              <a:ext cx="1963198" cy="339725"/>
              <a:chOff x="2608802" y="2514600"/>
              <a:chExt cx="1963198" cy="339725"/>
            </a:xfrm>
          </p:grpSpPr>
          <p:sp>
            <p:nvSpPr>
              <p:cNvPr id="33" name="ZoneTexte 60"/>
              <p:cNvSpPr txBox="1">
                <a:spLocks noChangeArrowheads="1"/>
              </p:cNvSpPr>
              <p:nvPr/>
            </p:nvSpPr>
            <p:spPr bwMode="auto">
              <a:xfrm>
                <a:off x="2608802" y="2514600"/>
                <a:ext cx="196319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>
                    <a:latin typeface="Arial" charset="0"/>
                  </a:rPr>
                  <a:t>Electrolyte boiling</a:t>
                </a:r>
                <a:endParaRPr lang="fr-FR" sz="1600">
                  <a:latin typeface="Arial" charset="0"/>
                </a:endParaRPr>
              </a:p>
            </p:txBody>
          </p:sp>
          <p:cxnSp>
            <p:nvCxnSpPr>
              <p:cNvPr id="34" name="Connecteur droit 33"/>
              <p:cNvCxnSpPr/>
              <p:nvPr/>
            </p:nvCxnSpPr>
            <p:spPr>
              <a:xfrm>
                <a:off x="2847975" y="2852738"/>
                <a:ext cx="172085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er 68"/>
          <p:cNvGrpSpPr>
            <a:grpSpLocks/>
          </p:cNvGrpSpPr>
          <p:nvPr/>
        </p:nvGrpSpPr>
        <p:grpSpPr bwMode="auto">
          <a:xfrm>
            <a:off x="4572000" y="1158876"/>
            <a:ext cx="3443288" cy="401639"/>
            <a:chOff x="4572000" y="1158239"/>
            <a:chExt cx="3442996" cy="401698"/>
          </a:xfrm>
        </p:grpSpPr>
        <p:sp>
          <p:nvSpPr>
            <p:cNvPr id="38" name="ZoneTexte 44"/>
            <p:cNvSpPr txBox="1">
              <a:spLocks noChangeArrowheads="1"/>
            </p:cNvSpPr>
            <p:nvPr/>
          </p:nvSpPr>
          <p:spPr bwMode="auto">
            <a:xfrm>
              <a:off x="4771980" y="1158239"/>
              <a:ext cx="2695391" cy="400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latin typeface="Arial" charset="0"/>
                </a:rPr>
                <a:t>180° Lithium melting</a:t>
              </a:r>
            </a:p>
          </p:txBody>
        </p:sp>
        <p:cxnSp>
          <p:nvCxnSpPr>
            <p:cNvPr id="39" name="Connecteur droit 38"/>
            <p:cNvCxnSpPr/>
            <p:nvPr/>
          </p:nvCxnSpPr>
          <p:spPr>
            <a:xfrm>
              <a:off x="4572000" y="1558349"/>
              <a:ext cx="3442996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681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>
            <a:spLocks noChangeArrowheads="1"/>
          </p:cNvSpPr>
          <p:nvPr/>
        </p:nvSpPr>
        <p:spPr bwMode="auto">
          <a:xfrm>
            <a:off x="609601" y="4303714"/>
            <a:ext cx="2938124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 err="1">
                <a:solidFill>
                  <a:schemeClr val="bg1"/>
                </a:solidFill>
                <a:latin typeface="Arial" charset="0"/>
              </a:rPr>
              <a:t>Liquid</a:t>
            </a:r>
            <a:r>
              <a:rPr lang="fr-FR" b="1" dirty="0">
                <a:solidFill>
                  <a:schemeClr val="bg1"/>
                </a:solidFill>
                <a:latin typeface="Arial" charset="0"/>
              </a:rPr>
              <a:t> Electrolytes</a:t>
            </a:r>
          </a:p>
        </p:txBody>
      </p:sp>
      <p:grpSp>
        <p:nvGrpSpPr>
          <p:cNvPr id="5" name="Grouper 63"/>
          <p:cNvGrpSpPr>
            <a:grpSpLocks/>
          </p:cNvGrpSpPr>
          <p:nvPr/>
        </p:nvGrpSpPr>
        <p:grpSpPr bwMode="auto">
          <a:xfrm>
            <a:off x="4570419" y="223839"/>
            <a:ext cx="375046" cy="6424612"/>
            <a:chOff x="4569619" y="224135"/>
            <a:chExt cx="375445" cy="6424376"/>
          </a:xfrm>
        </p:grpSpPr>
        <p:cxnSp>
          <p:nvCxnSpPr>
            <p:cNvPr id="6" name="Connecteur droit avec flèche 5"/>
            <p:cNvCxnSpPr/>
            <p:nvPr/>
          </p:nvCxnSpPr>
          <p:spPr>
            <a:xfrm rot="5400000" flipH="1" flipV="1">
              <a:off x="1398705" y="3476008"/>
              <a:ext cx="6343417" cy="1589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21"/>
            <p:cNvSpPr txBox="1">
              <a:spLocks noChangeArrowheads="1"/>
            </p:cNvSpPr>
            <p:nvPr/>
          </p:nvSpPr>
          <p:spPr bwMode="auto">
            <a:xfrm>
              <a:off x="4572000" y="224135"/>
              <a:ext cx="373064" cy="46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>
                  <a:solidFill>
                    <a:srgbClr val="FF0000"/>
                  </a:solidFill>
                  <a:latin typeface="Arial" charset="0"/>
                </a:rPr>
                <a:t>T</a:t>
              </a:r>
            </a:p>
          </p:txBody>
        </p:sp>
      </p:grpSp>
      <p:grpSp>
        <p:nvGrpSpPr>
          <p:cNvPr id="8" name="Grouper 69"/>
          <p:cNvGrpSpPr>
            <a:grpSpLocks/>
          </p:cNvGrpSpPr>
          <p:nvPr/>
        </p:nvGrpSpPr>
        <p:grpSpPr bwMode="auto">
          <a:xfrm>
            <a:off x="3821113" y="3562349"/>
            <a:ext cx="2203310" cy="3219457"/>
            <a:chOff x="3821667" y="3562290"/>
            <a:chExt cx="2202943" cy="3219517"/>
          </a:xfrm>
        </p:grpSpPr>
        <p:cxnSp>
          <p:nvCxnSpPr>
            <p:cNvPr id="9" name="Connecteur droit avec flèche 8"/>
            <p:cNvCxnSpPr/>
            <p:nvPr/>
          </p:nvCxnSpPr>
          <p:spPr>
            <a:xfrm rot="5400000" flipH="1" flipV="1">
              <a:off x="3540477" y="5299049"/>
              <a:ext cx="2686100" cy="12698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29"/>
            <p:cNvSpPr txBox="1">
              <a:spLocks noChangeArrowheads="1"/>
            </p:cNvSpPr>
            <p:nvPr/>
          </p:nvSpPr>
          <p:spPr bwMode="auto">
            <a:xfrm rot="16200000" flipH="1">
              <a:off x="4019944" y="4905348"/>
              <a:ext cx="1371627" cy="400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000" b="1">
                  <a:solidFill>
                    <a:srgbClr val="800000"/>
                  </a:solidFill>
                  <a:latin typeface="Arial" charset="0"/>
                </a:rPr>
                <a:t>climate</a:t>
              </a:r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3821667" y="6648448"/>
              <a:ext cx="1333278" cy="317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34"/>
            <p:cNvSpPr txBox="1">
              <a:spLocks noChangeArrowheads="1"/>
            </p:cNvSpPr>
            <p:nvPr/>
          </p:nvSpPr>
          <p:spPr bwMode="auto">
            <a:xfrm>
              <a:off x="5181600" y="6381690"/>
              <a:ext cx="843010" cy="40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000" b="1">
                  <a:latin typeface="Arial" charset="0"/>
                </a:rPr>
                <a:t>-40°C</a:t>
              </a:r>
            </a:p>
          </p:txBody>
        </p:sp>
        <p:sp>
          <p:nvSpPr>
            <p:cNvPr id="13" name="ZoneTexte 35"/>
            <p:cNvSpPr txBox="1">
              <a:spLocks noChangeArrowheads="1"/>
            </p:cNvSpPr>
            <p:nvPr/>
          </p:nvSpPr>
          <p:spPr bwMode="auto">
            <a:xfrm>
              <a:off x="4495800" y="3562290"/>
              <a:ext cx="907369" cy="40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000" b="1">
                  <a:latin typeface="Arial" charset="0"/>
                </a:rPr>
                <a:t>+50°C</a:t>
              </a:r>
            </a:p>
          </p:txBody>
        </p:sp>
      </p:grpSp>
      <p:grpSp>
        <p:nvGrpSpPr>
          <p:cNvPr id="14" name="Grouper 65"/>
          <p:cNvGrpSpPr>
            <a:grpSpLocks/>
          </p:cNvGrpSpPr>
          <p:nvPr/>
        </p:nvGrpSpPr>
        <p:grpSpPr bwMode="auto">
          <a:xfrm>
            <a:off x="3805470" y="3028951"/>
            <a:ext cx="968691" cy="3621088"/>
            <a:chOff x="3806507" y="3028902"/>
            <a:chExt cx="967580" cy="3620402"/>
          </a:xfrm>
        </p:grpSpPr>
        <p:cxnSp>
          <p:nvCxnSpPr>
            <p:cNvPr id="15" name="Connecteur droit avec flèche 14"/>
            <p:cNvCxnSpPr/>
            <p:nvPr/>
          </p:nvCxnSpPr>
          <p:spPr>
            <a:xfrm rot="5400000" flipH="1" flipV="1">
              <a:off x="2632127" y="5039091"/>
              <a:ext cx="3218840" cy="158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37"/>
            <p:cNvSpPr txBox="1">
              <a:spLocks noChangeArrowheads="1"/>
            </p:cNvSpPr>
            <p:nvPr/>
          </p:nvSpPr>
          <p:spPr bwMode="auto">
            <a:xfrm rot="16200000" flipH="1">
              <a:off x="2939533" y="4981775"/>
              <a:ext cx="2133600" cy="39965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000" b="1">
                  <a:solidFill>
                    <a:srgbClr val="FF0000"/>
                  </a:solidFill>
                  <a:latin typeface="Arial" charset="0"/>
                </a:rPr>
                <a:t>Under the hood</a:t>
              </a:r>
              <a:r>
                <a:rPr lang="en-GB" sz="1800" b="1">
                  <a:solidFill>
                    <a:srgbClr val="FF000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17" name="Rectangle 41"/>
            <p:cNvSpPr>
              <a:spLocks noChangeArrowheads="1"/>
            </p:cNvSpPr>
            <p:nvPr/>
          </p:nvSpPr>
          <p:spPr bwMode="auto">
            <a:xfrm>
              <a:off x="3867608" y="3028902"/>
              <a:ext cx="906479" cy="400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000" b="1" dirty="0">
                  <a:latin typeface="Arial"/>
                </a:rPr>
                <a:t>+80°C</a:t>
              </a:r>
            </a:p>
          </p:txBody>
        </p:sp>
      </p:grpSp>
      <p:grpSp>
        <p:nvGrpSpPr>
          <p:cNvPr id="18" name="Grouper 67"/>
          <p:cNvGrpSpPr>
            <a:grpSpLocks/>
          </p:cNvGrpSpPr>
          <p:nvPr/>
        </p:nvGrpSpPr>
        <p:grpSpPr bwMode="auto">
          <a:xfrm>
            <a:off x="1600200" y="942975"/>
            <a:ext cx="990600" cy="2743200"/>
            <a:chOff x="1600200" y="1158239"/>
            <a:chExt cx="990600" cy="2743201"/>
          </a:xfrm>
        </p:grpSpPr>
        <p:sp>
          <p:nvSpPr>
            <p:cNvPr id="19" name="Flèche vers le haut 18"/>
            <p:cNvSpPr/>
            <p:nvPr/>
          </p:nvSpPr>
          <p:spPr>
            <a:xfrm>
              <a:off x="1600200" y="1158239"/>
              <a:ext cx="990600" cy="2743201"/>
            </a:xfrm>
            <a:prstGeom prst="upArrow">
              <a:avLst/>
            </a:prstGeom>
            <a:gradFill flip="none" rotWithShape="1">
              <a:gsLst>
                <a:gs pos="0">
                  <a:schemeClr val="bg1"/>
                </a:gs>
                <a:gs pos="31000">
                  <a:srgbClr val="DE2498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ZoneTexte 23"/>
            <p:cNvSpPr txBox="1">
              <a:spLocks noChangeArrowheads="1"/>
            </p:cNvSpPr>
            <p:nvPr/>
          </p:nvSpPr>
          <p:spPr bwMode="auto">
            <a:xfrm rot="16200000">
              <a:off x="1231183" y="2450385"/>
              <a:ext cx="17095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000" b="1">
                  <a:latin typeface="Arial" charset="0"/>
                </a:rPr>
                <a:t>RUNAWAY !!</a:t>
              </a:r>
            </a:p>
          </p:txBody>
        </p:sp>
      </p:grpSp>
      <p:grpSp>
        <p:nvGrpSpPr>
          <p:cNvPr id="21" name="Grouper 73"/>
          <p:cNvGrpSpPr>
            <a:grpSpLocks/>
          </p:cNvGrpSpPr>
          <p:nvPr/>
        </p:nvGrpSpPr>
        <p:grpSpPr bwMode="auto">
          <a:xfrm>
            <a:off x="381000" y="2514602"/>
            <a:ext cx="4191000" cy="3433762"/>
            <a:chOff x="381000" y="2514600"/>
            <a:chExt cx="4191000" cy="3433764"/>
          </a:xfrm>
        </p:grpSpPr>
        <p:grpSp>
          <p:nvGrpSpPr>
            <p:cNvPr id="22" name="Grouper 72"/>
            <p:cNvGrpSpPr>
              <a:grpSpLocks/>
            </p:cNvGrpSpPr>
            <p:nvPr/>
          </p:nvGrpSpPr>
          <p:grpSpPr bwMode="auto">
            <a:xfrm>
              <a:off x="381000" y="5548254"/>
              <a:ext cx="3443288" cy="400110"/>
              <a:chOff x="381000" y="5548254"/>
              <a:chExt cx="3443288" cy="400110"/>
            </a:xfrm>
          </p:grpSpPr>
          <p:cxnSp>
            <p:nvCxnSpPr>
              <p:cNvPr id="26" name="Connecteur droit 25"/>
              <p:cNvCxnSpPr/>
              <p:nvPr/>
            </p:nvCxnSpPr>
            <p:spPr>
              <a:xfrm>
                <a:off x="381000" y="5946776"/>
                <a:ext cx="3443288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ZoneTexte 33"/>
              <p:cNvSpPr txBox="1">
                <a:spLocks noChangeArrowheads="1"/>
              </p:cNvSpPr>
              <p:nvPr/>
            </p:nvSpPr>
            <p:spPr bwMode="auto">
              <a:xfrm>
                <a:off x="398685" y="5548254"/>
                <a:ext cx="342298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2000" b="1">
                    <a:latin typeface="Arial" charset="0"/>
                  </a:rPr>
                  <a:t>- 20 °C Electrolyte freezing</a:t>
                </a:r>
              </a:p>
            </p:txBody>
          </p:sp>
        </p:grpSp>
        <p:grpSp>
          <p:nvGrpSpPr>
            <p:cNvPr id="23" name="Grouper 71"/>
            <p:cNvGrpSpPr>
              <a:grpSpLocks/>
            </p:cNvGrpSpPr>
            <p:nvPr/>
          </p:nvGrpSpPr>
          <p:grpSpPr bwMode="auto">
            <a:xfrm>
              <a:off x="2608802" y="2514600"/>
              <a:ext cx="1963198" cy="339725"/>
              <a:chOff x="2608802" y="2514600"/>
              <a:chExt cx="1963198" cy="339725"/>
            </a:xfrm>
          </p:grpSpPr>
          <p:sp>
            <p:nvSpPr>
              <p:cNvPr id="24" name="ZoneTexte 60"/>
              <p:cNvSpPr txBox="1">
                <a:spLocks noChangeArrowheads="1"/>
              </p:cNvSpPr>
              <p:nvPr/>
            </p:nvSpPr>
            <p:spPr bwMode="auto">
              <a:xfrm>
                <a:off x="2608802" y="2514600"/>
                <a:ext cx="196319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>
                    <a:latin typeface="Arial" charset="0"/>
                  </a:rPr>
                  <a:t>Electrolyte boiling</a:t>
                </a:r>
                <a:endParaRPr lang="fr-FR" sz="1600">
                  <a:latin typeface="Arial" charset="0"/>
                </a:endParaRPr>
              </a:p>
            </p:txBody>
          </p:sp>
          <p:cxnSp>
            <p:nvCxnSpPr>
              <p:cNvPr id="25" name="Connecteur droit 24"/>
              <p:cNvCxnSpPr/>
              <p:nvPr/>
            </p:nvCxnSpPr>
            <p:spPr>
              <a:xfrm>
                <a:off x="2847975" y="2852738"/>
                <a:ext cx="172085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er 4"/>
          <p:cNvGrpSpPr>
            <a:grpSpLocks/>
          </p:cNvGrpSpPr>
          <p:nvPr/>
        </p:nvGrpSpPr>
        <p:grpSpPr bwMode="auto">
          <a:xfrm>
            <a:off x="4572000" y="457201"/>
            <a:ext cx="4107558" cy="4308179"/>
            <a:chOff x="4572000" y="457200"/>
            <a:chExt cx="4107558" cy="4308179"/>
          </a:xfrm>
        </p:grpSpPr>
        <p:sp>
          <p:nvSpPr>
            <p:cNvPr id="29" name="ZoneTexte 17"/>
            <p:cNvSpPr txBox="1">
              <a:spLocks noChangeArrowheads="1"/>
            </p:cNvSpPr>
            <p:nvPr/>
          </p:nvSpPr>
          <p:spPr bwMode="auto">
            <a:xfrm>
              <a:off x="5449888" y="4303714"/>
              <a:ext cx="3229670" cy="46166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>
                  <a:solidFill>
                    <a:schemeClr val="bg1"/>
                  </a:solidFill>
                  <a:latin typeface="Arial" charset="0"/>
                </a:rPr>
                <a:t>Polymer Electrolytes</a:t>
              </a:r>
            </a:p>
          </p:txBody>
        </p:sp>
        <p:grpSp>
          <p:nvGrpSpPr>
            <p:cNvPr id="30" name="Grouper 66"/>
            <p:cNvGrpSpPr>
              <a:grpSpLocks/>
            </p:cNvGrpSpPr>
            <p:nvPr/>
          </p:nvGrpSpPr>
          <p:grpSpPr bwMode="auto">
            <a:xfrm>
              <a:off x="4572000" y="3028950"/>
              <a:ext cx="3443288" cy="401638"/>
              <a:chOff x="4572000" y="3028890"/>
              <a:chExt cx="3442996" cy="401698"/>
            </a:xfrm>
          </p:grpSpPr>
          <p:sp>
            <p:nvSpPr>
              <p:cNvPr id="39" name="ZoneTexte 30"/>
              <p:cNvSpPr txBox="1">
                <a:spLocks noChangeArrowheads="1"/>
              </p:cNvSpPr>
              <p:nvPr/>
            </p:nvSpPr>
            <p:spPr bwMode="auto">
              <a:xfrm>
                <a:off x="4915938" y="3028890"/>
                <a:ext cx="2407501" cy="400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2000" b="1">
                    <a:latin typeface="Arial" charset="0"/>
                  </a:rPr>
                  <a:t>Operation starting</a:t>
                </a:r>
              </a:p>
            </p:txBody>
          </p:sp>
          <p:cxnSp>
            <p:nvCxnSpPr>
              <p:cNvPr id="40" name="Connecteur droit 39"/>
              <p:cNvCxnSpPr/>
              <p:nvPr/>
            </p:nvCxnSpPr>
            <p:spPr>
              <a:xfrm>
                <a:off x="4572000" y="3429000"/>
                <a:ext cx="3442996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er 58"/>
            <p:cNvGrpSpPr>
              <a:grpSpLocks/>
            </p:cNvGrpSpPr>
            <p:nvPr/>
          </p:nvGrpSpPr>
          <p:grpSpPr bwMode="auto">
            <a:xfrm>
              <a:off x="5176838" y="457200"/>
              <a:ext cx="3280907" cy="400110"/>
              <a:chOff x="5034150" y="544068"/>
              <a:chExt cx="3280255" cy="400170"/>
            </a:xfrm>
          </p:grpSpPr>
          <p:sp>
            <p:nvSpPr>
              <p:cNvPr id="35" name="ZoneTexte 54"/>
              <p:cNvSpPr txBox="1">
                <a:spLocks noChangeArrowheads="1"/>
              </p:cNvSpPr>
              <p:nvPr/>
            </p:nvSpPr>
            <p:spPr bwMode="auto">
              <a:xfrm>
                <a:off x="6024750" y="544068"/>
                <a:ext cx="2289655" cy="400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2000" b="1">
                    <a:latin typeface="Arial" charset="0"/>
                  </a:rPr>
                  <a:t> &gt; 220° Runaway!</a:t>
                </a:r>
              </a:p>
            </p:txBody>
          </p:sp>
          <p:grpSp>
            <p:nvGrpSpPr>
              <p:cNvPr id="36" name="Grouper 55"/>
              <p:cNvGrpSpPr>
                <a:grpSpLocks/>
              </p:cNvGrpSpPr>
              <p:nvPr/>
            </p:nvGrpSpPr>
            <p:grpSpPr bwMode="auto">
              <a:xfrm>
                <a:off x="5034150" y="578998"/>
                <a:ext cx="990403" cy="330249"/>
                <a:chOff x="1600200" y="301246"/>
                <a:chExt cx="990403" cy="2201662"/>
              </a:xfrm>
            </p:grpSpPr>
            <p:sp>
              <p:nvSpPr>
                <p:cNvPr id="37" name="Flèche vers le haut 36"/>
                <p:cNvSpPr/>
                <p:nvPr/>
              </p:nvSpPr>
              <p:spPr>
                <a:xfrm>
                  <a:off x="1600200" y="301246"/>
                  <a:ext cx="990403" cy="2201662"/>
                </a:xfrm>
                <a:prstGeom prst="upArrow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31000">
                      <a:srgbClr val="DE2498"/>
                    </a:gs>
                  </a:gsLst>
                  <a:lin ang="16200000" scaled="0"/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>
                    <a:solidFill>
                      <a:srgbClr val="FFFFFF"/>
                    </a:solidFill>
                    <a:latin typeface="Arial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8" name="ZoneTexte 57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470297" y="1264348"/>
                  <a:ext cx="1231294" cy="4000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Lucida Grande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Lucida Grande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Lucida Grande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Lucida Grande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Lucida Grande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Lucida Grande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Lucida Grande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Lucida Grande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Lucida Grande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endParaRPr lang="fr-FR" sz="2000" b="1">
                    <a:latin typeface="Arial" charset="0"/>
                  </a:endParaRPr>
                </a:p>
              </p:txBody>
            </p:sp>
          </p:grpSp>
        </p:grpSp>
        <p:grpSp>
          <p:nvGrpSpPr>
            <p:cNvPr id="32" name="Grouper 68"/>
            <p:cNvGrpSpPr>
              <a:grpSpLocks/>
            </p:cNvGrpSpPr>
            <p:nvPr/>
          </p:nvGrpSpPr>
          <p:grpSpPr bwMode="auto">
            <a:xfrm>
              <a:off x="4572000" y="1158875"/>
              <a:ext cx="3443288" cy="401638"/>
              <a:chOff x="4572000" y="1158239"/>
              <a:chExt cx="3442996" cy="401698"/>
            </a:xfrm>
          </p:grpSpPr>
          <p:sp>
            <p:nvSpPr>
              <p:cNvPr id="33" name="ZoneTexte 44"/>
              <p:cNvSpPr txBox="1">
                <a:spLocks noChangeArrowheads="1"/>
              </p:cNvSpPr>
              <p:nvPr/>
            </p:nvSpPr>
            <p:spPr bwMode="auto">
              <a:xfrm>
                <a:off x="4771980" y="1158239"/>
                <a:ext cx="2695391" cy="400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>
                    <a:latin typeface="Arial" charset="0"/>
                  </a:rPr>
                  <a:t>180° Lithium melting</a:t>
                </a:r>
              </a:p>
            </p:txBody>
          </p:sp>
          <p:cxnSp>
            <p:nvCxnSpPr>
              <p:cNvPr id="34" name="Connecteur droit 33"/>
              <p:cNvCxnSpPr/>
              <p:nvPr/>
            </p:nvCxnSpPr>
            <p:spPr>
              <a:xfrm>
                <a:off x="4572000" y="1558349"/>
                <a:ext cx="3442996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er 40"/>
          <p:cNvGrpSpPr>
            <a:grpSpLocks/>
          </p:cNvGrpSpPr>
          <p:nvPr/>
        </p:nvGrpSpPr>
        <p:grpSpPr bwMode="auto">
          <a:xfrm>
            <a:off x="573090" y="3030539"/>
            <a:ext cx="3633787" cy="1863725"/>
            <a:chOff x="573251" y="3031214"/>
            <a:chExt cx="3632879" cy="1862477"/>
          </a:xfrm>
        </p:grpSpPr>
        <p:sp>
          <p:nvSpPr>
            <p:cNvPr id="42" name="Flèche vers la gauche 41"/>
            <p:cNvSpPr/>
            <p:nvPr/>
          </p:nvSpPr>
          <p:spPr>
            <a:xfrm>
              <a:off x="2457142" y="3835537"/>
              <a:ext cx="1748988" cy="253830"/>
            </a:xfrm>
            <a:prstGeom prst="leftArrow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latin typeface="Arial"/>
              </a:endParaRPr>
            </a:p>
          </p:txBody>
        </p:sp>
        <p:pic>
          <p:nvPicPr>
            <p:cNvPr id="43" name="Imag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9" r="8099" b="16199"/>
            <a:stretch>
              <a:fillRect/>
            </a:stretch>
          </p:blipFill>
          <p:spPr bwMode="auto">
            <a:xfrm>
              <a:off x="573251" y="3031214"/>
              <a:ext cx="1862500" cy="186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ZoneTexte 2"/>
            <p:cNvSpPr txBox="1">
              <a:spLocks noChangeArrowheads="1"/>
            </p:cNvSpPr>
            <p:nvPr/>
          </p:nvSpPr>
          <p:spPr bwMode="auto">
            <a:xfrm>
              <a:off x="3034309" y="3379142"/>
              <a:ext cx="287086" cy="4613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>
                  <a:solidFill>
                    <a:schemeClr val="bg1"/>
                  </a:solidFill>
                  <a:latin typeface="Arial" charset="0"/>
                  <a:cs typeface="Arial" charset="0"/>
                </a:rPr>
                <a:t>!</a:t>
              </a:r>
            </a:p>
          </p:txBody>
        </p:sp>
      </p:grpSp>
      <p:sp>
        <p:nvSpPr>
          <p:cNvPr id="45" name="ZoneTexte 44"/>
          <p:cNvSpPr txBox="1">
            <a:spLocks noChangeArrowheads="1"/>
          </p:cNvSpPr>
          <p:nvPr/>
        </p:nvSpPr>
        <p:spPr bwMode="auto">
          <a:xfrm>
            <a:off x="876302" y="5372100"/>
            <a:ext cx="2505839" cy="36933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>
                <a:solidFill>
                  <a:srgbClr val="FFFFFF"/>
                </a:solidFill>
                <a:latin typeface="Arial" charset="0"/>
                <a:cs typeface="Arial" charset="0"/>
              </a:rPr>
              <a:t>Lithium metal plating</a:t>
            </a:r>
          </a:p>
        </p:txBody>
      </p:sp>
      <p:pic>
        <p:nvPicPr>
          <p:cNvPr id="46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673351"/>
            <a:ext cx="2159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>
          <a:xfrm>
            <a:off x="0" y="116632"/>
            <a:ext cx="6588224" cy="114300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fr-FR" sz="3600" baseline="0" dirty="0" smtClean="0">
                <a:latin typeface="Bauhaus 93"/>
                <a:cs typeface="Bauhaus 93"/>
              </a:rPr>
              <a:t>National transport </a:t>
            </a:r>
            <a:r>
              <a:rPr lang="fr-FR" sz="3600" baseline="0" dirty="0" err="1" smtClean="0">
                <a:latin typeface="Bauhaus 93"/>
                <a:cs typeface="Bauhaus 93"/>
              </a:rPr>
              <a:t>Safety</a:t>
            </a:r>
            <a:r>
              <a:rPr lang="fr-FR" sz="3600" baseline="0" dirty="0" smtClean="0">
                <a:latin typeface="Bauhaus 93"/>
                <a:cs typeface="Bauhaus 93"/>
              </a:rPr>
              <a:t> </a:t>
            </a:r>
            <a:r>
              <a:rPr lang="fr-FR" sz="3600" baseline="0" dirty="0" err="1" smtClean="0">
                <a:latin typeface="Bauhaus 93"/>
                <a:cs typeface="Bauhaus 93"/>
              </a:rPr>
              <a:t>Board</a:t>
            </a:r>
            <a:endParaRPr lang="fr-FR" sz="3600" baseline="0" dirty="0">
              <a:latin typeface="Bauhaus 93"/>
              <a:cs typeface="Bauhaus 93"/>
            </a:endParaRPr>
          </a:p>
        </p:txBody>
      </p:sp>
      <p:grpSp>
        <p:nvGrpSpPr>
          <p:cNvPr id="18" name="Grouper 17"/>
          <p:cNvGrpSpPr/>
          <p:nvPr/>
        </p:nvGrpSpPr>
        <p:grpSpPr>
          <a:xfrm>
            <a:off x="539554" y="809228"/>
            <a:ext cx="8424265" cy="5827539"/>
            <a:chOff x="539552" y="809228"/>
            <a:chExt cx="8424265" cy="5827538"/>
          </a:xfrm>
        </p:grpSpPr>
        <p:grpSp>
          <p:nvGrpSpPr>
            <p:cNvPr id="16" name="Grouper 15"/>
            <p:cNvGrpSpPr/>
            <p:nvPr/>
          </p:nvGrpSpPr>
          <p:grpSpPr>
            <a:xfrm>
              <a:off x="539552" y="3717032"/>
              <a:ext cx="8424265" cy="2919734"/>
              <a:chOff x="539552" y="3717032"/>
              <a:chExt cx="8424265" cy="2919734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99184" y="3717032"/>
                <a:ext cx="3864633" cy="2880000"/>
              </a:xfrm>
              <a:prstGeom prst="rect">
                <a:avLst/>
              </a:prstGeom>
            </p:spPr>
          </p:pic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9552" y="3756766"/>
                <a:ext cx="3832163" cy="2880000"/>
              </a:xfrm>
              <a:prstGeom prst="rect">
                <a:avLst/>
              </a:prstGeom>
            </p:spPr>
          </p:pic>
        </p:grp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9832" y="809228"/>
              <a:ext cx="3842840" cy="2880000"/>
            </a:xfrm>
            <a:prstGeom prst="rect">
              <a:avLst/>
            </a:prstGeom>
          </p:spPr>
        </p:pic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1248480"/>
            <a:ext cx="712552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2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74637"/>
            <a:ext cx="7200800" cy="850107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fr-FR" sz="3200" baseline="0" dirty="0" err="1" smtClean="0">
                <a:solidFill>
                  <a:schemeClr val="bg1"/>
                </a:solidFill>
                <a:latin typeface="Bauhaus 93"/>
                <a:cs typeface="Bauhaus 93"/>
              </a:rPr>
              <a:t>Safety</a:t>
            </a:r>
            <a:r>
              <a:rPr lang="fr-FR" sz="3200" baseline="0" dirty="0" smtClean="0">
                <a:solidFill>
                  <a:schemeClr val="bg1"/>
                </a:solidFill>
                <a:latin typeface="Bauhaus 93"/>
                <a:cs typeface="Bauhaus 93"/>
              </a:rPr>
              <a:t> </a:t>
            </a:r>
            <a:r>
              <a:rPr lang="fr-FR" sz="3200" baseline="0" dirty="0" err="1" smtClean="0">
                <a:solidFill>
                  <a:schemeClr val="bg1"/>
                </a:solidFill>
                <a:latin typeface="Bauhaus 93"/>
                <a:cs typeface="Bauhaus 93"/>
              </a:rPr>
              <a:t>again</a:t>
            </a:r>
            <a:r>
              <a:rPr lang="fr-FR" sz="3200" baseline="0" dirty="0" smtClean="0">
                <a:solidFill>
                  <a:schemeClr val="bg1"/>
                </a:solidFill>
                <a:latin typeface="Bauhaus 93"/>
                <a:cs typeface="Bauhaus 93"/>
              </a:rPr>
              <a:t> </a:t>
            </a:r>
            <a:r>
              <a:rPr lang="fr-FR" sz="3200" baseline="0" dirty="0" err="1" smtClean="0">
                <a:solidFill>
                  <a:schemeClr val="bg1"/>
                </a:solidFill>
                <a:latin typeface="Bauhaus 93"/>
                <a:cs typeface="Bauhaus 93"/>
              </a:rPr>
              <a:t>with</a:t>
            </a:r>
            <a:r>
              <a:rPr lang="fr-FR" sz="3200" baseline="0" dirty="0" smtClean="0">
                <a:solidFill>
                  <a:schemeClr val="bg1"/>
                </a:solidFill>
                <a:latin typeface="Bauhaus 93"/>
                <a:cs typeface="Bauhaus 93"/>
              </a:rPr>
              <a:t> </a:t>
            </a:r>
            <a:r>
              <a:rPr lang="fr-FR" sz="3200" baseline="0" dirty="0" err="1" smtClean="0">
                <a:solidFill>
                  <a:schemeClr val="bg1"/>
                </a:solidFill>
                <a:latin typeface="Bauhaus 93"/>
                <a:cs typeface="Bauhaus 93"/>
              </a:rPr>
              <a:t>solid</a:t>
            </a:r>
            <a:r>
              <a:rPr lang="fr-FR" sz="3200" baseline="0" dirty="0" smtClean="0">
                <a:solidFill>
                  <a:schemeClr val="bg1"/>
                </a:solidFill>
                <a:latin typeface="Bauhaus 93"/>
                <a:cs typeface="Bauhaus 93"/>
              </a:rPr>
              <a:t> </a:t>
            </a:r>
            <a:r>
              <a:rPr lang="fr-FR" sz="3200" baseline="0" dirty="0" err="1" smtClean="0">
                <a:solidFill>
                  <a:schemeClr val="bg1"/>
                </a:solidFill>
                <a:latin typeface="Bauhaus 93"/>
                <a:cs typeface="Bauhaus 93"/>
              </a:rPr>
              <a:t>electrolytes</a:t>
            </a:r>
            <a:r>
              <a:rPr lang="fr-FR" sz="3200" baseline="0" dirty="0" smtClean="0">
                <a:solidFill>
                  <a:schemeClr val="bg1"/>
                </a:solidFill>
                <a:latin typeface="Bauhaus 93"/>
                <a:cs typeface="Bauhaus 93"/>
              </a:rPr>
              <a:t>…</a:t>
            </a:r>
            <a:endParaRPr lang="fr-FR" sz="3200" baseline="0" dirty="0"/>
          </a:p>
        </p:txBody>
      </p:sp>
      <p:sp>
        <p:nvSpPr>
          <p:cNvPr id="2" name="ZoneTexte 1"/>
          <p:cNvSpPr txBox="1"/>
          <p:nvPr/>
        </p:nvSpPr>
        <p:spPr>
          <a:xfrm>
            <a:off x="1780396" y="5723964"/>
            <a:ext cx="5687675" cy="369332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5 </a:t>
            </a:r>
            <a:r>
              <a:rPr lang="fr-FR" b="1" dirty="0" err="1" smtClean="0">
                <a:solidFill>
                  <a:schemeClr val="bg1"/>
                </a:solidFill>
                <a:latin typeface="Arial"/>
                <a:cs typeface="Arial"/>
              </a:rPr>
              <a:t>autolib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 cars </a:t>
            </a:r>
            <a:r>
              <a:rPr lang="fr-FR" b="1" dirty="0" err="1" smtClean="0">
                <a:solidFill>
                  <a:schemeClr val="bg1"/>
                </a:solidFill>
                <a:latin typeface="Arial"/>
                <a:cs typeface="Arial"/>
              </a:rPr>
              <a:t>were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Arial"/>
                <a:cs typeface="Arial"/>
              </a:rPr>
              <a:t>torched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 in the Paris </a:t>
            </a:r>
            <a:r>
              <a:rPr lang="fr-FR" b="1" dirty="0" err="1" smtClean="0">
                <a:solidFill>
                  <a:schemeClr val="bg1"/>
                </a:solidFill>
                <a:latin typeface="Arial"/>
                <a:cs typeface="Arial"/>
              </a:rPr>
              <a:t>suburbs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…   </a:t>
            </a:r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1112847" y="1420568"/>
            <a:ext cx="6801533" cy="5320800"/>
            <a:chOff x="1115616" y="1268760"/>
            <a:chExt cx="6801533" cy="532080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/>
            <a:srcRect t="22156" b="-29578"/>
            <a:stretch/>
          </p:blipFill>
          <p:spPr>
            <a:xfrm>
              <a:off x="1115616" y="1268760"/>
              <a:ext cx="6604000" cy="5320800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5971744" y="5157192"/>
              <a:ext cx="19454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err="1" smtClean="0">
                  <a:latin typeface="Arial"/>
                </a:rPr>
                <a:t>Courtesy</a:t>
              </a:r>
              <a:r>
                <a:rPr lang="fr-FR" i="1" dirty="0" smtClean="0">
                  <a:latin typeface="Arial"/>
                </a:rPr>
                <a:t> Bolloré</a:t>
              </a:r>
              <a:endParaRPr lang="fr-FR" i="1" dirty="0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1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1600" y="116632"/>
            <a:ext cx="8646864" cy="900336"/>
          </a:xfrm>
          <a:solidFill>
            <a:srgbClr val="810081"/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3000" spc="300" baseline="0" dirty="0" err="1" smtClean="0">
                <a:solidFill>
                  <a:schemeClr val="bg1"/>
                </a:solidFill>
                <a:latin typeface="Bauhaus 93"/>
                <a:ea typeface="+mj-ea"/>
                <a:cs typeface="Bauhaus 93"/>
              </a:rPr>
              <a:t>Towards</a:t>
            </a:r>
            <a:r>
              <a:rPr lang="fr-FR" sz="3000" spc="300" baseline="0" dirty="0" smtClean="0">
                <a:solidFill>
                  <a:schemeClr val="bg1"/>
                </a:solidFill>
                <a:latin typeface="Bauhaus 93"/>
                <a:ea typeface="+mj-ea"/>
                <a:cs typeface="Bauhaus 93"/>
              </a:rPr>
              <a:t> 2 </a:t>
            </a:r>
            <a:r>
              <a:rPr lang="fr-FR" sz="3000" spc="300" baseline="0" dirty="0" err="1" smtClean="0">
                <a:solidFill>
                  <a:schemeClr val="bg1"/>
                </a:solidFill>
                <a:latin typeface="Bauhaus 93"/>
                <a:ea typeface="+mj-ea"/>
                <a:cs typeface="Bauhaus 93"/>
              </a:rPr>
              <a:t>electrons</a:t>
            </a:r>
            <a:r>
              <a:rPr lang="fr-FR" sz="3000" spc="300" baseline="0" dirty="0" smtClean="0">
                <a:solidFill>
                  <a:schemeClr val="bg1"/>
                </a:solidFill>
                <a:latin typeface="Bauhaus 93"/>
                <a:ea typeface="+mj-ea"/>
                <a:cs typeface="Bauhaus 93"/>
              </a:rPr>
              <a:t> / </a:t>
            </a:r>
            <a:r>
              <a:rPr lang="fr-FR" sz="3000" spc="300" baseline="0" dirty="0" smtClean="0">
                <a:solidFill>
                  <a:schemeClr val="bg1"/>
                </a:solidFill>
                <a:latin typeface="Bauhaus 93"/>
                <a:cs typeface="Bauhaus 93"/>
              </a:rPr>
              <a:t>Transition </a:t>
            </a:r>
            <a:r>
              <a:rPr lang="fr-FR" sz="3000" spc="300" baseline="0" dirty="0" err="1" smtClean="0">
                <a:solidFill>
                  <a:schemeClr val="bg1"/>
                </a:solidFill>
                <a:latin typeface="Bauhaus 93"/>
                <a:ea typeface="+mj-ea"/>
                <a:cs typeface="Bauhaus 93"/>
              </a:rPr>
              <a:t>Metal</a:t>
            </a:r>
            <a:r>
              <a:rPr lang="fr-FR" sz="3000" spc="300" baseline="0" dirty="0" smtClean="0">
                <a:solidFill>
                  <a:schemeClr val="bg1"/>
                </a:solidFill>
                <a:latin typeface="Bauhaus 93"/>
                <a:ea typeface="+mj-ea"/>
                <a:cs typeface="Bauhaus 93"/>
              </a:rPr>
              <a:t>…</a:t>
            </a:r>
            <a:endParaRPr lang="fr-FR" sz="3000" spc="300" baseline="0" dirty="0">
              <a:solidFill>
                <a:schemeClr val="bg1"/>
              </a:solidFill>
              <a:latin typeface="Bauhaus 93"/>
              <a:ea typeface="+mj-ea"/>
              <a:cs typeface="Bauhaus 93"/>
            </a:endParaRPr>
          </a:p>
        </p:txBody>
      </p:sp>
      <p:sp>
        <p:nvSpPr>
          <p:cNvPr id="68" name="Accolade ouvrante 67"/>
          <p:cNvSpPr/>
          <p:nvPr/>
        </p:nvSpPr>
        <p:spPr bwMode="auto">
          <a:xfrm>
            <a:off x="1676400" y="5105401"/>
            <a:ext cx="179388" cy="1368425"/>
          </a:xfrm>
          <a:prstGeom prst="leftBrac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fr-FR" dirty="0">
              <a:latin typeface="Arial"/>
            </a:endParaRPr>
          </a:p>
        </p:txBody>
      </p:sp>
      <p:pic>
        <p:nvPicPr>
          <p:cNvPr id="4403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13663" r="6972" b="42233"/>
          <a:stretch/>
        </p:blipFill>
        <p:spPr bwMode="auto">
          <a:xfrm>
            <a:off x="1373188" y="1053184"/>
            <a:ext cx="5899150" cy="4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ZoneTexte 5"/>
          <p:cNvSpPr txBox="1">
            <a:spLocks noChangeArrowheads="1"/>
          </p:cNvSpPr>
          <p:nvPr/>
        </p:nvSpPr>
        <p:spPr bwMode="auto">
          <a:xfrm>
            <a:off x="419100" y="5229200"/>
            <a:ext cx="8077200" cy="156966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Potential</a:t>
            </a:r>
            <a:r>
              <a:rPr lang="fr-FR" b="1" dirty="0">
                <a:solidFill>
                  <a:schemeClr val="bg1"/>
                </a:solidFill>
                <a:latin typeface="Arial" charset="0"/>
                <a:cs typeface="Arial" charset="0"/>
              </a:rPr>
              <a:t> vs. composition for the system</a:t>
            </a:r>
          </a:p>
          <a:p>
            <a:pPr algn="ctr" eaLnBrk="1" hangingPunct="1"/>
            <a:r>
              <a:rPr lang="fr-FR" b="1" dirty="0">
                <a:solidFill>
                  <a:schemeClr val="bg1"/>
                </a:solidFill>
                <a:latin typeface="Arial" charset="0"/>
                <a:cs typeface="Arial" charset="0"/>
              </a:rPr>
              <a:t> Li</a:t>
            </a:r>
            <a:r>
              <a:rPr lang="fr-FR" b="1" baseline="-25000" dirty="0">
                <a:solidFill>
                  <a:schemeClr val="bg1"/>
                </a:solidFill>
                <a:latin typeface="Arial" charset="0"/>
                <a:cs typeface="Arial" charset="0"/>
              </a:rPr>
              <a:t>2-x</a:t>
            </a:r>
            <a:r>
              <a:rPr lang="fr-FR" b="1" dirty="0">
                <a:solidFill>
                  <a:schemeClr val="bg1"/>
                </a:solidFill>
                <a:latin typeface="Arial" charset="0"/>
                <a:cs typeface="Arial" charset="0"/>
              </a:rPr>
              <a:t>FeSiO</a:t>
            </a:r>
            <a:r>
              <a:rPr lang="fr-FR" b="1" baseline="-25000" dirty="0">
                <a:solidFill>
                  <a:schemeClr val="bg1"/>
                </a:solidFill>
                <a:latin typeface="Arial" charset="0"/>
                <a:cs typeface="Arial" charset="0"/>
              </a:rPr>
              <a:t>4-y</a:t>
            </a:r>
            <a:r>
              <a:rPr lang="fr-FR" b="1" dirty="0">
                <a:solidFill>
                  <a:srgbClr val="FFFF00"/>
                </a:solidFill>
                <a:latin typeface="Arial" charset="0"/>
                <a:cs typeface="Arial" charset="0"/>
              </a:rPr>
              <a:t>N</a:t>
            </a:r>
            <a:r>
              <a:rPr lang="fr-FR" b="1" baseline="-25000" dirty="0">
                <a:solidFill>
                  <a:schemeClr val="bg1"/>
                </a:solidFill>
                <a:latin typeface="Arial" charset="0"/>
                <a:cs typeface="Arial" charset="0"/>
              </a:rPr>
              <a:t>y</a:t>
            </a:r>
            <a:r>
              <a:rPr lang="fr-FR" b="1" dirty="0">
                <a:solidFill>
                  <a:schemeClr val="bg1"/>
                </a:solidFill>
                <a:latin typeface="Arial" charset="0"/>
                <a:cs typeface="Arial" charset="0"/>
              </a:rPr>
              <a:t> for y = 0.5 and y = </a:t>
            </a:r>
            <a:r>
              <a:rPr lang="fr-FR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</a:t>
            </a:r>
          </a:p>
          <a:p>
            <a:pPr algn="ctr" eaLnBrk="1" hangingPunct="1"/>
            <a:r>
              <a:rPr lang="fr-FR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De Arroyo et al.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J. Mat. Chem., </a:t>
            </a:r>
            <a:r>
              <a:rPr 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21(27), 10026 (2011).</a:t>
            </a:r>
          </a:p>
          <a:p>
            <a:pPr algn="ctr" eaLnBrk="1" hangingPunct="1"/>
            <a:endParaRPr lang="fr-FR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4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3822700"/>
            <a:ext cx="33020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943600"/>
            <a:ext cx="411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29908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r 7"/>
          <p:cNvGrpSpPr>
            <a:grpSpLocks/>
          </p:cNvGrpSpPr>
          <p:nvPr/>
        </p:nvGrpSpPr>
        <p:grpSpPr bwMode="auto">
          <a:xfrm>
            <a:off x="4343400" y="1155700"/>
            <a:ext cx="4419600" cy="2120900"/>
            <a:chOff x="4343400" y="685800"/>
            <a:chExt cx="4419600" cy="2120900"/>
          </a:xfrm>
        </p:grpSpPr>
        <p:pic>
          <p:nvPicPr>
            <p:cNvPr id="43015" name="Imag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685800"/>
              <a:ext cx="33528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6" name="Imag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1752600"/>
              <a:ext cx="9144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2141" y="122238"/>
            <a:ext cx="6858000" cy="792162"/>
          </a:xfrm>
          <a:prstGeom prst="rect">
            <a:avLst/>
          </a:prstGeom>
          <a:solidFill>
            <a:srgbClr val="E31D30"/>
          </a:solidFill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200" b="1" dirty="0" err="1">
                <a:solidFill>
                  <a:schemeClr val="bg1"/>
                </a:solidFill>
                <a:latin typeface="Bauhaus 93" pitchFamily="-112" charset="0"/>
                <a:ea typeface="ＭＳ Ｐゴシック" pitchFamily="-112" charset="-128"/>
                <a:cs typeface="ＭＳ Ｐゴシック" pitchFamily="-112" charset="-128"/>
              </a:rPr>
              <a:t>t</a:t>
            </a:r>
            <a:r>
              <a:rPr lang="fr-FR" sz="3200" b="1" dirty="0">
                <a:solidFill>
                  <a:schemeClr val="bg1"/>
                </a:solidFill>
                <a:latin typeface="Bauhaus 93" pitchFamily="-112" charset="0"/>
                <a:ea typeface="ＭＳ Ｐゴシック" pitchFamily="-112" charset="-128"/>
                <a:cs typeface="ＭＳ Ｐゴシック" pitchFamily="-112" charset="-128"/>
              </a:rPr>
              <a:t>+ = </a:t>
            </a:r>
            <a:r>
              <a:rPr lang="fr-FR" sz="3200" b="1" dirty="0" smtClean="0">
                <a:solidFill>
                  <a:schemeClr val="bg1"/>
                </a:solidFill>
                <a:latin typeface="Bauhaus 93" pitchFamily="-112" charset="0"/>
                <a:ea typeface="ＭＳ Ｐゴシック" pitchFamily="-112" charset="-128"/>
                <a:cs typeface="ＭＳ Ｐゴシック" pitchFamily="-112" charset="-128"/>
              </a:rPr>
              <a:t>1  </a:t>
            </a:r>
            <a:r>
              <a:rPr lang="fr-FR" sz="3200" b="1" dirty="0" err="1" smtClean="0">
                <a:solidFill>
                  <a:schemeClr val="bg1"/>
                </a:solidFill>
                <a:latin typeface="Bauhaus 93" pitchFamily="-112" charset="0"/>
                <a:ea typeface="ＭＳ Ｐゴシック" pitchFamily="-112" charset="-128"/>
                <a:cs typeface="ＭＳ Ｐゴシック" pitchFamily="-112" charset="-128"/>
              </a:rPr>
              <a:t>polymer</a:t>
            </a:r>
            <a:r>
              <a:rPr lang="fr-FR" sz="3200" b="1" dirty="0">
                <a:solidFill>
                  <a:schemeClr val="bg1"/>
                </a:solidFill>
                <a:latin typeface="Bauhaus 93" pitchFamily="-112" charset="0"/>
                <a:ea typeface="ＭＳ Ｐゴシック" pitchFamily="-112" charset="-128"/>
                <a:cs typeface="ＭＳ Ｐゴシック" pitchFamily="-112" charset="-128"/>
              </a:rPr>
              <a:t>  </a:t>
            </a:r>
            <a:r>
              <a:rPr lang="fr-FR" sz="3200" b="1" dirty="0" err="1">
                <a:solidFill>
                  <a:schemeClr val="bg1"/>
                </a:solidFill>
                <a:latin typeface="Bauhaus 93" pitchFamily="-112" charset="0"/>
                <a:ea typeface="ＭＳ Ｐゴシック" pitchFamily="-112" charset="-128"/>
                <a:cs typeface="ＭＳ Ｐゴシック" pitchFamily="-112" charset="-128"/>
              </a:rPr>
              <a:t>electrolytes</a:t>
            </a:r>
            <a:r>
              <a:rPr lang="fr-FR" sz="3200" b="1" dirty="0">
                <a:solidFill>
                  <a:schemeClr val="bg1"/>
                </a:solidFill>
                <a:latin typeface="Bauhaus 93" pitchFamily="-112" charset="0"/>
                <a:ea typeface="ＭＳ Ｐゴシック" pitchFamily="-112" charset="-128"/>
                <a:cs typeface="ＭＳ Ｐゴシック" pitchFamily="-112" charset="-128"/>
              </a:rPr>
              <a:t>  …</a:t>
            </a:r>
            <a:endParaRPr lang="fr-FR" sz="3200" dirty="0">
              <a:solidFill>
                <a:schemeClr val="bg1"/>
              </a:solidFill>
              <a:latin typeface="+mj-lt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92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666" name="Text Box 2"/>
          <p:cNvSpPr txBox="1">
            <a:spLocks noChangeArrowheads="1"/>
          </p:cNvSpPr>
          <p:nvPr/>
        </p:nvSpPr>
        <p:spPr bwMode="auto">
          <a:xfrm>
            <a:off x="2071916" y="108976"/>
            <a:ext cx="4745356" cy="707886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fr-FR" sz="4000" dirty="0" smtClean="0">
                <a:solidFill>
                  <a:schemeClr val="bg1"/>
                </a:solidFill>
                <a:latin typeface="Bauhaus 93"/>
                <a:cs typeface="Bauhaus 93"/>
              </a:rPr>
              <a:t>Our </a:t>
            </a:r>
            <a:r>
              <a:rPr lang="fr-FR" sz="4000" dirty="0" err="1" smtClean="0">
                <a:solidFill>
                  <a:schemeClr val="bg1"/>
                </a:solidFill>
                <a:latin typeface="Bauhaus 93"/>
                <a:cs typeface="Bauhaus 93"/>
              </a:rPr>
              <a:t>forefathers</a:t>
            </a:r>
            <a:r>
              <a:rPr lang="fr-FR" sz="4000" dirty="0" smtClean="0">
                <a:solidFill>
                  <a:schemeClr val="bg1"/>
                </a:solidFill>
                <a:latin typeface="Bauhaus 93"/>
                <a:cs typeface="Bauhaus 93"/>
              </a:rPr>
              <a:t>…</a:t>
            </a:r>
            <a:endParaRPr lang="en-GB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uhaus 93"/>
              <a:cs typeface="Bauhaus 93"/>
            </a:endParaRPr>
          </a:p>
        </p:txBody>
      </p:sp>
      <p:pic>
        <p:nvPicPr>
          <p:cNvPr id="34" name="Image 3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457" y="822156"/>
            <a:ext cx="3471545" cy="4195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38" y="1005667"/>
            <a:ext cx="138112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r 4"/>
          <p:cNvGrpSpPr/>
          <p:nvPr/>
        </p:nvGrpSpPr>
        <p:grpSpPr>
          <a:xfrm>
            <a:off x="476916" y="3184136"/>
            <a:ext cx="8261803" cy="3458704"/>
            <a:chOff x="476914" y="3184135"/>
            <a:chExt cx="8261803" cy="3458704"/>
          </a:xfrm>
        </p:grpSpPr>
        <p:sp>
          <p:nvSpPr>
            <p:cNvPr id="36" name="ZoneTexte 35"/>
            <p:cNvSpPr txBox="1"/>
            <p:nvPr/>
          </p:nvSpPr>
          <p:spPr>
            <a:xfrm>
              <a:off x="476914" y="5103956"/>
              <a:ext cx="8261803" cy="1538883"/>
            </a:xfrm>
            <a:prstGeom prst="rect">
              <a:avLst/>
            </a:prstGeom>
            <a:solidFill>
              <a:srgbClr val="C0504D"/>
            </a:solidFill>
          </p:spPr>
          <p:txBody>
            <a:bodyPr wrap="square">
              <a:spAutoFit/>
            </a:bodyPr>
            <a:lstStyle/>
            <a:p>
              <a:pPr marL="540000" indent="-5400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i="1" dirty="0" smtClean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- 	</a:t>
              </a:r>
              <a:r>
                <a:rPr lang="en-GB" sz="2000" i="1" dirty="0" smtClean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. Furthermore, sodium batteries are the most energetic, and their electromotive force is double that of zinc cells.</a:t>
              </a:r>
              <a:endParaRPr lang="fr-FR" sz="2000" dirty="0" smtClean="0">
                <a:solidFill>
                  <a:schemeClr val="bg1"/>
                </a:solidFill>
                <a:latin typeface="Arial"/>
                <a:ea typeface="+mn-ea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i="1" dirty="0" smtClean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		Jules Verne</a:t>
              </a:r>
              <a:br>
                <a:rPr lang="en-GB" sz="2000" i="1" dirty="0" smtClean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</a:br>
              <a:r>
                <a:rPr lang="en-GB" sz="2000" i="1" dirty="0" smtClean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		Twenty Thousand Leagues Under The Sea</a:t>
              </a:r>
              <a:r>
                <a:rPr lang="en-GB" sz="1400" i="1" dirty="0" smtClean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			</a:t>
              </a:r>
              <a:r>
                <a:rPr lang="en-GB" sz="1400" i="1" dirty="0" err="1" smtClean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Hetzel</a:t>
              </a:r>
              <a:r>
                <a:rPr lang="en-GB" sz="1400" i="1" dirty="0" smtClean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 Publisher, Paris 1870</a:t>
              </a:r>
              <a:r>
                <a:rPr lang="fr-FR" sz="1400" dirty="0" smtClean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 </a:t>
              </a:r>
              <a:endParaRPr lang="fr-FR" sz="1400" b="1" dirty="0">
                <a:solidFill>
                  <a:schemeClr val="bg1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476914" y="3184135"/>
              <a:ext cx="5195541" cy="1938992"/>
            </a:xfrm>
            <a:prstGeom prst="rect">
              <a:avLst/>
            </a:prstGeom>
            <a:solidFill>
              <a:srgbClr val="C0504D"/>
            </a:solidFill>
          </p:spPr>
          <p:txBody>
            <a:bodyPr wrap="square">
              <a:spAutoFit/>
            </a:bodyPr>
            <a:lstStyle/>
            <a:p>
              <a:pPr marL="540000" indent="-5400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i="1" dirty="0" smtClean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- 	</a:t>
              </a:r>
              <a:r>
                <a:rPr lang="en-GB" sz="2000" i="1" dirty="0" smtClean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Sodium?</a:t>
              </a:r>
              <a:endParaRPr lang="fr-FR" sz="2000" dirty="0" smtClean="0">
                <a:solidFill>
                  <a:schemeClr val="bg1"/>
                </a:solidFill>
                <a:latin typeface="Arial"/>
                <a:ea typeface="+mn-ea"/>
                <a:cs typeface="+mn-cs"/>
              </a:endParaRPr>
            </a:p>
            <a:p>
              <a:pPr marL="540000" indent="-5400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i="1" dirty="0" smtClean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- 	Yes Sir. Mixed with mercury, it forms an amalgam which replaces zinc in Bunsen cells. The mercury lasts forever. Only sodium is consumed and the ocean provides it. </a:t>
              </a:r>
              <a:endParaRPr lang="fr-FR" sz="1400" b="1" dirty="0">
                <a:solidFill>
                  <a:schemeClr val="bg1"/>
                </a:solidFill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2543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920880" cy="778099"/>
          </a:xfrm>
          <a:solidFill>
            <a:srgbClr val="3366FF"/>
          </a:solidFill>
        </p:spPr>
        <p:txBody>
          <a:bodyPr anchor="t" anchorCtr="1">
            <a:normAutofit/>
          </a:bodyPr>
          <a:lstStyle/>
          <a:p>
            <a:pPr algn="ctr"/>
            <a:r>
              <a:rPr lang="fr-FR" baseline="0" dirty="0" smtClean="0">
                <a:solidFill>
                  <a:schemeClr val="bg1"/>
                </a:solidFill>
                <a:latin typeface="Bauhaus 93"/>
                <a:cs typeface="Bauhaus 93"/>
              </a:rPr>
              <a:t>4 </a:t>
            </a:r>
            <a:r>
              <a:rPr lang="fr-FR" baseline="0" dirty="0" err="1" smtClean="0">
                <a:solidFill>
                  <a:schemeClr val="bg1"/>
                </a:solidFill>
                <a:latin typeface="Bauhaus 93"/>
                <a:cs typeface="Bauhaus 93"/>
              </a:rPr>
              <a:t>electrochemical</a:t>
            </a:r>
            <a:r>
              <a:rPr lang="fr-FR" baseline="0" dirty="0" smtClean="0">
                <a:solidFill>
                  <a:schemeClr val="bg1"/>
                </a:solidFill>
                <a:latin typeface="Bauhaus 93"/>
                <a:cs typeface="Bauhaus 93"/>
              </a:rPr>
              <a:t> </a:t>
            </a:r>
            <a:r>
              <a:rPr lang="fr-FR" baseline="0" dirty="0" err="1" smtClean="0">
                <a:solidFill>
                  <a:schemeClr val="bg1"/>
                </a:solidFill>
                <a:latin typeface="Bauhaus 93"/>
                <a:cs typeface="Bauhaus 93"/>
              </a:rPr>
              <a:t>contenders</a:t>
            </a:r>
            <a:endParaRPr lang="fr-FR" baseline="0" dirty="0">
              <a:solidFill>
                <a:schemeClr val="bg1"/>
              </a:solidFill>
              <a:latin typeface="Bauhaus 93"/>
              <a:cs typeface="Bauhaus 93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6" r="27950"/>
          <a:stretch/>
        </p:blipFill>
        <p:spPr>
          <a:xfrm>
            <a:off x="102105" y="2705453"/>
            <a:ext cx="8646361" cy="2811780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2071406" y="1052736"/>
            <a:ext cx="6169902" cy="2927379"/>
            <a:chOff x="2071406" y="1052736"/>
            <a:chExt cx="6169902" cy="2927378"/>
          </a:xfrm>
        </p:grpSpPr>
        <p:sp>
          <p:nvSpPr>
            <p:cNvPr id="6" name="ZoneTexte 5"/>
            <p:cNvSpPr txBox="1"/>
            <p:nvPr/>
          </p:nvSpPr>
          <p:spPr>
            <a:xfrm>
              <a:off x="2071406" y="1800938"/>
              <a:ext cx="28782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Arial"/>
                  <a:cs typeface="Arial"/>
                </a:rPr>
                <a:t>Copper </a:t>
              </a:r>
              <a:r>
                <a:rPr lang="fr-FR" b="1" dirty="0" err="1" smtClean="0">
                  <a:latin typeface="Arial"/>
                  <a:cs typeface="Arial"/>
                </a:rPr>
                <a:t>current</a:t>
              </a:r>
              <a:r>
                <a:rPr lang="fr-FR" b="1" dirty="0" smtClean="0">
                  <a:latin typeface="Arial"/>
                  <a:cs typeface="Arial"/>
                </a:rPr>
                <a:t> </a:t>
              </a:r>
              <a:r>
                <a:rPr lang="fr-FR" b="1" dirty="0" err="1" smtClean="0">
                  <a:latin typeface="Arial"/>
                  <a:cs typeface="Arial"/>
                </a:rPr>
                <a:t>collector</a:t>
              </a:r>
              <a:endParaRPr lang="fr-FR" b="1" dirty="0">
                <a:latin typeface="Arial"/>
                <a:cs typeface="Arial"/>
              </a:endParaRPr>
            </a:p>
          </p:txBody>
        </p:sp>
        <p:grpSp>
          <p:nvGrpSpPr>
            <p:cNvPr id="3" name="Grouper 2"/>
            <p:cNvGrpSpPr/>
            <p:nvPr/>
          </p:nvGrpSpPr>
          <p:grpSpPr>
            <a:xfrm>
              <a:off x="5004048" y="1556792"/>
              <a:ext cx="1008112" cy="2423322"/>
              <a:chOff x="5004048" y="1556792"/>
              <a:chExt cx="1008112" cy="2423322"/>
            </a:xfrm>
          </p:grpSpPr>
          <p:cxnSp>
            <p:nvCxnSpPr>
              <p:cNvPr id="5" name="Connecteur droit avec flèche 4"/>
              <p:cNvCxnSpPr/>
              <p:nvPr/>
            </p:nvCxnSpPr>
            <p:spPr>
              <a:xfrm>
                <a:off x="5004048" y="2060848"/>
                <a:ext cx="360040" cy="115212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avec flèche 7"/>
              <p:cNvCxnSpPr/>
              <p:nvPr/>
            </p:nvCxnSpPr>
            <p:spPr>
              <a:xfrm flipH="1">
                <a:off x="5196644" y="1556792"/>
                <a:ext cx="815516" cy="242332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ZoneTexte 10"/>
            <p:cNvSpPr txBox="1"/>
            <p:nvPr/>
          </p:nvSpPr>
          <p:spPr>
            <a:xfrm>
              <a:off x="5940152" y="1052736"/>
              <a:ext cx="2301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Arial"/>
                  <a:cs typeface="Arial"/>
                </a:rPr>
                <a:t>Al </a:t>
              </a:r>
              <a:r>
                <a:rPr lang="fr-FR" b="1" dirty="0" err="1" smtClean="0">
                  <a:latin typeface="Arial"/>
                  <a:cs typeface="Arial"/>
                </a:rPr>
                <a:t>current</a:t>
              </a:r>
              <a:r>
                <a:rPr lang="fr-FR" b="1" dirty="0" smtClean="0">
                  <a:latin typeface="Arial"/>
                  <a:cs typeface="Arial"/>
                </a:rPr>
                <a:t> </a:t>
              </a:r>
              <a:r>
                <a:rPr lang="fr-FR" b="1" dirty="0" err="1" smtClean="0">
                  <a:latin typeface="Arial"/>
                  <a:cs typeface="Arial"/>
                </a:rPr>
                <a:t>collector</a:t>
              </a:r>
              <a:endParaRPr lang="fr-FR" b="1" dirty="0">
                <a:latin typeface="Arial"/>
                <a:cs typeface="Arial"/>
              </a:endParaRPr>
            </a:p>
          </p:txBody>
        </p:sp>
      </p:grpSp>
      <p:grpSp>
        <p:nvGrpSpPr>
          <p:cNvPr id="17" name="Grouper 16"/>
          <p:cNvGrpSpPr/>
          <p:nvPr/>
        </p:nvGrpSpPr>
        <p:grpSpPr>
          <a:xfrm>
            <a:off x="5292080" y="5229199"/>
            <a:ext cx="2906576" cy="1305436"/>
            <a:chOff x="5292080" y="5229200"/>
            <a:chExt cx="2906576" cy="1305436"/>
          </a:xfrm>
        </p:grpSpPr>
        <p:cxnSp>
          <p:nvCxnSpPr>
            <p:cNvPr id="10" name="Connecteur droit avec flèche 9"/>
            <p:cNvCxnSpPr/>
            <p:nvPr/>
          </p:nvCxnSpPr>
          <p:spPr>
            <a:xfrm flipH="1" flipV="1">
              <a:off x="5292080" y="5229200"/>
              <a:ext cx="360040" cy="10081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5704677" y="6165304"/>
              <a:ext cx="2493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latin typeface="Arial"/>
                  <a:cs typeface="Arial"/>
                </a:rPr>
                <a:t>Very</a:t>
              </a:r>
              <a:r>
                <a:rPr lang="fr-FR" b="1" dirty="0" smtClean="0">
                  <a:latin typeface="Arial"/>
                  <a:cs typeface="Arial"/>
                </a:rPr>
                <a:t> </a:t>
              </a:r>
              <a:r>
                <a:rPr lang="fr-FR" b="1" dirty="0" err="1" smtClean="0">
                  <a:latin typeface="Arial"/>
                  <a:cs typeface="Arial"/>
                </a:rPr>
                <a:t>little</a:t>
              </a:r>
              <a:r>
                <a:rPr lang="fr-FR" b="1" dirty="0" smtClean="0">
                  <a:latin typeface="Arial"/>
                  <a:cs typeface="Arial"/>
                </a:rPr>
                <a:t> </a:t>
              </a:r>
              <a:r>
                <a:rPr lang="fr-FR" b="1" dirty="0" err="1" smtClean="0">
                  <a:latin typeface="Arial"/>
                  <a:cs typeface="Arial"/>
                </a:rPr>
                <a:t>metal</a:t>
              </a:r>
              <a:r>
                <a:rPr lang="fr-FR" b="1" dirty="0" smtClean="0">
                  <a:latin typeface="Arial"/>
                  <a:cs typeface="Arial"/>
                </a:rPr>
                <a:t> </a:t>
              </a:r>
              <a:r>
                <a:rPr lang="fr-FR" b="1" dirty="0" err="1" smtClean="0">
                  <a:latin typeface="Arial"/>
                  <a:cs typeface="Arial"/>
                </a:rPr>
                <a:t>used</a:t>
              </a:r>
              <a:endParaRPr lang="fr-FR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26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277813"/>
            <a:ext cx="5915000" cy="48418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b="1" baseline="0" dirty="0" smtClean="0">
                <a:solidFill>
                  <a:srgbClr val="F8FF07"/>
                </a:solidFill>
                <a:latin typeface="Bauhaus 93" pitchFamily="-112" charset="0"/>
              </a:rPr>
              <a:t>Conclusions… </a:t>
            </a:r>
            <a:endParaRPr lang="en-GB" baseline="0" dirty="0"/>
          </a:p>
        </p:txBody>
      </p:sp>
      <p:sp>
        <p:nvSpPr>
          <p:cNvPr id="1007619" name="Rectangle 3"/>
          <p:cNvSpPr>
            <a:spLocks noChangeArrowheads="1"/>
          </p:cNvSpPr>
          <p:nvPr/>
        </p:nvSpPr>
        <p:spPr bwMode="auto">
          <a:xfrm>
            <a:off x="76200" y="2503364"/>
            <a:ext cx="883920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92100" indent="-292100">
              <a:lnSpc>
                <a:spcPct val="80000"/>
              </a:lnSpc>
              <a:defRPr/>
            </a:pPr>
            <a:r>
              <a:rPr lang="en-GB" sz="2600" dirty="0">
                <a:solidFill>
                  <a:srgbClr val="7F7F7F"/>
                </a:solidFill>
                <a:latin typeface="Arial Black" pitchFamily="-107" charset="0"/>
              </a:rPr>
              <a:t>•</a:t>
            </a:r>
            <a:r>
              <a:rPr lang="en-GB" sz="26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-107" charset="0"/>
              </a:rPr>
              <a:t>	</a:t>
            </a:r>
            <a:r>
              <a:rPr lang="en-GB" b="1" dirty="0">
                <a:solidFill>
                  <a:srgbClr val="FF0000"/>
                </a:solidFill>
              </a:rPr>
              <a:t>Li°</a:t>
            </a:r>
            <a:r>
              <a:rPr lang="en-GB" b="1" dirty="0">
                <a:solidFill>
                  <a:schemeClr val="bg1"/>
                </a:solidFill>
              </a:rPr>
              <a:t> polymer batteries DO </a:t>
            </a:r>
            <a:r>
              <a:rPr lang="en-GB" b="1" dirty="0" smtClean="0">
                <a:solidFill>
                  <a:schemeClr val="bg1"/>
                </a:solidFill>
              </a:rPr>
              <a:t>exist with </a:t>
            </a:r>
            <a:r>
              <a:rPr lang="en-GB" b="1" dirty="0" smtClean="0">
                <a:solidFill>
                  <a:srgbClr val="1FB75B"/>
                </a:solidFill>
              </a:rPr>
              <a:t>GREE</a:t>
            </a:r>
            <a:r>
              <a:rPr lang="en-GB" b="1" dirty="0">
                <a:solidFill>
                  <a:srgbClr val="1FB75B"/>
                </a:solidFill>
              </a:rPr>
              <a:t>N</a:t>
            </a:r>
            <a:r>
              <a:rPr lang="en-GB" b="1" dirty="0" smtClean="0">
                <a:solidFill>
                  <a:schemeClr val="bg1"/>
                </a:solidFill>
              </a:rPr>
              <a:t> LiFePO</a:t>
            </a:r>
            <a:r>
              <a:rPr lang="en-GB" b="1" baseline="-25000" dirty="0" smtClean="0">
                <a:solidFill>
                  <a:schemeClr val="bg1"/>
                </a:solidFill>
              </a:rPr>
              <a:t>4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  <a:r>
              <a:rPr lang="en-GB" b="1" dirty="0">
                <a:solidFill>
                  <a:srgbClr val="1FB75B"/>
                </a:solidFill>
              </a:rPr>
              <a:t>no Cu°</a:t>
            </a:r>
            <a:r>
              <a:rPr lang="en-GB" b="1" dirty="0" smtClean="0">
                <a:solidFill>
                  <a:schemeClr val="bg1"/>
                </a:solidFill>
              </a:rPr>
              <a:t> and </a:t>
            </a:r>
            <a:r>
              <a:rPr lang="en-GB" b="1" dirty="0">
                <a:solidFill>
                  <a:schemeClr val="bg1"/>
                </a:solidFill>
              </a:rPr>
              <a:t>up to now meet  </a:t>
            </a:r>
            <a:r>
              <a:rPr lang="en-GB" b="1" dirty="0">
                <a:solidFill>
                  <a:srgbClr val="FF6600"/>
                </a:solidFill>
              </a:rPr>
              <a:t>SAFETY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smtClean="0">
                <a:solidFill>
                  <a:schemeClr val="bg1"/>
                </a:solidFill>
              </a:rPr>
              <a:t>tests; </a:t>
            </a:r>
            <a:r>
              <a:rPr lang="en-GB" b="1" dirty="0">
                <a:solidFill>
                  <a:schemeClr val="bg1"/>
                </a:solidFill>
              </a:rPr>
              <a:t>a 60°C operation is a plausible and desirable </a:t>
            </a:r>
            <a:r>
              <a:rPr lang="en-GB" b="1" dirty="0" smtClean="0">
                <a:solidFill>
                  <a:schemeClr val="bg1"/>
                </a:solidFill>
              </a:rPr>
              <a:t>goal. Probably not for grid.   </a:t>
            </a:r>
            <a:r>
              <a:rPr lang="en-GB" sz="2600" b="1" dirty="0" smtClean="0">
                <a:solidFill>
                  <a:schemeClr val="bg1"/>
                </a:solidFill>
              </a:rPr>
              <a:t> </a:t>
            </a:r>
            <a:r>
              <a:rPr lang="en-GB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7" charset="0"/>
              </a:rPr>
              <a:t> </a:t>
            </a:r>
            <a:endParaRPr lang="en-GB" sz="2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</a:endParaRPr>
          </a:p>
        </p:txBody>
      </p:sp>
      <p:sp>
        <p:nvSpPr>
          <p:cNvPr id="1007621" name="Text Box 5"/>
          <p:cNvSpPr txBox="1">
            <a:spLocks noChangeArrowheads="1"/>
          </p:cNvSpPr>
          <p:nvPr/>
        </p:nvSpPr>
        <p:spPr bwMode="auto">
          <a:xfrm>
            <a:off x="76200" y="4699381"/>
            <a:ext cx="8991600" cy="108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2100" indent="-292100">
              <a:lnSpc>
                <a:spcPct val="80000"/>
              </a:lnSpc>
              <a:defRPr/>
            </a:pPr>
            <a:r>
              <a:rPr lang="en-GB" sz="2600" kern="200" dirty="0">
                <a:solidFill>
                  <a:srgbClr val="FFFF00"/>
                </a:solidFill>
                <a:latin typeface="Arial Black" pitchFamily="-107" charset="0"/>
              </a:rPr>
              <a:t>•</a:t>
            </a:r>
            <a:r>
              <a:rPr lang="en-GB" sz="2600" kern="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7" charset="0"/>
              </a:rPr>
              <a:t>	</a:t>
            </a:r>
            <a:r>
              <a:rPr lang="en-GB" b="1" kern="800" dirty="0" smtClean="0">
                <a:solidFill>
                  <a:srgbClr val="1FB75B"/>
                </a:solidFill>
              </a:rPr>
              <a:t>Mg</a:t>
            </a:r>
            <a:r>
              <a:rPr lang="en-GB" b="1" kern="800" dirty="0" smtClean="0">
                <a:solidFill>
                  <a:schemeClr val="bg1"/>
                </a:solidFill>
              </a:rPr>
              <a:t> is a decisive advantage only if </a:t>
            </a:r>
            <a:r>
              <a:rPr lang="en-GB" b="1" dirty="0" smtClean="0">
                <a:solidFill>
                  <a:schemeClr val="bg1"/>
                </a:solidFill>
              </a:rPr>
              <a:t> its  double charge induces  2 electron reaction: </a:t>
            </a:r>
            <a:r>
              <a:rPr lang="en-GB" b="1" dirty="0" err="1" smtClean="0">
                <a:solidFill>
                  <a:schemeClr val="bg1"/>
                </a:solidFill>
              </a:rPr>
              <a:t>MgMn</a:t>
            </a:r>
            <a:r>
              <a:rPr lang="en-GB" b="1" baseline="30000" dirty="0" err="1" smtClean="0">
                <a:solidFill>
                  <a:schemeClr val="bg1"/>
                </a:solidFill>
              </a:rPr>
              <a:t>II</a:t>
            </a:r>
            <a:r>
              <a:rPr lang="en-GB" b="1" dirty="0" err="1" smtClean="0">
                <a:solidFill>
                  <a:schemeClr val="bg1"/>
                </a:solidFill>
              </a:rPr>
              <a:t>S</a:t>
            </a:r>
            <a:r>
              <a:rPr lang="en-GB" b="1" kern="800" dirty="0" err="1" smtClean="0">
                <a:solidFill>
                  <a:schemeClr val="bg1"/>
                </a:solidFill>
              </a:rPr>
              <a:t>i</a:t>
            </a:r>
            <a:r>
              <a:rPr lang="fr-FR" b="1" kern="800" dirty="0" smtClean="0">
                <a:solidFill>
                  <a:schemeClr val="bg1"/>
                </a:solidFill>
                <a:sym typeface="Symbol"/>
              </a:rPr>
              <a:t>O</a:t>
            </a:r>
            <a:r>
              <a:rPr lang="fr-FR" b="1" kern="800" baseline="-25000" dirty="0" smtClean="0">
                <a:solidFill>
                  <a:schemeClr val="bg1"/>
                </a:solidFill>
                <a:sym typeface="Symbol"/>
              </a:rPr>
              <a:t>4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  <a:sym typeface="Symbol"/>
              </a:rPr>
              <a:t> 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Mn</a:t>
            </a:r>
            <a:r>
              <a:rPr lang="fr-FR" b="1" baseline="30000" dirty="0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IV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SiO</a:t>
            </a:r>
            <a:r>
              <a:rPr lang="fr-FR" b="1" baseline="-25000" dirty="0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4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 (</a:t>
            </a:r>
            <a:r>
              <a:rPr lang="fr-FR" b="1" dirty="0" err="1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cf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 LiFe</a:t>
            </a:r>
            <a:r>
              <a:rPr lang="fr-FR" b="1" baseline="30000" dirty="0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II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PO</a:t>
            </a:r>
            <a:r>
              <a:rPr lang="fr-FR" b="1" baseline="-25000" dirty="0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4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 </a:t>
            </a:r>
            <a:r>
              <a:rPr lang="fr-FR" dirty="0">
                <a:solidFill>
                  <a:schemeClr val="bg1"/>
                </a:solidFill>
                <a:sym typeface="Symbol"/>
              </a:rPr>
              <a:t></a:t>
            </a:r>
            <a:r>
              <a:rPr lang="en-GB" dirty="0" smtClean="0"/>
              <a:t> 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Fe</a:t>
            </a:r>
            <a:r>
              <a:rPr lang="fr-FR" b="1" baseline="30000" dirty="0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III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PO</a:t>
            </a:r>
            <a:r>
              <a:rPr lang="fr-FR" b="1" baseline="-25000" dirty="0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4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). But in </a:t>
            </a:r>
            <a:r>
              <a:rPr lang="fr-FR" b="1" dirty="0" err="1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limbos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!</a:t>
            </a:r>
            <a:endParaRPr lang="en-GB" b="1" dirty="0" smtClean="0">
              <a:solidFill>
                <a:schemeClr val="bg1"/>
              </a:solidFill>
            </a:endParaRPr>
          </a:p>
          <a:p>
            <a:pPr marL="292100" indent="-292100">
              <a:lnSpc>
                <a:spcPct val="80000"/>
              </a:lnSpc>
              <a:defRPr/>
            </a:pPr>
            <a:endParaRPr lang="en-GB" b="1" dirty="0" smtClean="0">
              <a:solidFill>
                <a:schemeClr val="bg1"/>
              </a:solidFill>
            </a:endParaRPr>
          </a:p>
          <a:p>
            <a:pPr marL="292100" indent="-292100">
              <a:lnSpc>
                <a:spcPct val="80000"/>
              </a:lnSpc>
              <a:defRPr/>
            </a:pPr>
            <a:r>
              <a:rPr lang="en-GB" b="1" dirty="0" smtClean="0">
                <a:solidFill>
                  <a:schemeClr val="bg1"/>
                </a:solidFill>
              </a:rPr>
              <a:t>   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6200" y="3809974"/>
            <a:ext cx="8991600" cy="42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2100" indent="-292100">
              <a:lnSpc>
                <a:spcPct val="80000"/>
              </a:lnSpc>
              <a:defRPr/>
            </a:pPr>
            <a:r>
              <a:rPr lang="en-GB" sz="2600" dirty="0" smtClean="0">
                <a:solidFill>
                  <a:srgbClr val="FF6600"/>
                </a:solidFill>
                <a:latin typeface="Arial Black" pitchFamily="-112" charset="0"/>
                <a:ea typeface="ＭＳ Ｐゴシック" pitchFamily="-112" charset="-128"/>
                <a:cs typeface="ＭＳ Ｐゴシック" pitchFamily="-112" charset="-128"/>
              </a:rPr>
              <a:t>•	</a:t>
            </a:r>
            <a:r>
              <a:rPr lang="en-GB" b="1" dirty="0" smtClean="0">
                <a:solidFill>
                  <a:schemeClr val="bg1"/>
                </a:solidFill>
              </a:rPr>
              <a:t>Focus on sodium-ion  for smart grid storage.</a:t>
            </a:r>
            <a:r>
              <a:rPr lang="en-GB" sz="2600" dirty="0" smtClean="0">
                <a:solidFill>
                  <a:srgbClr val="FF6600"/>
                </a:solidFill>
                <a:latin typeface="Arial Black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GB" b="1" dirty="0" smtClean="0">
                <a:solidFill>
                  <a:schemeClr val="bg1"/>
                </a:solidFill>
              </a:rPr>
              <a:t>High temperature Na/S &gt; 50 </a:t>
            </a:r>
            <a:r>
              <a:rPr lang="en-GB" b="1" dirty="0" err="1" smtClean="0">
                <a:solidFill>
                  <a:schemeClr val="bg1"/>
                </a:solidFill>
              </a:rPr>
              <a:t>MWh</a:t>
            </a:r>
            <a:r>
              <a:rPr lang="en-GB" b="1" dirty="0" smtClean="0">
                <a:solidFill>
                  <a:schemeClr val="bg1"/>
                </a:solidFill>
              </a:rPr>
              <a:t> installed</a:t>
            </a:r>
            <a:r>
              <a:rPr lang="fr-FR" b="1" dirty="0" smtClean="0">
                <a:solidFill>
                  <a:schemeClr val="bg1"/>
                </a:solidFill>
              </a:rPr>
              <a:t>  </a:t>
            </a:r>
            <a:r>
              <a:rPr lang="fr-FR" dirty="0" smtClean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endParaRPr lang="en-GB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6200" y="1196753"/>
            <a:ext cx="883920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92100" indent="-292100">
              <a:lnSpc>
                <a:spcPct val="80000"/>
              </a:lnSpc>
              <a:defRPr/>
            </a:pPr>
            <a:r>
              <a:rPr lang="en-GB" sz="2600" dirty="0">
                <a:solidFill>
                  <a:srgbClr val="00CE00"/>
                </a:solidFill>
                <a:latin typeface="Arial Black" pitchFamily="-107" charset="0"/>
              </a:rPr>
              <a:t>•</a:t>
            </a:r>
            <a:r>
              <a:rPr lang="en-GB" sz="26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-107" charset="0"/>
              </a:rPr>
              <a:t>	</a:t>
            </a:r>
            <a:r>
              <a:rPr lang="en-GB" b="1" dirty="0" smtClean="0">
                <a:solidFill>
                  <a:schemeClr val="bg1"/>
                </a:solidFill>
              </a:rPr>
              <a:t>Batteries directly extrapolated from micro-electronics to </a:t>
            </a:r>
            <a:r>
              <a:rPr lang="en-GB" b="1" dirty="0" err="1" smtClean="0">
                <a:solidFill>
                  <a:schemeClr val="bg1"/>
                </a:solidFill>
              </a:rPr>
              <a:t>Evs</a:t>
            </a:r>
            <a:r>
              <a:rPr lang="en-GB" b="1" dirty="0" smtClean="0">
                <a:solidFill>
                  <a:schemeClr val="bg1"/>
                </a:solidFill>
              </a:rPr>
              <a:t> (even more grid!) are probably a dead-end due to unsustainability, short life-time and safety 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6" r="14299" b="56703"/>
          <a:stretch/>
        </p:blipFill>
        <p:spPr bwMode="auto">
          <a:xfrm>
            <a:off x="7315696" y="1700808"/>
            <a:ext cx="1720800" cy="9041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16904" y="5654917"/>
            <a:ext cx="8991600" cy="108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2100" indent="-292100">
              <a:lnSpc>
                <a:spcPct val="80000"/>
              </a:lnSpc>
              <a:defRPr/>
            </a:pPr>
            <a:r>
              <a:rPr lang="en-GB" sz="2600" kern="200" dirty="0">
                <a:solidFill>
                  <a:schemeClr val="bg1">
                    <a:lumMod val="65000"/>
                  </a:schemeClr>
                </a:solidFill>
                <a:latin typeface="Arial Black" pitchFamily="-107" charset="0"/>
              </a:rPr>
              <a:t>•</a:t>
            </a:r>
            <a:r>
              <a:rPr lang="en-GB" sz="2600" kern="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7" charset="0"/>
              </a:rPr>
              <a:t>	</a:t>
            </a:r>
            <a:r>
              <a:rPr lang="en-GB" b="1" kern="800" dirty="0" smtClean="0">
                <a:solidFill>
                  <a:schemeClr val="bg1"/>
                </a:solidFill>
              </a:rPr>
              <a:t>Make all this electrochemistry as slurry  to use in redox-flow  cells. Decoupling capacity from size of the cell. Replacement  of  </a:t>
            </a:r>
            <a:r>
              <a:rPr lang="en-GB" b="1" kern="800" dirty="0" smtClean="0">
                <a:solidFill>
                  <a:srgbClr val="FF6600"/>
                </a:solidFill>
              </a:rPr>
              <a:t>V</a:t>
            </a:r>
            <a:r>
              <a:rPr lang="en-GB" b="1" kern="800" baseline="30000" dirty="0" smtClean="0">
                <a:solidFill>
                  <a:srgbClr val="FF6600"/>
                </a:solidFill>
              </a:rPr>
              <a:t>V</a:t>
            </a:r>
            <a:r>
              <a:rPr lang="en-GB" b="1" kern="800" dirty="0" smtClean="0">
                <a:solidFill>
                  <a:srgbClr val="FF6600"/>
                </a:solidFill>
              </a:rPr>
              <a:t> + V</a:t>
            </a:r>
            <a:r>
              <a:rPr lang="en-GB" b="1" kern="800" baseline="30000" dirty="0" smtClean="0">
                <a:solidFill>
                  <a:srgbClr val="FF6600"/>
                </a:solidFill>
              </a:rPr>
              <a:t>IV</a:t>
            </a:r>
            <a:r>
              <a:rPr lang="en-GB" b="1" kern="800" dirty="0" smtClean="0">
                <a:solidFill>
                  <a:srgbClr val="FF6600"/>
                </a:solidFill>
              </a:rPr>
              <a:t> / V</a:t>
            </a:r>
            <a:r>
              <a:rPr lang="en-GB" b="1" kern="800" baseline="30000" dirty="0" smtClean="0">
                <a:solidFill>
                  <a:srgbClr val="FF6600"/>
                </a:solidFill>
              </a:rPr>
              <a:t>III</a:t>
            </a:r>
            <a:r>
              <a:rPr lang="en-GB" b="1" kern="800" dirty="0" smtClean="0">
                <a:solidFill>
                  <a:srgbClr val="FF6600"/>
                </a:solidFill>
              </a:rPr>
              <a:t> + V</a:t>
            </a:r>
            <a:r>
              <a:rPr lang="en-GB" b="1" kern="800" baseline="30000" dirty="0" smtClean="0">
                <a:solidFill>
                  <a:srgbClr val="FF6600"/>
                </a:solidFill>
              </a:rPr>
              <a:t>II  </a:t>
            </a:r>
            <a:r>
              <a:rPr lang="en-GB" b="1" kern="800" dirty="0" smtClean="0">
                <a:solidFill>
                  <a:schemeClr val="bg1"/>
                </a:solidFill>
              </a:rPr>
              <a:t> (20 </a:t>
            </a:r>
            <a:r>
              <a:rPr lang="en-GB" b="1" kern="800" dirty="0" err="1" smtClean="0">
                <a:solidFill>
                  <a:schemeClr val="bg1"/>
                </a:solidFill>
              </a:rPr>
              <a:t>Wh</a:t>
            </a:r>
            <a:r>
              <a:rPr lang="en-GB" b="1" kern="800" dirty="0" smtClean="0">
                <a:solidFill>
                  <a:schemeClr val="bg1"/>
                </a:solidFill>
              </a:rPr>
              <a:t>/kg)!</a:t>
            </a:r>
            <a:endParaRPr lang="en-GB" b="1" dirty="0" smtClean="0">
              <a:solidFill>
                <a:schemeClr val="bg1"/>
              </a:solidFill>
            </a:endParaRPr>
          </a:p>
          <a:p>
            <a:pPr marL="292100" indent="-292100">
              <a:lnSpc>
                <a:spcPct val="80000"/>
              </a:lnSpc>
              <a:defRPr/>
            </a:pPr>
            <a:endParaRPr lang="en-GB" b="1" dirty="0" smtClean="0">
              <a:solidFill>
                <a:schemeClr val="bg1"/>
              </a:solidFill>
            </a:endParaRPr>
          </a:p>
          <a:p>
            <a:pPr marL="292100" indent="-292100">
              <a:lnSpc>
                <a:spcPct val="80000"/>
              </a:lnSpc>
              <a:defRPr/>
            </a:pPr>
            <a:r>
              <a:rPr lang="en-GB" b="1" dirty="0" smtClean="0">
                <a:solidFill>
                  <a:schemeClr val="bg1"/>
                </a:solidFill>
              </a:rPr>
              <a:t>   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0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7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07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7619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5679"/>
            <a:ext cx="8229600" cy="813773"/>
          </a:xfrm>
          <a:solidFill>
            <a:srgbClr val="00B300"/>
          </a:solidFill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Bauhaus 93"/>
                <a:cs typeface="Bauhaus 93"/>
              </a:rPr>
              <a:t>Renault and Bolloré in </a:t>
            </a:r>
            <a:r>
              <a:rPr lang="fr-FR" sz="3600" dirty="0" err="1">
                <a:solidFill>
                  <a:schemeClr val="bg1"/>
                </a:solidFill>
                <a:latin typeface="Bauhaus 93"/>
                <a:cs typeface="Bauhaus 93"/>
              </a:rPr>
              <a:t>electric</a:t>
            </a:r>
            <a:r>
              <a:rPr lang="fr-FR" sz="3600" dirty="0">
                <a:solidFill>
                  <a:schemeClr val="bg1"/>
                </a:solidFill>
                <a:latin typeface="Bauhaus 93"/>
                <a:cs typeface="Bauhaus 93"/>
              </a:rPr>
              <a:t> car </a:t>
            </a:r>
            <a:r>
              <a:rPr lang="fr-FR" sz="3600" dirty="0" smtClean="0">
                <a:solidFill>
                  <a:schemeClr val="bg1"/>
                </a:solidFill>
                <a:latin typeface="Bauhaus 93"/>
                <a:cs typeface="Bauhaus 93"/>
              </a:rPr>
              <a:t>deal </a:t>
            </a:r>
            <a:endParaRPr lang="fr-FR" sz="3600" dirty="0">
              <a:solidFill>
                <a:schemeClr val="bg1"/>
              </a:solidFill>
              <a:latin typeface="Bauhaus 93"/>
              <a:cs typeface="Bauhaus 93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59632" y="6022281"/>
            <a:ext cx="6614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Arial"/>
                <a:cs typeface="Arial"/>
              </a:rPr>
              <a:t>http://</a:t>
            </a:r>
            <a:r>
              <a:rPr lang="fr-FR" sz="1400" b="1" dirty="0" err="1">
                <a:latin typeface="Arial"/>
                <a:cs typeface="Arial"/>
              </a:rPr>
              <a:t>www.ft.com</a:t>
            </a:r>
            <a:r>
              <a:rPr lang="fr-FR" sz="1400" b="1" dirty="0">
                <a:latin typeface="Arial"/>
                <a:cs typeface="Arial"/>
              </a:rPr>
              <a:t>/</a:t>
            </a:r>
            <a:r>
              <a:rPr lang="fr-FR" sz="1400" b="1" dirty="0" err="1">
                <a:latin typeface="Arial"/>
                <a:cs typeface="Arial"/>
              </a:rPr>
              <a:t>intl</a:t>
            </a:r>
            <a:r>
              <a:rPr lang="fr-FR" sz="1400" b="1" dirty="0">
                <a:latin typeface="Arial"/>
                <a:cs typeface="Arial"/>
              </a:rPr>
              <a:t>/</a:t>
            </a:r>
            <a:r>
              <a:rPr lang="fr-FR" sz="1400" b="1" dirty="0" err="1">
                <a:latin typeface="Arial"/>
                <a:cs typeface="Arial"/>
              </a:rPr>
              <a:t>cms</a:t>
            </a:r>
            <a:r>
              <a:rPr lang="fr-FR" sz="1400" b="1" dirty="0">
                <a:latin typeface="Arial"/>
                <a:cs typeface="Arial"/>
              </a:rPr>
              <a:t>/s/0/49ca1de2-1bc8-11e3-94a3-00144feab7de.html</a:t>
            </a:r>
          </a:p>
        </p:txBody>
      </p:sp>
      <p:pic>
        <p:nvPicPr>
          <p:cNvPr id="4" name="Image 3" descr="Capture d’écran 2013-09-16 à 19.47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0" y="1809330"/>
            <a:ext cx="7848600" cy="35941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746962" y="1273566"/>
            <a:ext cx="1416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Arial"/>
                <a:cs typeface="Arial"/>
              </a:rPr>
              <a:t>Sep 12, 2013</a:t>
            </a:r>
            <a:endParaRPr lang="fr-FR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6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006080"/>
            <a:ext cx="8229600" cy="1143000"/>
          </a:xfrm>
        </p:spPr>
        <p:txBody>
          <a:bodyPr/>
          <a:lstStyle/>
          <a:p>
            <a:pPr algn="ctr"/>
            <a:r>
              <a:rPr lang="fr-FR" dirty="0" err="1" smtClean="0">
                <a:solidFill>
                  <a:schemeClr val="bg1"/>
                </a:solidFill>
                <a:latin typeface="Bauhaus 93"/>
                <a:cs typeface="Bauhaus 93"/>
              </a:rPr>
              <a:t>Thank</a:t>
            </a:r>
            <a:r>
              <a:rPr lang="fr-FR" dirty="0" smtClean="0">
                <a:solidFill>
                  <a:schemeClr val="bg1"/>
                </a:solidFill>
                <a:latin typeface="Bauhaus 93"/>
                <a:cs typeface="Bauhaus 93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Bauhaus 93"/>
                <a:cs typeface="Bauhaus 93"/>
              </a:rPr>
              <a:t>you</a:t>
            </a:r>
            <a:r>
              <a:rPr lang="fr-FR" dirty="0" smtClean="0">
                <a:solidFill>
                  <a:schemeClr val="bg1"/>
                </a:solidFill>
                <a:latin typeface="Bauhaus 93"/>
                <a:cs typeface="Bauhaus 93"/>
              </a:rPr>
              <a:t> for </a:t>
            </a:r>
            <a:r>
              <a:rPr lang="fr-FR" dirty="0" err="1" smtClean="0">
                <a:solidFill>
                  <a:schemeClr val="bg1"/>
                </a:solidFill>
                <a:latin typeface="Bauhaus 93"/>
                <a:cs typeface="Bauhaus 93"/>
              </a:rPr>
              <a:t>your</a:t>
            </a:r>
            <a:r>
              <a:rPr lang="fr-FR" dirty="0" smtClean="0">
                <a:solidFill>
                  <a:schemeClr val="bg1"/>
                </a:solidFill>
                <a:latin typeface="Bauhaus 93"/>
                <a:cs typeface="Bauhaus 93"/>
              </a:rPr>
              <a:t> attention</a:t>
            </a:r>
            <a:endParaRPr lang="fr-FR" dirty="0">
              <a:solidFill>
                <a:schemeClr val="bg1"/>
              </a:solidFill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150233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87624" y="116632"/>
            <a:ext cx="6552192" cy="972344"/>
          </a:xfrm>
          <a:solidFill>
            <a:srgbClr val="3366FF"/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GB" sz="2800" spc="300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A “Down to Earth” Approach to</a:t>
            </a:r>
            <a:br>
              <a:rPr lang="en-GB" sz="2800" spc="300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</a:br>
            <a:r>
              <a:rPr lang="en-GB" sz="2800" spc="300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Energy Density</a:t>
            </a:r>
            <a:r>
              <a:rPr lang="en-GB" sz="2800" baseline="0" dirty="0" smtClean="0">
                <a:latin typeface="Bauhaus 93" charset="0"/>
                <a:ea typeface="ＭＳ Ｐゴシック" charset="0"/>
                <a:cs typeface="Bauhaus 93" charset="0"/>
              </a:rPr>
              <a:t> </a:t>
            </a:r>
            <a:endParaRPr lang="en-GB" sz="2800" baseline="0" dirty="0">
              <a:latin typeface="Bauhaus 93" charset="0"/>
              <a:ea typeface="ＭＳ Ｐゴシック" charset="0"/>
              <a:cs typeface="Bauhaus 93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99281" y="1253953"/>
            <a:ext cx="2545438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  <a:latin typeface="Arial"/>
                <a:cs typeface="Arial"/>
              </a:rPr>
              <a:t>Realistic</a:t>
            </a:r>
            <a:r>
              <a:rPr lang="fr-FR" sz="2400" b="1" dirty="0" smtClean="0">
                <a:solidFill>
                  <a:schemeClr val="bg1"/>
                </a:solidFill>
                <a:latin typeface="Arial"/>
                <a:cs typeface="Arial"/>
              </a:rPr>
              <a:t> charge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endParaRPr lang="fr-FR" sz="2400" b="1" dirty="0">
              <a:latin typeface="Arial"/>
              <a:cs typeface="Arial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5940152" y="1379076"/>
            <a:ext cx="3203848" cy="923330"/>
            <a:chOff x="5940152" y="1379076"/>
            <a:chExt cx="3203848" cy="923329"/>
          </a:xfrm>
        </p:grpSpPr>
        <p:cxnSp>
          <p:nvCxnSpPr>
            <p:cNvPr id="6" name="Connecteur droit avec flèche 5"/>
            <p:cNvCxnSpPr/>
            <p:nvPr/>
          </p:nvCxnSpPr>
          <p:spPr>
            <a:xfrm>
              <a:off x="5940152" y="1556792"/>
              <a:ext cx="72008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/>
            <p:cNvSpPr txBox="1"/>
            <p:nvPr/>
          </p:nvSpPr>
          <p:spPr>
            <a:xfrm>
              <a:off x="6244766" y="1379076"/>
              <a:ext cx="2899234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Arial"/>
                  <a:cs typeface="Arial"/>
                </a:rPr>
                <a:t>2 </a:t>
              </a:r>
              <a:r>
                <a:rPr lang="en-GB" b="1" dirty="0" err="1" smtClean="0">
                  <a:latin typeface="Arial"/>
                  <a:cs typeface="Arial"/>
                </a:rPr>
                <a:t>mAh</a:t>
              </a:r>
              <a:r>
                <a:rPr lang="en-GB" b="1" dirty="0" smtClean="0">
                  <a:latin typeface="Arial"/>
                  <a:cs typeface="Arial"/>
                </a:rPr>
                <a:t>/cm</a:t>
              </a:r>
              <a:r>
                <a:rPr lang="en-GB" b="1" baseline="30000" dirty="0" smtClean="0">
                  <a:latin typeface="Arial"/>
                  <a:cs typeface="Arial"/>
                </a:rPr>
                <a:t>2</a:t>
              </a:r>
            </a:p>
            <a:p>
              <a:pPr algn="ctr"/>
              <a:r>
                <a:rPr lang="en-GB" b="1" dirty="0" smtClean="0">
                  <a:latin typeface="Arial"/>
                  <a:cs typeface="Arial"/>
                </a:rPr>
                <a:t>=</a:t>
              </a:r>
              <a:r>
                <a:rPr lang="en-GB" b="1" baseline="30000" dirty="0" smtClean="0">
                  <a:latin typeface="Arial"/>
                  <a:cs typeface="Arial"/>
                </a:rPr>
                <a:t> </a:t>
              </a:r>
            </a:p>
            <a:p>
              <a:pPr algn="ctr"/>
              <a:r>
                <a:rPr lang="en-GB" b="1" baseline="30000" dirty="0" smtClean="0">
                  <a:latin typeface="Arial"/>
                  <a:cs typeface="Arial"/>
                </a:rPr>
                <a:t>“</a:t>
              </a:r>
              <a:r>
                <a:rPr lang="en-GB" b="1" dirty="0" smtClean="0">
                  <a:latin typeface="Arial"/>
                  <a:cs typeface="Arial"/>
                </a:rPr>
                <a:t>Sand Charge” f(</a:t>
              </a:r>
              <a:r>
                <a:rPr lang="en-GB" b="1" dirty="0" err="1" smtClean="0">
                  <a:latin typeface="Arial"/>
                  <a:cs typeface="Arial"/>
                </a:rPr>
                <a:t>σ</a:t>
              </a:r>
              <a:r>
                <a:rPr lang="en-GB" b="1" dirty="0" smtClean="0">
                  <a:latin typeface="Arial"/>
                  <a:cs typeface="Arial"/>
                </a:rPr>
                <a:t>, t</a:t>
              </a:r>
              <a:r>
                <a:rPr lang="en-GB" b="1" baseline="-25000" dirty="0" smtClean="0">
                  <a:latin typeface="Arial"/>
                  <a:cs typeface="Arial"/>
                </a:rPr>
                <a:t>+</a:t>
              </a:r>
              <a:r>
                <a:rPr lang="en-GB" b="1" dirty="0" smtClean="0">
                  <a:latin typeface="Arial"/>
                  <a:cs typeface="Arial"/>
                </a:rPr>
                <a:t> D)  </a:t>
              </a:r>
              <a:endParaRPr lang="en-GB" b="1" dirty="0">
                <a:latin typeface="Arial"/>
                <a:cs typeface="Arial"/>
              </a:endParaRP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3203848" y="1844825"/>
            <a:ext cx="2376264" cy="518557"/>
            <a:chOff x="3203848" y="2060848"/>
            <a:chExt cx="2376264" cy="518557"/>
          </a:xfrm>
        </p:grpSpPr>
        <p:grpSp>
          <p:nvGrpSpPr>
            <p:cNvPr id="11" name="Grouper 10"/>
            <p:cNvGrpSpPr/>
            <p:nvPr/>
          </p:nvGrpSpPr>
          <p:grpSpPr>
            <a:xfrm>
              <a:off x="3203848" y="2060848"/>
              <a:ext cx="2376264" cy="518557"/>
              <a:chOff x="3203848" y="2060848"/>
              <a:chExt cx="2376264" cy="518557"/>
            </a:xfrm>
          </p:grpSpPr>
          <p:cxnSp>
            <p:nvCxnSpPr>
              <p:cNvPr id="9" name="Connecteur droit avec flèche 8"/>
              <p:cNvCxnSpPr/>
              <p:nvPr/>
            </p:nvCxnSpPr>
            <p:spPr>
              <a:xfrm>
                <a:off x="4572000" y="2060848"/>
                <a:ext cx="1008112" cy="51855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avec flèche 9"/>
              <p:cNvCxnSpPr/>
              <p:nvPr/>
            </p:nvCxnSpPr>
            <p:spPr>
              <a:xfrm flipH="1">
                <a:off x="3203848" y="2060848"/>
                <a:ext cx="1008112" cy="51855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ZoneTexte 13"/>
            <p:cNvSpPr txBox="1"/>
            <p:nvPr/>
          </p:nvSpPr>
          <p:spPr>
            <a:xfrm>
              <a:off x="3332817" y="2092207"/>
              <a:ext cx="2224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latin typeface="Arial"/>
                  <a:cs typeface="Arial"/>
                </a:rPr>
                <a:t>specific</a:t>
              </a:r>
              <a:r>
                <a:rPr lang="fr-FR" b="1" dirty="0" smtClean="0">
                  <a:latin typeface="Arial"/>
                  <a:cs typeface="Arial"/>
                </a:rPr>
                <a:t> </a:t>
              </a:r>
              <a:r>
                <a:rPr lang="fr-FR" b="1" dirty="0" err="1" smtClean="0">
                  <a:latin typeface="Arial"/>
                  <a:cs typeface="Arial"/>
                </a:rPr>
                <a:t>capacities</a:t>
              </a:r>
              <a:endParaRPr lang="fr-FR" b="1" dirty="0">
                <a:latin typeface="Arial"/>
                <a:cs typeface="Arial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143042" y="4365106"/>
            <a:ext cx="4832846" cy="646331"/>
            <a:chOff x="2133833" y="4365104"/>
            <a:chExt cx="4832846" cy="646331"/>
          </a:xfrm>
        </p:grpSpPr>
        <p:sp>
          <p:nvSpPr>
            <p:cNvPr id="15" name="ZoneTexte 14"/>
            <p:cNvSpPr txBox="1"/>
            <p:nvPr/>
          </p:nvSpPr>
          <p:spPr>
            <a:xfrm>
              <a:off x="4913625" y="4365104"/>
              <a:ext cx="20530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latin typeface="Arial"/>
                  <a:cs typeface="Arial"/>
                </a:rPr>
                <a:t>Composite:</a:t>
              </a:r>
            </a:p>
            <a:p>
              <a:pPr algn="ctr"/>
              <a:r>
                <a:rPr lang="fr-FR" b="1" dirty="0" smtClean="0">
                  <a:latin typeface="Arial"/>
                  <a:cs typeface="Arial"/>
                </a:rPr>
                <a:t>Volume fractions</a:t>
              </a:r>
              <a:endParaRPr lang="fr-FR" b="1" dirty="0">
                <a:latin typeface="Arial"/>
                <a:cs typeface="Arial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2133833" y="4365104"/>
              <a:ext cx="20530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latin typeface="Arial"/>
                  <a:cs typeface="Arial"/>
                </a:rPr>
                <a:t>Composite?</a:t>
              </a:r>
            </a:p>
            <a:p>
              <a:pPr algn="ctr"/>
              <a:r>
                <a:rPr lang="fr-FR" b="1" dirty="0" smtClean="0">
                  <a:latin typeface="Arial"/>
                  <a:cs typeface="Arial"/>
                </a:rPr>
                <a:t>Volume fractions</a:t>
              </a:r>
              <a:endParaRPr lang="fr-FR" b="1" dirty="0">
                <a:latin typeface="Arial"/>
                <a:cs typeface="Arial"/>
              </a:endParaRPr>
            </a:p>
          </p:txBody>
        </p:sp>
      </p:grpSp>
      <p:grpSp>
        <p:nvGrpSpPr>
          <p:cNvPr id="22" name="Grouper 21"/>
          <p:cNvGrpSpPr/>
          <p:nvPr/>
        </p:nvGrpSpPr>
        <p:grpSpPr>
          <a:xfrm>
            <a:off x="2980538" y="3001393"/>
            <a:ext cx="3182924" cy="1155700"/>
            <a:chOff x="3203848" y="3001392"/>
            <a:chExt cx="3182924" cy="1155700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3848" y="3293492"/>
              <a:ext cx="533400" cy="863600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5572" y="3001392"/>
              <a:ext cx="711200" cy="1155700"/>
            </a:xfrm>
            <a:prstGeom prst="rect">
              <a:avLst/>
            </a:prstGeom>
          </p:spPr>
        </p:pic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196" y="2571335"/>
            <a:ext cx="520700" cy="29083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862" y="2571335"/>
            <a:ext cx="736600" cy="29083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320" y="2571335"/>
            <a:ext cx="406400" cy="29083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3312" y="2571335"/>
            <a:ext cx="406400" cy="290830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500" y="2571335"/>
            <a:ext cx="381000" cy="2908300"/>
          </a:xfrm>
          <a:prstGeom prst="rect">
            <a:avLst/>
          </a:prstGeom>
        </p:spPr>
      </p:pic>
      <p:grpSp>
        <p:nvGrpSpPr>
          <p:cNvPr id="41" name="Grouper 40"/>
          <p:cNvGrpSpPr/>
          <p:nvPr/>
        </p:nvGrpSpPr>
        <p:grpSpPr>
          <a:xfrm>
            <a:off x="2899234" y="5513288"/>
            <a:ext cx="3345532" cy="1346077"/>
            <a:chOff x="2899234" y="5513287"/>
            <a:chExt cx="3345532" cy="1346077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9849" y="5805264"/>
              <a:ext cx="1384300" cy="1054100"/>
            </a:xfrm>
            <a:prstGeom prst="rect">
              <a:avLst/>
            </a:prstGeom>
          </p:spPr>
        </p:pic>
        <p:sp>
          <p:nvSpPr>
            <p:cNvPr id="40" name="Accolade ouvrante 39"/>
            <p:cNvSpPr/>
            <p:nvPr/>
          </p:nvSpPr>
          <p:spPr>
            <a:xfrm rot="16200000">
              <a:off x="4449191" y="3963330"/>
              <a:ext cx="245617" cy="334553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2507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00"/>
                            </p:stCondLst>
                            <p:childTnLst>
                              <p:par>
                                <p:cTn id="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92051E-7 -4.9387E-6 L 0.09146 0.0002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4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9219E-6 -4.72588E-6 L -0.07862 -4.72588E-6 " pathEditMode="relative" ptsTypes="AA"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016E-6 -4.37196E-6 L 0.22215 -4.37196E-6 " pathEditMode="relative" rAng="0" ptsTypes="AA">
                                      <p:cBhvr>
                                        <p:cTn id="6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7 -0.00139 L -0.22687 -2.9567E-6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1" name="Text Box 3"/>
          <p:cNvSpPr txBox="1">
            <a:spLocks noChangeArrowheads="1"/>
          </p:cNvSpPr>
          <p:nvPr/>
        </p:nvSpPr>
        <p:spPr bwMode="auto">
          <a:xfrm>
            <a:off x="2943225" y="0"/>
            <a:ext cx="3068694" cy="677108"/>
          </a:xfrm>
          <a:prstGeom prst="rect">
            <a:avLst/>
          </a:prstGeom>
          <a:solidFill>
            <a:srgbClr val="FF0ACE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700" dirty="0" err="1">
                <a:solidFill>
                  <a:srgbClr val="FBF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uhaus 93" charset="0"/>
                <a:cs typeface="Bauhaus 93" charset="0"/>
              </a:rPr>
              <a:t>Why</a:t>
            </a:r>
            <a:r>
              <a:rPr lang="fr-FR" sz="3800" dirty="0">
                <a:solidFill>
                  <a:srgbClr val="FBF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uhaus 93" charset="0"/>
                <a:cs typeface="Bauhaus 93" charset="0"/>
              </a:rPr>
              <a:t> </a:t>
            </a:r>
            <a:r>
              <a:rPr lang="fr-FR" sz="3800" dirty="0" smtClean="0">
                <a:solidFill>
                  <a:srgbClr val="FBF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uhaus 93" charset="0"/>
                <a:cs typeface="Bauhaus 93" charset="0"/>
              </a:rPr>
              <a:t>lithium?</a:t>
            </a:r>
            <a:r>
              <a:rPr lang="fr-FR" sz="3800" dirty="0">
                <a:effectLst>
                  <a:outerShdw blurRad="38100" dist="38100" dir="2700000" algn="tl">
                    <a:srgbClr val="FFFFFF"/>
                  </a:outerShdw>
                </a:effectLst>
                <a:latin typeface="Bauhaus 93" charset="0"/>
                <a:cs typeface="Bauhaus 93" charset="0"/>
              </a:rPr>
              <a:t> </a:t>
            </a:r>
            <a:endParaRPr lang="fr-FR" sz="1800" dirty="0">
              <a:latin typeface="Geneva" charset="0"/>
              <a:ea typeface="Bauhaus 93" charset="0"/>
              <a:cs typeface="Bauhaus 93" charset="0"/>
            </a:endParaRPr>
          </a:p>
        </p:txBody>
      </p:sp>
      <p:sp>
        <p:nvSpPr>
          <p:cNvPr id="918534" name="Text Box 6"/>
          <p:cNvSpPr txBox="1">
            <a:spLocks noChangeArrowheads="1"/>
          </p:cNvSpPr>
          <p:nvPr/>
        </p:nvSpPr>
        <p:spPr bwMode="auto">
          <a:xfrm>
            <a:off x="101600" y="1038226"/>
            <a:ext cx="3632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>
                <a:latin typeface="Geneva" charset="0"/>
              </a:rPr>
              <a:t>Li</a:t>
            </a:r>
            <a:r>
              <a:rPr lang="en-GB" sz="2000" baseline="30000">
                <a:latin typeface="Geneva" charset="0"/>
              </a:rPr>
              <a:t>+</a:t>
            </a:r>
            <a:r>
              <a:rPr lang="en-GB" sz="2000">
                <a:latin typeface="Geneva" charset="0"/>
              </a:rPr>
              <a:t> is able to diffuse in most solid structures or cleave many metallic or  ionocovalent bonds</a:t>
            </a:r>
          </a:p>
        </p:txBody>
      </p:sp>
      <p:grpSp>
        <p:nvGrpSpPr>
          <p:cNvPr id="2" name="Grouper 14"/>
          <p:cNvGrpSpPr>
            <a:grpSpLocks/>
          </p:cNvGrpSpPr>
          <p:nvPr/>
        </p:nvGrpSpPr>
        <p:grpSpPr bwMode="auto">
          <a:xfrm>
            <a:off x="533401" y="4721225"/>
            <a:ext cx="3830278" cy="1498600"/>
            <a:chOff x="533400" y="4495800"/>
            <a:chExt cx="3829779" cy="1498600"/>
          </a:xfrm>
        </p:grpSpPr>
        <p:pic>
          <p:nvPicPr>
            <p:cNvPr id="5428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495800"/>
              <a:ext cx="736600" cy="149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8" name="Rectangle 8"/>
            <p:cNvSpPr>
              <a:spLocks noChangeArrowheads="1"/>
            </p:cNvSpPr>
            <p:nvPr/>
          </p:nvSpPr>
          <p:spPr bwMode="auto">
            <a:xfrm>
              <a:off x="1611312" y="4531657"/>
              <a:ext cx="275186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000" dirty="0">
                  <a:latin typeface="Symbol" charset="0"/>
                </a:rPr>
                <a:t> </a:t>
              </a:r>
              <a:r>
                <a:rPr lang="fr-FR" sz="2000" dirty="0" err="1">
                  <a:latin typeface="Geneva" charset="0"/>
                </a:rPr>
                <a:t>metallic</a:t>
              </a:r>
              <a:r>
                <a:rPr lang="fr-FR" sz="2000" dirty="0">
                  <a:latin typeface="Symbol" charset="0"/>
                </a:rPr>
                <a:t> </a:t>
              </a:r>
              <a:r>
                <a:rPr lang="fr-FR" sz="2000" dirty="0">
                  <a:latin typeface="Geneva" charset="0"/>
                </a:rPr>
                <a:t>Lithium</a:t>
              </a:r>
            </a:p>
          </p:txBody>
        </p:sp>
      </p:grpSp>
      <p:grpSp>
        <p:nvGrpSpPr>
          <p:cNvPr id="3" name="Grouper 13"/>
          <p:cNvGrpSpPr>
            <a:grpSpLocks/>
          </p:cNvGrpSpPr>
          <p:nvPr/>
        </p:nvGrpSpPr>
        <p:grpSpPr bwMode="auto">
          <a:xfrm>
            <a:off x="2133600" y="5102224"/>
            <a:ext cx="6565900" cy="1517666"/>
            <a:chOff x="2133600" y="4876800"/>
            <a:chExt cx="6565900" cy="1517726"/>
          </a:xfrm>
        </p:grpSpPr>
        <p:pic>
          <p:nvPicPr>
            <p:cNvPr id="5428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4876800"/>
              <a:ext cx="22225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6" name="Rectangle 9"/>
            <p:cNvSpPr>
              <a:spLocks noChangeArrowheads="1"/>
            </p:cNvSpPr>
            <p:nvPr/>
          </p:nvSpPr>
          <p:spPr bwMode="auto">
            <a:xfrm>
              <a:off x="2133600" y="5994400"/>
              <a:ext cx="4395304" cy="400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000">
                  <a:latin typeface="Geneva" charset="0"/>
                </a:rPr>
                <a:t>Lithium intercalated in graphite </a:t>
              </a:r>
              <a:r>
                <a:rPr lang="fr-FR" sz="2000">
                  <a:latin typeface="Symbol" charset="0"/>
                </a:rPr>
                <a:t></a:t>
              </a:r>
            </a:p>
          </p:txBody>
        </p:sp>
      </p:grpSp>
      <p:grpSp>
        <p:nvGrpSpPr>
          <p:cNvPr id="4" name="Grouper 12"/>
          <p:cNvGrpSpPr>
            <a:grpSpLocks/>
          </p:cNvGrpSpPr>
          <p:nvPr/>
        </p:nvGrpSpPr>
        <p:grpSpPr bwMode="auto">
          <a:xfrm>
            <a:off x="76200" y="2493258"/>
            <a:ext cx="8957816" cy="2231887"/>
            <a:chOff x="76200" y="2057400"/>
            <a:chExt cx="8957816" cy="2231886"/>
          </a:xfrm>
        </p:grpSpPr>
        <p:pic>
          <p:nvPicPr>
            <p:cNvPr id="542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057400"/>
              <a:ext cx="4749800" cy="222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3" name="Text Box 7"/>
            <p:cNvSpPr txBox="1">
              <a:spLocks noChangeArrowheads="1"/>
            </p:cNvSpPr>
            <p:nvPr/>
          </p:nvSpPr>
          <p:spPr bwMode="auto">
            <a:xfrm>
              <a:off x="4499992" y="3581400"/>
              <a:ext cx="453402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000" dirty="0" err="1">
                  <a:latin typeface="Geneva" charset="0"/>
                </a:rPr>
                <a:t>Oxides</a:t>
              </a:r>
              <a:r>
                <a:rPr lang="fr-FR" sz="2000" dirty="0">
                  <a:latin typeface="Geneva" charset="0"/>
                </a:rPr>
                <a:t> (</a:t>
              </a:r>
              <a:r>
                <a:rPr lang="fr-FR" sz="2000" dirty="0" err="1">
                  <a:latin typeface="Geneva" charset="0"/>
                </a:rPr>
                <a:t>lamellar</a:t>
              </a:r>
              <a:r>
                <a:rPr lang="fr-FR" sz="2000" dirty="0">
                  <a:latin typeface="Geneva" charset="0"/>
                </a:rPr>
                <a:t>)</a:t>
              </a:r>
            </a:p>
            <a:p>
              <a:pPr eaLnBrk="1" hangingPunct="1"/>
              <a:r>
                <a:rPr lang="fr-FR" sz="2000" dirty="0">
                  <a:latin typeface="Geneva" charset="0"/>
                </a:rPr>
                <a:t>Li</a:t>
              </a:r>
              <a:r>
                <a:rPr lang="fr-FR" sz="2000" baseline="-25000" dirty="0">
                  <a:latin typeface="Geneva" charset="0"/>
                </a:rPr>
                <a:t>x</a:t>
              </a:r>
              <a:r>
                <a:rPr lang="fr-FR" sz="2000" dirty="0">
                  <a:latin typeface="Geneva" charset="0"/>
                </a:rPr>
                <a:t>CoO</a:t>
              </a:r>
              <a:r>
                <a:rPr lang="fr-FR" sz="2000" baseline="-25000" dirty="0">
                  <a:latin typeface="Geneva" charset="0"/>
                </a:rPr>
                <a:t>2</a:t>
              </a:r>
              <a:r>
                <a:rPr lang="fr-FR" sz="2000" dirty="0">
                  <a:latin typeface="Geneva" charset="0"/>
                </a:rPr>
                <a:t>, </a:t>
              </a:r>
              <a:r>
                <a:rPr lang="fr-FR" sz="2000" dirty="0" smtClean="0">
                  <a:latin typeface="Geneva" charset="0"/>
                </a:rPr>
                <a:t>Li</a:t>
              </a:r>
              <a:r>
                <a:rPr lang="fr-FR" sz="2000" baseline="-25000" dirty="0" smtClean="0">
                  <a:latin typeface="Geneva" charset="0"/>
                </a:rPr>
                <a:t>x</a:t>
              </a:r>
              <a:r>
                <a:rPr lang="fr-FR" sz="2000" dirty="0" smtClean="0">
                  <a:latin typeface="Geneva" charset="0"/>
                </a:rPr>
                <a:t>V</a:t>
              </a:r>
              <a:r>
                <a:rPr lang="fr-FR" sz="2000" baseline="-25000" dirty="0" smtClean="0">
                  <a:latin typeface="Geneva" charset="0"/>
                </a:rPr>
                <a:t>2</a:t>
              </a:r>
              <a:r>
                <a:rPr lang="fr-FR" sz="2000" dirty="0" smtClean="0">
                  <a:latin typeface="Geneva" charset="0"/>
                </a:rPr>
                <a:t>O</a:t>
              </a:r>
              <a:r>
                <a:rPr lang="fr-FR" sz="2000" baseline="-25000" dirty="0" smtClean="0">
                  <a:latin typeface="Geneva" charset="0"/>
                </a:rPr>
                <a:t>5</a:t>
              </a:r>
              <a:r>
                <a:rPr lang="fr-FR" sz="2000" dirty="0" smtClean="0">
                  <a:latin typeface="Geneva" charset="0"/>
                </a:rPr>
                <a:t> </a:t>
              </a:r>
              <a:r>
                <a:rPr lang="fr-FR" sz="2000" b="1" dirty="0" smtClean="0">
                  <a:latin typeface="Geneva" charset="0"/>
                </a:rPr>
                <a:t>but 3D (LiMn</a:t>
              </a:r>
              <a:r>
                <a:rPr lang="fr-FR" sz="2000" b="1" baseline="-25000" dirty="0" smtClean="0">
                  <a:latin typeface="Geneva" charset="0"/>
                </a:rPr>
                <a:t>2</a:t>
              </a:r>
              <a:r>
                <a:rPr lang="fr-FR" sz="2000" b="1" dirty="0" smtClean="0">
                  <a:latin typeface="Geneva" charset="0"/>
                </a:rPr>
                <a:t>O</a:t>
              </a:r>
              <a:r>
                <a:rPr lang="fr-FR" sz="2000" b="1" baseline="-25000" dirty="0" smtClean="0">
                  <a:latin typeface="Geneva" charset="0"/>
                </a:rPr>
                <a:t>4</a:t>
              </a:r>
              <a:r>
                <a:rPr lang="fr-FR" sz="2000" b="1" dirty="0" smtClean="0">
                  <a:latin typeface="Geneva" charset="0"/>
                </a:rPr>
                <a:t>)</a:t>
              </a:r>
              <a:endParaRPr lang="fr-FR" sz="2000" b="1" dirty="0">
                <a:latin typeface="Geneva" charset="0"/>
              </a:endParaRPr>
            </a:p>
          </p:txBody>
        </p:sp>
        <p:sp>
          <p:nvSpPr>
            <p:cNvPr id="54284" name="Rectangle 10"/>
            <p:cNvSpPr>
              <a:spLocks noChangeArrowheads="1"/>
            </p:cNvSpPr>
            <p:nvPr/>
          </p:nvSpPr>
          <p:spPr bwMode="auto">
            <a:xfrm>
              <a:off x="5486400" y="2667000"/>
              <a:ext cx="2969257" cy="707886"/>
            </a:xfrm>
            <a:prstGeom prst="rect">
              <a:avLst/>
            </a:prstGeom>
            <a:solidFill>
              <a:srgbClr val="FF0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000">
                  <a:solidFill>
                    <a:schemeClr val="bg1"/>
                  </a:solidFill>
                  <a:latin typeface="Geneva" charset="0"/>
                </a:rPr>
                <a:t>Strong oxidizing agent </a:t>
              </a:r>
            </a:p>
            <a:p>
              <a:r>
                <a:rPr lang="fr-FR" sz="2000">
                  <a:solidFill>
                    <a:schemeClr val="bg1"/>
                  </a:solidFill>
                  <a:latin typeface="Symbol" charset="0"/>
                </a:rPr>
                <a:t></a:t>
              </a:r>
              <a:r>
                <a:rPr lang="fr-FR" sz="2000">
                  <a:solidFill>
                    <a:schemeClr val="bg1"/>
                  </a:solidFill>
                  <a:latin typeface="Geneva" charset="0"/>
                </a:rPr>
                <a:t>positive</a:t>
              </a:r>
              <a:r>
                <a:rPr lang="fr-FR" sz="2000">
                  <a:solidFill>
                    <a:schemeClr val="bg1"/>
                  </a:solidFill>
                  <a:latin typeface="Symbol" charset="0"/>
                </a:rPr>
                <a:t></a:t>
              </a:r>
              <a:r>
                <a:rPr lang="fr-FR" sz="2000">
                  <a:solidFill>
                    <a:schemeClr val="bg1"/>
                  </a:solidFill>
                  <a:latin typeface="Geneva" charset="0"/>
                </a:rPr>
                <a:t>electrode</a:t>
              </a:r>
            </a:p>
          </p:txBody>
        </p:sp>
      </p:grpSp>
      <p:pic>
        <p:nvPicPr>
          <p:cNvPr id="91853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30" y="1072084"/>
            <a:ext cx="489585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2286000" y="5313264"/>
            <a:ext cx="3429000" cy="707886"/>
          </a:xfrm>
          <a:prstGeom prst="rect">
            <a:avLst/>
          </a:prstGeom>
          <a:solidFill>
            <a:srgbClr val="023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>
                <a:solidFill>
                  <a:schemeClr val="bg1"/>
                </a:solidFill>
                <a:latin typeface="Geneva" charset="0"/>
              </a:rPr>
              <a:t>Strong reducing agent</a:t>
            </a:r>
          </a:p>
          <a:p>
            <a:r>
              <a:rPr lang="fr-FR" sz="2000">
                <a:solidFill>
                  <a:schemeClr val="bg1"/>
                </a:solidFill>
                <a:latin typeface="Symbol" charset="0"/>
              </a:rPr>
              <a:t></a:t>
            </a:r>
            <a:r>
              <a:rPr lang="fr-FR" sz="2000">
                <a:solidFill>
                  <a:schemeClr val="bg1"/>
                </a:solidFill>
                <a:latin typeface="Geneva" charset="0"/>
              </a:rPr>
              <a:t>negative</a:t>
            </a:r>
            <a:r>
              <a:rPr lang="fr-FR" sz="2000">
                <a:solidFill>
                  <a:schemeClr val="bg1"/>
                </a:solidFill>
                <a:latin typeface="Symbol" charset="0"/>
              </a:rPr>
              <a:t> </a:t>
            </a:r>
            <a:r>
              <a:rPr lang="fr-FR" sz="2000">
                <a:solidFill>
                  <a:schemeClr val="bg1"/>
                </a:solidFill>
                <a:latin typeface="Geneva" charset="0"/>
              </a:rPr>
              <a:t>electrode </a:t>
            </a:r>
            <a:r>
              <a:rPr lang="fr-FR" sz="2000">
                <a:solidFill>
                  <a:schemeClr val="bg1"/>
                </a:solidFill>
                <a:latin typeface="Symbol" charset="0"/>
              </a:rPr>
              <a:t></a:t>
            </a:r>
          </a:p>
        </p:txBody>
      </p:sp>
    </p:spTree>
    <p:extLst>
      <p:ext uri="{BB962C8B-B14F-4D97-AF65-F5344CB8AC3E}">
        <p14:creationId xmlns:p14="http://schemas.microsoft.com/office/powerpoint/2010/main" val="160643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8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8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18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8534" grpId="0" autoUpdateAnimBg="0"/>
      <p:bldP spid="2970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511683"/>
              </p:ext>
            </p:extLst>
          </p:nvPr>
        </p:nvGraphicFramePr>
        <p:xfrm>
          <a:off x="967662" y="1556792"/>
          <a:ext cx="7141845" cy="4571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6" name="Document" r:id="rId4" imgW="6210300" imgH="3975100" progId="Word.Document.12">
                  <p:embed/>
                </p:oleObj>
              </mc:Choice>
              <mc:Fallback>
                <p:oleObj name="Document" r:id="rId4" imgW="6210300" imgH="3975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7662" y="1556792"/>
                        <a:ext cx="7141845" cy="4571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59632" y="116632"/>
            <a:ext cx="5400600" cy="792088"/>
          </a:xfrm>
          <a:solidFill>
            <a:srgbClr val="3366FF"/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GB" sz="2800" spc="300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Classical LMNO li-ion …</a:t>
            </a:r>
            <a:endParaRPr lang="en-GB" sz="2800" baseline="0" dirty="0">
              <a:latin typeface="Bauhaus 93" charset="0"/>
              <a:ea typeface="ＭＳ Ｐゴシック" charset="0"/>
              <a:cs typeface="Bauhaus 93" charset="0"/>
            </a:endParaRPr>
          </a:p>
        </p:txBody>
      </p:sp>
      <p:pic>
        <p:nvPicPr>
          <p:cNvPr id="11" name="Imag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48" y="6097861"/>
            <a:ext cx="30988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5429966" y="1916832"/>
            <a:ext cx="815606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5425781" y="2310296"/>
            <a:ext cx="815606" cy="360040"/>
          </a:xfrm>
          <a:prstGeom prst="rect">
            <a:avLst/>
          </a:prstGeom>
          <a:noFill/>
          <a:ln w="508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9" name="Grouper 8"/>
          <p:cNvGrpSpPr/>
          <p:nvPr/>
        </p:nvGrpSpPr>
        <p:grpSpPr>
          <a:xfrm>
            <a:off x="263739" y="999604"/>
            <a:ext cx="5016705" cy="369332"/>
            <a:chOff x="263738" y="999605"/>
            <a:chExt cx="5016705" cy="369332"/>
          </a:xfrm>
        </p:grpSpPr>
        <p:cxnSp>
          <p:nvCxnSpPr>
            <p:cNvPr id="33" name="Connecteur droit avec flèche 32"/>
            <p:cNvCxnSpPr/>
            <p:nvPr/>
          </p:nvCxnSpPr>
          <p:spPr>
            <a:xfrm>
              <a:off x="2716458" y="1184271"/>
              <a:ext cx="36004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263738" y="999605"/>
              <a:ext cx="50167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latin typeface="Arial"/>
                  <a:cs typeface="Arial"/>
                </a:rPr>
                <a:t>LiC</a:t>
              </a:r>
              <a:r>
                <a:rPr lang="fr-FR" b="1" baseline="-25000" dirty="0">
                  <a:latin typeface="Arial"/>
                  <a:cs typeface="Arial"/>
                </a:rPr>
                <a:t>6</a:t>
              </a:r>
              <a:r>
                <a:rPr lang="fr-FR" b="1" dirty="0">
                  <a:latin typeface="Arial"/>
                  <a:cs typeface="Arial"/>
                </a:rPr>
                <a:t>+ </a:t>
              </a:r>
              <a:r>
                <a:rPr lang="fr-FR" b="1" dirty="0" smtClean="0">
                  <a:latin typeface="Arial"/>
                  <a:cs typeface="Arial"/>
                </a:rPr>
                <a:t>1.25Li</a:t>
              </a:r>
              <a:r>
                <a:rPr lang="fr-FR" b="1" baseline="-25000" dirty="0" smtClean="0">
                  <a:latin typeface="Arial"/>
                  <a:cs typeface="Arial"/>
                </a:rPr>
                <a:t>0.2</a:t>
              </a:r>
              <a:r>
                <a:rPr lang="fr-FR" b="1" dirty="0" smtClean="0">
                  <a:latin typeface="Arial"/>
                  <a:cs typeface="Arial"/>
                </a:rPr>
                <a:t>Mn</a:t>
              </a:r>
              <a:r>
                <a:rPr lang="fr-FR" b="1" baseline="-25000" dirty="0" smtClean="0">
                  <a:latin typeface="Arial"/>
                  <a:cs typeface="Arial"/>
                </a:rPr>
                <a:t>2</a:t>
              </a:r>
              <a:r>
                <a:rPr lang="fr-FR" b="1" dirty="0" smtClean="0">
                  <a:latin typeface="Arial"/>
                  <a:cs typeface="Arial"/>
                </a:rPr>
                <a:t>O</a:t>
              </a:r>
              <a:r>
                <a:rPr lang="fr-FR" b="1" baseline="-25000" dirty="0" smtClean="0">
                  <a:latin typeface="Arial"/>
                  <a:cs typeface="Arial"/>
                </a:rPr>
                <a:t>4</a:t>
              </a:r>
              <a:r>
                <a:rPr lang="fr-FR" b="1" dirty="0" smtClean="0">
                  <a:latin typeface="Arial"/>
                  <a:cs typeface="Arial"/>
                </a:rPr>
                <a:t>           </a:t>
              </a:r>
              <a:r>
                <a:rPr lang="fr-FR" b="1" dirty="0">
                  <a:latin typeface="Arial"/>
                  <a:cs typeface="Arial"/>
                </a:rPr>
                <a:t>C</a:t>
              </a:r>
              <a:r>
                <a:rPr lang="fr-FR" b="1" baseline="-25000" dirty="0">
                  <a:latin typeface="Arial"/>
                  <a:cs typeface="Arial"/>
                </a:rPr>
                <a:t>6</a:t>
              </a:r>
              <a:r>
                <a:rPr lang="fr-FR" b="1" dirty="0">
                  <a:latin typeface="Arial"/>
                  <a:cs typeface="Arial"/>
                </a:rPr>
                <a:t> +  </a:t>
              </a:r>
              <a:r>
                <a:rPr lang="fr-FR" b="1" dirty="0" smtClean="0">
                  <a:latin typeface="Arial"/>
                  <a:cs typeface="Arial"/>
                </a:rPr>
                <a:t>1.25LiMn</a:t>
              </a:r>
              <a:r>
                <a:rPr lang="fr-FR" b="1" baseline="-25000" dirty="0" smtClean="0">
                  <a:latin typeface="Arial"/>
                  <a:cs typeface="Arial"/>
                </a:rPr>
                <a:t>2</a:t>
              </a:r>
              <a:r>
                <a:rPr lang="fr-FR" b="1" dirty="0" smtClean="0">
                  <a:latin typeface="Arial"/>
                  <a:cs typeface="Arial"/>
                </a:rPr>
                <a:t>O</a:t>
              </a:r>
              <a:r>
                <a:rPr lang="fr-FR" b="1" baseline="-25000" dirty="0" smtClean="0">
                  <a:latin typeface="Arial"/>
                  <a:cs typeface="Arial"/>
                </a:rPr>
                <a:t>4</a:t>
              </a:r>
              <a:endParaRPr lang="en-GB" b="1" baseline="-25000" dirty="0">
                <a:latin typeface="Arial"/>
                <a:cs typeface="Arial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559934" y="3738362"/>
            <a:ext cx="882557" cy="396044"/>
          </a:xfrm>
          <a:prstGeom prst="rect">
            <a:avLst/>
          </a:prstGeom>
          <a:noFill/>
          <a:ln w="50800">
            <a:solidFill>
              <a:srgbClr val="FF22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563888" y="6128158"/>
            <a:ext cx="3600400" cy="640515"/>
          </a:xfrm>
          <a:prstGeom prst="rect">
            <a:avLst/>
          </a:prstGeom>
          <a:solidFill>
            <a:srgbClr val="FFFF00"/>
          </a:solidFill>
        </p:spPr>
        <p:txBody>
          <a:bodyPr wrap="square" tIns="180000" bIns="180000" rtlCol="0" anchor="ctr" anchorCtr="0">
            <a:spAutoFit/>
          </a:bodyPr>
          <a:lstStyle/>
          <a:p>
            <a:pPr algn="ctr"/>
            <a:r>
              <a:rPr lang="fr-FR" b="1" dirty="0" smtClean="0">
                <a:latin typeface="Arial"/>
                <a:cs typeface="Arial"/>
              </a:rPr>
              <a:t>Si cathode @ 175 Wh /kg</a:t>
            </a:r>
            <a:endParaRPr lang="fr-FR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13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4" grpId="1" animBg="1"/>
      <p:bldP spid="19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336143"/>
              </p:ext>
            </p:extLst>
          </p:nvPr>
        </p:nvGraphicFramePr>
        <p:xfrm>
          <a:off x="1152000" y="1872001"/>
          <a:ext cx="7565390" cy="417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0" name="Document" r:id="rId4" imgW="6578600" imgH="3632200" progId="Word.Document.12">
                  <p:embed/>
                </p:oleObj>
              </mc:Choice>
              <mc:Fallback>
                <p:oleObj name="Document" r:id="rId4" imgW="6578600" imgH="3632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2000" y="1872001"/>
                        <a:ext cx="7565390" cy="417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59632" y="116632"/>
            <a:ext cx="6408712" cy="792088"/>
          </a:xfrm>
          <a:solidFill>
            <a:srgbClr val="3366FF"/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GB" sz="2800" spc="300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Lithium-rich cathodes System …</a:t>
            </a:r>
            <a:endParaRPr lang="en-GB" sz="2800" baseline="0" dirty="0">
              <a:latin typeface="Bauhaus 93" charset="0"/>
              <a:ea typeface="ＭＳ Ｐゴシック" charset="0"/>
              <a:cs typeface="Bauhaus 93" charset="0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755576" y="1186417"/>
            <a:ext cx="5031984" cy="369332"/>
            <a:chOff x="-1312930" y="1221604"/>
            <a:chExt cx="5031984" cy="369332"/>
          </a:xfrm>
        </p:grpSpPr>
        <p:sp>
          <p:nvSpPr>
            <p:cNvPr id="13" name="ZoneTexte 12"/>
            <p:cNvSpPr txBox="1"/>
            <p:nvPr/>
          </p:nvSpPr>
          <p:spPr>
            <a:xfrm>
              <a:off x="-1312930" y="1221604"/>
              <a:ext cx="50319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latin typeface="Arial"/>
                  <a:cs typeface="Arial"/>
                </a:rPr>
                <a:t>Li</a:t>
              </a:r>
              <a:r>
                <a:rPr lang="en-GB" b="1" baseline="-25000" dirty="0" smtClean="0">
                  <a:latin typeface="Arial"/>
                  <a:cs typeface="Arial"/>
                </a:rPr>
                <a:t>4</a:t>
              </a:r>
              <a:r>
                <a:rPr lang="en-GB" b="1" dirty="0" smtClean="0">
                  <a:latin typeface="Arial"/>
                  <a:cs typeface="Arial"/>
                </a:rPr>
                <a:t>Ti</a:t>
              </a:r>
              <a:r>
                <a:rPr lang="en-GB" b="1" baseline="-25000" dirty="0" smtClean="0">
                  <a:latin typeface="Arial"/>
                  <a:cs typeface="Arial"/>
                </a:rPr>
                <a:t>5</a:t>
              </a:r>
              <a:r>
                <a:rPr lang="en-GB" b="1" dirty="0" smtClean="0">
                  <a:latin typeface="Arial"/>
                  <a:cs typeface="Arial"/>
                </a:rPr>
                <a:t>O</a:t>
              </a:r>
              <a:r>
                <a:rPr lang="en-GB" b="1" baseline="-25000" dirty="0" smtClean="0">
                  <a:latin typeface="Arial"/>
                  <a:cs typeface="Arial"/>
                </a:rPr>
                <a:t>12 </a:t>
              </a:r>
              <a:r>
                <a:rPr lang="en-GB" b="1" dirty="0" smtClean="0">
                  <a:latin typeface="Arial"/>
                  <a:cs typeface="Arial"/>
                </a:rPr>
                <a:t>+“Li-rich”         Li</a:t>
              </a:r>
              <a:r>
                <a:rPr lang="en-GB" b="1" baseline="-25000" dirty="0" smtClean="0">
                  <a:latin typeface="Arial"/>
                  <a:cs typeface="Arial"/>
                </a:rPr>
                <a:t>7</a:t>
              </a:r>
              <a:r>
                <a:rPr lang="en-GB" b="1" dirty="0" smtClean="0">
                  <a:latin typeface="Arial"/>
                  <a:cs typeface="Arial"/>
                </a:rPr>
                <a:t>Ti</a:t>
              </a:r>
              <a:r>
                <a:rPr lang="en-GB" b="1" baseline="-25000" dirty="0" smtClean="0">
                  <a:latin typeface="Arial"/>
                  <a:cs typeface="Arial"/>
                </a:rPr>
                <a:t>5</a:t>
              </a:r>
              <a:r>
                <a:rPr lang="en-GB" b="1" dirty="0" smtClean="0">
                  <a:latin typeface="Arial"/>
                  <a:cs typeface="Arial"/>
                </a:rPr>
                <a:t>O</a:t>
              </a:r>
              <a:r>
                <a:rPr lang="en-GB" b="1" baseline="-25000" dirty="0" smtClean="0">
                  <a:latin typeface="Arial"/>
                  <a:cs typeface="Arial"/>
                </a:rPr>
                <a:t>12</a:t>
              </a:r>
              <a:r>
                <a:rPr lang="en-GB" b="1" dirty="0" smtClean="0">
                  <a:latin typeface="Arial"/>
                  <a:cs typeface="Arial"/>
                </a:rPr>
                <a:t> + </a:t>
              </a:r>
              <a:r>
                <a:rPr lang="en-GB" sz="1600" b="1" dirty="0" smtClean="0">
                  <a:latin typeface="Arial"/>
                  <a:cs typeface="Arial"/>
                </a:rPr>
                <a:t>☐“Li-rich”</a:t>
              </a:r>
              <a:r>
                <a:rPr lang="en-GB" dirty="0" smtClean="0"/>
                <a:t> </a:t>
              </a:r>
              <a:endParaRPr lang="en-GB" dirty="0"/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>
              <a:off x="869718" y="1438953"/>
              <a:ext cx="36004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5934594" y="2218511"/>
            <a:ext cx="815606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4904709" y="4041069"/>
            <a:ext cx="1008421" cy="396044"/>
          </a:xfrm>
          <a:prstGeom prst="rect">
            <a:avLst/>
          </a:prstGeom>
          <a:noFill/>
          <a:ln w="50800">
            <a:solidFill>
              <a:srgbClr val="00B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r 5"/>
          <p:cNvGrpSpPr/>
          <p:nvPr/>
        </p:nvGrpSpPr>
        <p:grpSpPr>
          <a:xfrm>
            <a:off x="3171103" y="6097850"/>
            <a:ext cx="3057083" cy="571511"/>
            <a:chOff x="3051644" y="5949280"/>
            <a:chExt cx="3057083" cy="571510"/>
          </a:xfrm>
        </p:grpSpPr>
        <p:sp>
          <p:nvSpPr>
            <p:cNvPr id="5" name="Rectangle 4"/>
            <p:cNvSpPr/>
            <p:nvPr/>
          </p:nvSpPr>
          <p:spPr>
            <a:xfrm>
              <a:off x="4503212" y="5949280"/>
              <a:ext cx="1605515" cy="57151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1644" y="5949280"/>
              <a:ext cx="2882950" cy="571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573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r 6"/>
          <p:cNvGrpSpPr/>
          <p:nvPr/>
        </p:nvGrpSpPr>
        <p:grpSpPr>
          <a:xfrm>
            <a:off x="3347864" y="6093297"/>
            <a:ext cx="3312368" cy="602649"/>
            <a:chOff x="3347864" y="6093296"/>
            <a:chExt cx="3312368" cy="602649"/>
          </a:xfrm>
        </p:grpSpPr>
        <p:sp>
          <p:nvSpPr>
            <p:cNvPr id="5" name="Rectangle 4"/>
            <p:cNvSpPr/>
            <p:nvPr/>
          </p:nvSpPr>
          <p:spPr>
            <a:xfrm>
              <a:off x="5280321" y="6093296"/>
              <a:ext cx="1379911" cy="5715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6120000"/>
              <a:ext cx="3242945" cy="5759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59632" y="116632"/>
            <a:ext cx="5400600" cy="792088"/>
          </a:xfrm>
          <a:solidFill>
            <a:srgbClr val="3366FF"/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GB" sz="2800" spc="300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Lithium </a:t>
            </a:r>
            <a:r>
              <a:rPr lang="en-GB" sz="2800" spc="300" baseline="0" dirty="0" smtClean="0">
                <a:solidFill>
                  <a:srgbClr val="FFFF00"/>
                </a:solidFill>
                <a:latin typeface="Bauhaus 93" charset="0"/>
                <a:ea typeface="ＭＳ Ｐゴシック" charset="0"/>
                <a:cs typeface="Bauhaus 93" charset="0"/>
              </a:rPr>
              <a:t>Metal</a:t>
            </a:r>
            <a:r>
              <a:rPr lang="en-GB" sz="2800" spc="300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  System …</a:t>
            </a:r>
            <a:endParaRPr lang="en-GB" sz="2800" baseline="0" dirty="0">
              <a:latin typeface="Bauhaus 93" charset="0"/>
              <a:ea typeface="ＭＳ Ｐゴシック" charset="0"/>
              <a:cs typeface="Bauhaus 93" charset="0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1080002" y="1187459"/>
            <a:ext cx="3928955" cy="369332"/>
            <a:chOff x="775302" y="1221604"/>
            <a:chExt cx="3928955" cy="369332"/>
          </a:xfrm>
        </p:grpSpPr>
        <p:sp>
          <p:nvSpPr>
            <p:cNvPr id="13" name="ZoneTexte 12"/>
            <p:cNvSpPr txBox="1"/>
            <p:nvPr/>
          </p:nvSpPr>
          <p:spPr>
            <a:xfrm>
              <a:off x="775302" y="1221604"/>
              <a:ext cx="3928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Arial"/>
                  <a:cs typeface="Arial"/>
                </a:rPr>
                <a:t>3Li</a:t>
              </a:r>
              <a:r>
                <a:rPr lang="fr-FR" b="1" baseline="-25000" dirty="0" smtClean="0">
                  <a:latin typeface="Arial"/>
                  <a:cs typeface="Arial"/>
                </a:rPr>
                <a:t> </a:t>
              </a:r>
              <a:r>
                <a:rPr lang="fr-FR" b="1" dirty="0">
                  <a:latin typeface="Arial"/>
                  <a:cs typeface="Arial"/>
                </a:rPr>
                <a:t>+ ☐FePO</a:t>
              </a:r>
              <a:r>
                <a:rPr lang="fr-FR" b="1" baseline="-25000" dirty="0" smtClean="0">
                  <a:latin typeface="Arial"/>
                  <a:cs typeface="Arial"/>
                </a:rPr>
                <a:t>4</a:t>
              </a:r>
              <a:r>
                <a:rPr lang="fr-FR" b="1" dirty="0" smtClean="0">
                  <a:latin typeface="Arial"/>
                  <a:cs typeface="Arial"/>
                </a:rPr>
                <a:t>         2Li</a:t>
              </a:r>
              <a:r>
                <a:rPr lang="fr-FR" b="1" dirty="0">
                  <a:latin typeface="Arial"/>
                  <a:cs typeface="Arial"/>
                </a:rPr>
                <a:t> + </a:t>
              </a:r>
              <a:r>
                <a:rPr lang="fr-FR" sz="1600" b="1" dirty="0" smtClean="0">
                  <a:latin typeface="Arial"/>
                  <a:cs typeface="Arial"/>
                </a:rPr>
                <a:t>☐Li</a:t>
              </a:r>
              <a:r>
                <a:rPr lang="fr-FR" b="1" dirty="0" smtClean="0">
                  <a:latin typeface="Arial"/>
                  <a:cs typeface="Arial"/>
                </a:rPr>
                <a:t>FePO</a:t>
              </a:r>
              <a:r>
                <a:rPr lang="fr-FR" b="1" baseline="-25000" dirty="0" smtClean="0">
                  <a:latin typeface="Arial"/>
                  <a:cs typeface="Arial"/>
                </a:rPr>
                <a:t>4</a:t>
              </a:r>
              <a:r>
                <a:rPr lang="fr-FR" dirty="0" smtClean="0"/>
                <a:t> </a:t>
              </a:r>
              <a:endParaRPr lang="fr-FR" dirty="0"/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>
              <a:off x="2411760" y="1419323"/>
              <a:ext cx="36004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5568353" y="2636912"/>
            <a:ext cx="815606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47423"/>
              </p:ext>
            </p:extLst>
          </p:nvPr>
        </p:nvGraphicFramePr>
        <p:xfrm>
          <a:off x="792000" y="1872001"/>
          <a:ext cx="7565390" cy="417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4" name="Document" r:id="rId5" imgW="6578600" imgH="3632200" progId="Word.Document.12">
                  <p:embed/>
                </p:oleObj>
              </mc:Choice>
              <mc:Fallback>
                <p:oleObj name="Document" r:id="rId5" imgW="6578600" imgH="3632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2000" y="1872001"/>
                        <a:ext cx="7565390" cy="417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557424" y="2636912"/>
            <a:ext cx="815606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403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re 1"/>
          <p:cNvSpPr>
            <a:spLocks noGrp="1"/>
          </p:cNvSpPr>
          <p:nvPr>
            <p:ph type="ctrTitle"/>
          </p:nvPr>
        </p:nvSpPr>
        <p:spPr>
          <a:xfrm>
            <a:off x="228600" y="165101"/>
            <a:ext cx="8591872" cy="901700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GB" sz="3800" b="1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Arial" charset="0"/>
              </a:rPr>
              <a:t>Consequences  of </a:t>
            </a:r>
            <a:r>
              <a:rPr lang="en-GB" sz="3800" b="1" baseline="0" dirty="0" err="1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Arial" charset="0"/>
              </a:rPr>
              <a:t>ambipolar</a:t>
            </a:r>
            <a:r>
              <a:rPr lang="en-GB" sz="3800" b="1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Arial" charset="0"/>
              </a:rPr>
              <a:t> Transport </a:t>
            </a:r>
            <a:endParaRPr lang="en-GB" sz="3800" b="1" baseline="0" dirty="0">
              <a:solidFill>
                <a:schemeClr val="bg1"/>
              </a:solidFill>
              <a:latin typeface="Bauhaus 93" charset="0"/>
              <a:ea typeface="ＭＳ Ｐゴシック" charset="0"/>
              <a:cs typeface="Arial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3810000"/>
            <a:ext cx="15113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8"/>
          <p:cNvCxnSpPr/>
          <p:nvPr/>
        </p:nvCxnSpPr>
        <p:spPr>
          <a:xfrm>
            <a:off x="3867152" y="4367214"/>
            <a:ext cx="1446213" cy="3175"/>
          </a:xfrm>
          <a:prstGeom prst="line">
            <a:avLst/>
          </a:prstGeom>
          <a:ln>
            <a:solidFill>
              <a:srgbClr val="BD1FB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988" name="Grouper 28"/>
          <p:cNvGrpSpPr>
            <a:grpSpLocks/>
          </p:cNvGrpSpPr>
          <p:nvPr/>
        </p:nvGrpSpPr>
        <p:grpSpPr bwMode="auto">
          <a:xfrm>
            <a:off x="3465515" y="2592388"/>
            <a:ext cx="2249487" cy="3352800"/>
            <a:chOff x="2374974" y="3048794"/>
            <a:chExt cx="2249266" cy="3352800"/>
          </a:xfrm>
        </p:grpSpPr>
        <p:cxnSp>
          <p:nvCxnSpPr>
            <p:cNvPr id="5" name="Connecteur droit 4"/>
            <p:cNvCxnSpPr/>
            <p:nvPr/>
          </p:nvCxnSpPr>
          <p:spPr>
            <a:xfrm rot="5400000">
              <a:off x="1094616" y="4724400"/>
              <a:ext cx="3352800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miter lim="800000"/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/>
            <p:cNvCxnSpPr/>
            <p:nvPr/>
          </p:nvCxnSpPr>
          <p:spPr>
            <a:xfrm rot="5400000">
              <a:off x="2537512" y="4724400"/>
              <a:ext cx="3352800" cy="1587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miter lim="800000"/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018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3240" y="3124200"/>
              <a:ext cx="381000" cy="325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9" name="Imag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974" y="3150394"/>
              <a:ext cx="381000" cy="325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Connecteur droit 15"/>
          <p:cNvCxnSpPr/>
          <p:nvPr/>
        </p:nvCxnSpPr>
        <p:spPr>
          <a:xfrm rot="5400000">
            <a:off x="2686844" y="4037806"/>
            <a:ext cx="3810000" cy="1588"/>
          </a:xfrm>
          <a:prstGeom prst="line">
            <a:avLst/>
          </a:prstGeom>
          <a:ln w="12700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er 24"/>
          <p:cNvGrpSpPr>
            <a:grpSpLocks/>
          </p:cNvGrpSpPr>
          <p:nvPr/>
        </p:nvGrpSpPr>
        <p:grpSpPr bwMode="auto">
          <a:xfrm>
            <a:off x="4364039" y="2133601"/>
            <a:ext cx="464501" cy="1016287"/>
            <a:chOff x="3274172" y="2590800"/>
            <a:chExt cx="463736" cy="1017075"/>
          </a:xfrm>
        </p:grpSpPr>
        <p:grpSp>
          <p:nvGrpSpPr>
            <p:cNvPr id="42011" name="Grouper 21"/>
            <p:cNvGrpSpPr>
              <a:grpSpLocks/>
            </p:cNvGrpSpPr>
            <p:nvPr/>
          </p:nvGrpSpPr>
          <p:grpSpPr bwMode="auto">
            <a:xfrm>
              <a:off x="3274172" y="2956719"/>
              <a:ext cx="447529" cy="396080"/>
              <a:chOff x="3358032" y="2956719"/>
              <a:chExt cx="447529" cy="396080"/>
            </a:xfrm>
          </p:grpSpPr>
          <p:sp>
            <p:nvSpPr>
              <p:cNvPr id="20" name="Flèche vers la droite 19"/>
              <p:cNvSpPr/>
              <p:nvPr/>
            </p:nvSpPr>
            <p:spPr>
              <a:xfrm>
                <a:off x="3358032" y="2956209"/>
                <a:ext cx="446938" cy="92146"/>
              </a:xfrm>
              <a:prstGeom prst="rightArrow">
                <a:avLst>
                  <a:gd name="adj1" fmla="val 50000"/>
                  <a:gd name="adj2" fmla="val 43494"/>
                </a:avLst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1" name="Flèche vers la droite 20"/>
              <p:cNvSpPr/>
              <p:nvPr/>
            </p:nvSpPr>
            <p:spPr>
              <a:xfrm rot="10800000">
                <a:off x="3358032" y="3076952"/>
                <a:ext cx="446938" cy="276439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2012" name="ZoneTexte 22"/>
            <p:cNvSpPr txBox="1">
              <a:spLocks noChangeArrowheads="1"/>
            </p:cNvSpPr>
            <p:nvPr/>
          </p:nvSpPr>
          <p:spPr bwMode="auto">
            <a:xfrm>
              <a:off x="3292288" y="2590800"/>
              <a:ext cx="440419" cy="338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>
                  <a:solidFill>
                    <a:srgbClr val="0000FF"/>
                  </a:solidFill>
                  <a:cs typeface="Arial" charset="0"/>
                </a:rPr>
                <a:t>Li</a:t>
              </a:r>
              <a:r>
                <a:rPr lang="fr-FR" sz="1600" baseline="30000">
                  <a:solidFill>
                    <a:srgbClr val="0000FF"/>
                  </a:solidFill>
                  <a:latin typeface="Calibri" charset="0"/>
                </a:rPr>
                <a:t>+</a:t>
              </a:r>
            </a:p>
          </p:txBody>
        </p:sp>
        <p:sp>
          <p:nvSpPr>
            <p:cNvPr id="42013" name="ZoneTexte 23"/>
            <p:cNvSpPr txBox="1">
              <a:spLocks noChangeArrowheads="1"/>
            </p:cNvSpPr>
            <p:nvPr/>
          </p:nvSpPr>
          <p:spPr bwMode="auto">
            <a:xfrm>
              <a:off x="3352800" y="3238256"/>
              <a:ext cx="385108" cy="369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b="1">
                  <a:solidFill>
                    <a:srgbClr val="FF0000"/>
                  </a:solidFill>
                  <a:cs typeface="Arial" charset="0"/>
                </a:rPr>
                <a:t>X</a:t>
              </a:r>
              <a:r>
                <a:rPr lang="fr-FR" sz="1800" baseline="30000">
                  <a:solidFill>
                    <a:srgbClr val="FF0000"/>
                  </a:solidFill>
                  <a:latin typeface="Calibri" charset="0"/>
                </a:rPr>
                <a:t>-</a:t>
              </a:r>
            </a:p>
          </p:txBody>
        </p:sp>
      </p:grpSp>
      <p:grpSp>
        <p:nvGrpSpPr>
          <p:cNvPr id="8" name="Grouper 35"/>
          <p:cNvGrpSpPr>
            <a:grpSpLocks/>
          </p:cNvGrpSpPr>
          <p:nvPr/>
        </p:nvGrpSpPr>
        <p:grpSpPr bwMode="auto">
          <a:xfrm>
            <a:off x="3675065" y="3441701"/>
            <a:ext cx="1895475" cy="1816100"/>
            <a:chOff x="3667272" y="3441700"/>
            <a:chExt cx="1895328" cy="1816100"/>
          </a:xfrm>
        </p:grpSpPr>
        <p:grpSp>
          <p:nvGrpSpPr>
            <p:cNvPr id="42005" name="Grouper 32"/>
            <p:cNvGrpSpPr>
              <a:grpSpLocks/>
            </p:cNvGrpSpPr>
            <p:nvPr/>
          </p:nvGrpSpPr>
          <p:grpSpPr bwMode="auto">
            <a:xfrm>
              <a:off x="5105400" y="4889500"/>
              <a:ext cx="457200" cy="368300"/>
              <a:chOff x="5715000" y="4889500"/>
              <a:chExt cx="457200" cy="368300"/>
            </a:xfrm>
          </p:grpSpPr>
          <p:sp>
            <p:nvSpPr>
              <p:cNvPr id="18" name="Flèche vers la droite 17"/>
              <p:cNvSpPr/>
              <p:nvPr/>
            </p:nvSpPr>
            <p:spPr>
              <a:xfrm>
                <a:off x="5724559" y="4889500"/>
                <a:ext cx="447641" cy="368300"/>
              </a:xfrm>
              <a:prstGeom prst="rightArrow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42010" name="Rectangle 25"/>
              <p:cNvSpPr>
                <a:spLocks noChangeArrowheads="1"/>
              </p:cNvSpPr>
              <p:nvPr/>
            </p:nvSpPr>
            <p:spPr bwMode="auto">
              <a:xfrm>
                <a:off x="5715000" y="4928425"/>
                <a:ext cx="33860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200" b="1">
                    <a:solidFill>
                      <a:schemeClr val="bg1"/>
                    </a:solidFill>
                    <a:cs typeface="Arial" charset="0"/>
                  </a:rPr>
                  <a:t>Li</a:t>
                </a:r>
                <a:r>
                  <a:rPr lang="fr-FR" sz="1200" b="1" baseline="30000">
                    <a:solidFill>
                      <a:schemeClr val="bg1"/>
                    </a:solidFill>
                    <a:latin typeface="Calibri" charset="0"/>
                  </a:rPr>
                  <a:t>+</a:t>
                </a:r>
              </a:p>
            </p:txBody>
          </p:sp>
        </p:grpSp>
        <p:grpSp>
          <p:nvGrpSpPr>
            <p:cNvPr id="42006" name="Grouper 34"/>
            <p:cNvGrpSpPr>
              <a:grpSpLocks/>
            </p:cNvGrpSpPr>
            <p:nvPr/>
          </p:nvGrpSpPr>
          <p:grpSpPr bwMode="auto">
            <a:xfrm>
              <a:off x="3667272" y="3441700"/>
              <a:ext cx="447640" cy="368300"/>
              <a:chOff x="2819400" y="3441700"/>
              <a:chExt cx="447640" cy="368300"/>
            </a:xfrm>
          </p:grpSpPr>
          <p:sp>
            <p:nvSpPr>
              <p:cNvPr id="19" name="Flèche vers la droite 18"/>
              <p:cNvSpPr/>
              <p:nvPr/>
            </p:nvSpPr>
            <p:spPr>
              <a:xfrm>
                <a:off x="2819400" y="3441700"/>
                <a:ext cx="447640" cy="368300"/>
              </a:xfrm>
              <a:prstGeom prst="rightArrow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42008" name="Rectangle 33"/>
              <p:cNvSpPr>
                <a:spLocks noChangeArrowheads="1"/>
              </p:cNvSpPr>
              <p:nvPr/>
            </p:nvSpPr>
            <p:spPr bwMode="auto">
              <a:xfrm>
                <a:off x="2835302" y="3479300"/>
                <a:ext cx="33860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200" b="1">
                    <a:solidFill>
                      <a:schemeClr val="bg1"/>
                    </a:solidFill>
                    <a:cs typeface="Arial" charset="0"/>
                  </a:rPr>
                  <a:t>Li</a:t>
                </a:r>
                <a:r>
                  <a:rPr lang="fr-FR" sz="1200" b="1" baseline="30000">
                    <a:solidFill>
                      <a:schemeClr val="bg1"/>
                    </a:solidFill>
                    <a:latin typeface="Calibri" charset="0"/>
                  </a:rPr>
                  <a:t>+</a:t>
                </a:r>
              </a:p>
            </p:txBody>
          </p:sp>
        </p:grpSp>
      </p:grpSp>
      <p:grpSp>
        <p:nvGrpSpPr>
          <p:cNvPr id="44048" name="Grouper 39"/>
          <p:cNvGrpSpPr>
            <a:grpSpLocks/>
          </p:cNvGrpSpPr>
          <p:nvPr/>
        </p:nvGrpSpPr>
        <p:grpSpPr bwMode="auto">
          <a:xfrm>
            <a:off x="3763963" y="1066800"/>
            <a:ext cx="635000" cy="990600"/>
            <a:chOff x="3619500" y="1066800"/>
            <a:chExt cx="635000" cy="990600"/>
          </a:xfrm>
        </p:grpSpPr>
        <p:pic>
          <p:nvPicPr>
            <p:cNvPr id="42003" name="Imag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500" y="1422400"/>
              <a:ext cx="635000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4" name="Rectangle 36"/>
            <p:cNvSpPr>
              <a:spLocks noChangeArrowheads="1"/>
            </p:cNvSpPr>
            <p:nvPr/>
          </p:nvSpPr>
          <p:spPr bwMode="auto">
            <a:xfrm>
              <a:off x="3744129" y="1066800"/>
              <a:ext cx="35891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rgbClr val="FF0000"/>
                  </a:solidFill>
                  <a:cs typeface="Arial" charset="0"/>
                </a:rPr>
                <a:t>X</a:t>
              </a:r>
              <a:r>
                <a:rPr lang="fr-FR" baseline="30000">
                  <a:solidFill>
                    <a:srgbClr val="FF0000"/>
                  </a:solidFill>
                  <a:latin typeface="Calibri" charset="0"/>
                </a:rPr>
                <a:t>-</a:t>
              </a:r>
            </a:p>
          </p:txBody>
        </p:sp>
      </p:grpSp>
      <p:grpSp>
        <p:nvGrpSpPr>
          <p:cNvPr id="44049" name="Grouper 40"/>
          <p:cNvGrpSpPr>
            <a:grpSpLocks/>
          </p:cNvGrpSpPr>
          <p:nvPr/>
        </p:nvGrpSpPr>
        <p:grpSpPr bwMode="auto">
          <a:xfrm>
            <a:off x="4876800" y="1066800"/>
            <a:ext cx="495300" cy="882651"/>
            <a:chOff x="4914900" y="1066800"/>
            <a:chExt cx="495300" cy="882650"/>
          </a:xfrm>
        </p:grpSpPr>
        <p:pic>
          <p:nvPicPr>
            <p:cNvPr id="42001" name="Imag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1454150"/>
              <a:ext cx="49530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2" name="Rectangle 37"/>
            <p:cNvSpPr>
              <a:spLocks noChangeArrowheads="1"/>
            </p:cNvSpPr>
            <p:nvPr/>
          </p:nvSpPr>
          <p:spPr bwMode="auto">
            <a:xfrm>
              <a:off x="4943406" y="1066800"/>
              <a:ext cx="4156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rgbClr val="0000FF"/>
                  </a:solidFill>
                  <a:cs typeface="Arial" charset="0"/>
                </a:rPr>
                <a:t>Li</a:t>
              </a:r>
              <a:r>
                <a:rPr lang="fr-FR" baseline="30000">
                  <a:solidFill>
                    <a:srgbClr val="0000FF"/>
                  </a:solidFill>
                  <a:latin typeface="Calibri" charset="0"/>
                </a:rPr>
                <a:t>+</a:t>
              </a:r>
            </a:p>
          </p:txBody>
        </p:sp>
      </p:grpSp>
      <p:pic>
        <p:nvPicPr>
          <p:cNvPr id="39" name="Image 38"/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38" y="3303589"/>
            <a:ext cx="147955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er 36"/>
          <p:cNvGrpSpPr>
            <a:grpSpLocks/>
          </p:cNvGrpSpPr>
          <p:nvPr/>
        </p:nvGrpSpPr>
        <p:grpSpPr bwMode="auto">
          <a:xfrm>
            <a:off x="990600" y="2657475"/>
            <a:ext cx="7162800" cy="3094008"/>
            <a:chOff x="990600" y="2657475"/>
            <a:chExt cx="7162800" cy="3094322"/>
          </a:xfrm>
        </p:grpSpPr>
        <p:sp>
          <p:nvSpPr>
            <p:cNvPr id="41999" name="ZoneTexte 33"/>
            <p:cNvSpPr txBox="1">
              <a:spLocks noChangeArrowheads="1"/>
            </p:cNvSpPr>
            <p:nvPr/>
          </p:nvSpPr>
          <p:spPr bwMode="auto">
            <a:xfrm>
              <a:off x="5882036" y="5105400"/>
              <a:ext cx="2271364" cy="64639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 err="1" smtClean="0">
                  <a:solidFill>
                    <a:schemeClr val="bg1"/>
                  </a:solidFill>
                </a:rPr>
                <a:t>depletion</a:t>
              </a:r>
              <a:endParaRPr lang="fr-FR" sz="1800" b="1" dirty="0">
                <a:solidFill>
                  <a:schemeClr val="bg1"/>
                </a:solidFill>
              </a:endParaRPr>
            </a:p>
            <a:p>
              <a:pPr algn="ctr" eaLnBrk="1" hangingPunct="1"/>
              <a:r>
                <a:rPr lang="fr-FR" sz="1800" b="1" dirty="0" err="1" smtClean="0">
                  <a:solidFill>
                    <a:schemeClr val="bg1"/>
                  </a:solidFill>
                </a:rPr>
                <a:t>conductivity</a:t>
              </a:r>
              <a:r>
                <a:rPr lang="fr-FR" sz="1800" b="1" dirty="0" smtClean="0">
                  <a:solidFill>
                    <a:schemeClr val="bg1"/>
                  </a:solidFill>
                </a:rPr>
                <a:t> </a:t>
              </a:r>
              <a:r>
                <a:rPr lang="fr-FR" sz="1800" b="1" dirty="0">
                  <a:solidFill>
                    <a:schemeClr val="bg1"/>
                  </a:solidFill>
                  <a:sym typeface="Symbol" charset="0"/>
                </a:rPr>
                <a:t> 0</a:t>
              </a:r>
              <a:r>
                <a:rPr lang="fr-FR" sz="1800" dirty="0"/>
                <a:t> </a:t>
              </a:r>
              <a:endParaRPr lang="fr-FR" sz="1800" b="1" dirty="0"/>
            </a:p>
          </p:txBody>
        </p:sp>
        <p:sp>
          <p:nvSpPr>
            <p:cNvPr id="42000" name="ZoneTexte 35"/>
            <p:cNvSpPr txBox="1">
              <a:spLocks noChangeArrowheads="1"/>
            </p:cNvSpPr>
            <p:nvPr/>
          </p:nvSpPr>
          <p:spPr bwMode="auto">
            <a:xfrm>
              <a:off x="990600" y="2657475"/>
              <a:ext cx="2361947" cy="64639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 err="1" smtClean="0">
                  <a:solidFill>
                    <a:schemeClr val="bg1"/>
                  </a:solidFill>
                </a:rPr>
                <a:t>overconcentration</a:t>
              </a:r>
              <a:endParaRPr lang="fr-FR" sz="1800" b="1" dirty="0">
                <a:solidFill>
                  <a:schemeClr val="bg1"/>
                </a:solidFill>
              </a:endParaRPr>
            </a:p>
            <a:p>
              <a:pPr algn="ctr" eaLnBrk="1" hangingPunct="1"/>
              <a:r>
                <a:rPr lang="fr-FR" sz="1800" b="1" dirty="0" err="1" smtClean="0">
                  <a:solidFill>
                    <a:schemeClr val="bg1"/>
                  </a:solidFill>
                </a:rPr>
                <a:t>conductivity</a:t>
              </a:r>
              <a:r>
                <a:rPr lang="fr-FR" sz="1800" b="1" dirty="0" smtClean="0">
                  <a:solidFill>
                    <a:schemeClr val="bg1"/>
                  </a:solidFill>
                </a:rPr>
                <a:t> </a:t>
              </a:r>
              <a:r>
                <a:rPr lang="fr-FR" sz="1800" b="1" dirty="0">
                  <a:solidFill>
                    <a:schemeClr val="bg1"/>
                  </a:solidFill>
                  <a:sym typeface="Symbol" charset="0"/>
                </a:rPr>
                <a:t></a:t>
              </a:r>
            </a:p>
          </p:txBody>
        </p:sp>
      </p:grpSp>
      <p:grpSp>
        <p:nvGrpSpPr>
          <p:cNvPr id="13" name="Grouper 12"/>
          <p:cNvGrpSpPr>
            <a:grpSpLocks/>
          </p:cNvGrpSpPr>
          <p:nvPr/>
        </p:nvGrpSpPr>
        <p:grpSpPr bwMode="auto">
          <a:xfrm>
            <a:off x="5283200" y="4595808"/>
            <a:ext cx="3051420" cy="369332"/>
            <a:chOff x="5372100" y="4520168"/>
            <a:chExt cx="3051980" cy="368778"/>
          </a:xfrm>
        </p:grpSpPr>
        <p:sp>
          <p:nvSpPr>
            <p:cNvPr id="41997" name="ZoneTexte 1"/>
            <p:cNvSpPr txBox="1">
              <a:spLocks noChangeArrowheads="1"/>
            </p:cNvSpPr>
            <p:nvPr/>
          </p:nvSpPr>
          <p:spPr bwMode="auto">
            <a:xfrm>
              <a:off x="5981700" y="4520168"/>
              <a:ext cx="2442380" cy="368778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b="1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Dendrites Formation </a:t>
              </a:r>
              <a:endParaRPr lang="fr-FR" sz="18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Flèche vers la gauche 10"/>
            <p:cNvSpPr/>
            <p:nvPr/>
          </p:nvSpPr>
          <p:spPr>
            <a:xfrm>
              <a:off x="5372100" y="4610519"/>
              <a:ext cx="509681" cy="202895"/>
            </a:xfrm>
            <a:prstGeom prst="leftArrow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2" name="ZoneTexte 1"/>
          <p:cNvSpPr txBox="1"/>
          <p:nvPr/>
        </p:nvSpPr>
        <p:spPr>
          <a:xfrm rot="19764689">
            <a:off x="1950703" y="3948100"/>
            <a:ext cx="5173750" cy="646331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bg1"/>
                </a:solidFill>
                <a:latin typeface="Arial"/>
                <a:cs typeface="Arial"/>
              </a:rPr>
              <a:t>Newman’s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 model: </a:t>
            </a:r>
            <a:r>
              <a:rPr lang="fr-FR" b="1" dirty="0" err="1" smtClean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fr-FR" b="1" baseline="-25000" dirty="0" smtClean="0">
                <a:solidFill>
                  <a:schemeClr val="bg1"/>
                </a:solidFill>
                <a:latin typeface="Arial"/>
                <a:cs typeface="Arial"/>
              </a:rPr>
              <a:t>+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 = 1 are </a:t>
            </a:r>
            <a:r>
              <a:rPr lang="fr-FR" b="1" dirty="0" err="1" smtClean="0">
                <a:solidFill>
                  <a:schemeClr val="bg1"/>
                </a:solidFill>
                <a:latin typeface="Arial"/>
                <a:cs typeface="Arial"/>
              </a:rPr>
              <a:t>equivalent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 to 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10 times more </a:t>
            </a:r>
            <a:r>
              <a:rPr lang="fr-FR" b="1" dirty="0" err="1" smtClean="0">
                <a:solidFill>
                  <a:schemeClr val="bg1"/>
                </a:solidFill>
                <a:latin typeface="Arial"/>
                <a:cs typeface="Arial"/>
              </a:rPr>
              <a:t>conductive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en-GB" b="1" baseline="-25000" dirty="0" smtClean="0">
                <a:solidFill>
                  <a:schemeClr val="bg1"/>
                </a:solidFill>
                <a:latin typeface="Arial"/>
                <a:cs typeface="Arial"/>
              </a:rPr>
              <a:t>+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 ≈ 0.3 </a:t>
            </a:r>
            <a:r>
              <a:rPr lang="fr-FR" b="1" dirty="0" err="1" smtClean="0">
                <a:solidFill>
                  <a:schemeClr val="bg1"/>
                </a:solidFill>
                <a:latin typeface="Arial"/>
                <a:cs typeface="Arial"/>
              </a:rPr>
              <a:t>electrolytes</a:t>
            </a:r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895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1125 7.40741E-7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-0.31112 -0.0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755576" y="107604"/>
            <a:ext cx="7560840" cy="729109"/>
          </a:xfrm>
          <a:prstGeom prst="rect">
            <a:avLst/>
          </a:prstGeom>
          <a:solidFill>
            <a:srgbClr val="0000FF"/>
          </a:solidFill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lang="es-ES_tradnl" sz="4400" b="0" i="0" kern="1200" baseline="30000" dirty="0">
                <a:solidFill>
                  <a:schemeClr val="tx2"/>
                </a:solidFill>
                <a:latin typeface="Frutiger 45 Light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algn="ctr"/>
            <a:r>
              <a:rPr lang="fr-FR" sz="4000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1 Billion Cars in 2010 and ➚</a:t>
            </a:r>
            <a:endParaRPr lang="fr-FR" sz="4000" baseline="0" dirty="0">
              <a:solidFill>
                <a:schemeClr val="bg1"/>
              </a:solidFill>
              <a:latin typeface="Bauhaus 93" charset="0"/>
              <a:ea typeface="ＭＳ Ｐゴシック" charset="0"/>
              <a:cs typeface="Bauhaus 93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9088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72008" y="5517234"/>
            <a:ext cx="8964488" cy="80021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300" dirty="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…and 1.3 </a:t>
            </a:r>
            <a:r>
              <a:rPr lang="fr-FR" sz="2300" dirty="0" smtClean="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10</a:t>
            </a:r>
            <a:r>
              <a:rPr lang="fr-FR" sz="2300" baseline="30000" dirty="0" smtClean="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6</a:t>
            </a:r>
            <a:r>
              <a:rPr lang="fr-FR" sz="2300" dirty="0" smtClean="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 </a:t>
            </a:r>
            <a:r>
              <a:rPr lang="fr-FR" sz="2300" dirty="0" err="1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fatalities</a:t>
            </a:r>
            <a:r>
              <a:rPr lang="fr-FR" sz="2300" dirty="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 on the </a:t>
            </a:r>
            <a:r>
              <a:rPr lang="fr-FR" sz="2300" dirty="0" err="1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roads</a:t>
            </a:r>
            <a:r>
              <a:rPr lang="fr-FR" sz="2300" dirty="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!</a:t>
            </a:r>
          </a:p>
          <a:p>
            <a:pPr algn="ctr" eaLnBrk="1" hangingPunct="1"/>
            <a:r>
              <a:rPr lang="fr-FR" sz="2300" dirty="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&gt; 2 </a:t>
            </a:r>
            <a:r>
              <a:rPr lang="fr-FR" sz="2300" dirty="0" smtClean="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10</a:t>
            </a:r>
            <a:r>
              <a:rPr lang="fr-FR" sz="2300" baseline="30000" dirty="0" smtClean="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6 </a:t>
            </a:r>
            <a:r>
              <a:rPr lang="fr-FR" sz="2300" dirty="0" err="1" smtClean="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premature</a:t>
            </a:r>
            <a:r>
              <a:rPr lang="fr-FR" sz="2300" dirty="0" smtClean="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 </a:t>
            </a:r>
            <a:r>
              <a:rPr lang="fr-FR" sz="2300" dirty="0" err="1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deaths</a:t>
            </a:r>
            <a:r>
              <a:rPr lang="fr-FR" sz="2300" dirty="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 </a:t>
            </a:r>
            <a:r>
              <a:rPr lang="fr-FR" sz="2300" dirty="0" err="1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from</a:t>
            </a:r>
            <a:r>
              <a:rPr lang="fr-FR" sz="2300" dirty="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 air-borne </a:t>
            </a:r>
            <a:r>
              <a:rPr lang="fr-FR" sz="2300" dirty="0" err="1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particles</a:t>
            </a:r>
            <a:r>
              <a:rPr lang="fr-FR" sz="2300" dirty="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 in </a:t>
            </a:r>
            <a:r>
              <a:rPr lang="fr-FR" sz="2300" dirty="0" err="1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big</a:t>
            </a:r>
            <a:r>
              <a:rPr lang="fr-FR" sz="2300" dirty="0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 </a:t>
            </a:r>
            <a:r>
              <a:rPr lang="fr-FR" sz="2300" dirty="0" err="1">
                <a:solidFill>
                  <a:srgbClr val="FFFF00"/>
                </a:solidFill>
                <a:latin typeface="Arial Rounded MT Bold" charset="0"/>
                <a:cs typeface="Arial Rounded MT Bold" charset="0"/>
              </a:rPr>
              <a:t>cities</a:t>
            </a:r>
            <a:endParaRPr lang="fr-FR" sz="2300" dirty="0">
              <a:solidFill>
                <a:srgbClr val="FFFF00"/>
              </a:solidFill>
              <a:latin typeface="Arial Rounded MT Bold" charset="0"/>
              <a:cs typeface="Arial Rounded MT Bold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412776"/>
            <a:ext cx="6908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6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9"/>
          <p:cNvSpPr txBox="1">
            <a:spLocks noChangeArrowheads="1"/>
          </p:cNvSpPr>
          <p:nvPr/>
        </p:nvSpPr>
        <p:spPr bwMode="auto">
          <a:xfrm>
            <a:off x="684213" y="233364"/>
            <a:ext cx="8305178" cy="52322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/>
              </a:rPr>
              <a:t>Composition-voltage behaviour of carboxylates</a:t>
            </a:r>
            <a:endParaRPr lang="en-GB" sz="2800" b="1" baseline="300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8677" name="Text Box 14"/>
          <p:cNvSpPr txBox="1">
            <a:spLocks noChangeArrowheads="1"/>
          </p:cNvSpPr>
          <p:nvPr/>
        </p:nvSpPr>
        <p:spPr bwMode="auto">
          <a:xfrm>
            <a:off x="87314" y="6597651"/>
            <a:ext cx="64318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/>
              </a:rPr>
              <a:t>S. </a:t>
            </a:r>
            <a:r>
              <a:rPr lang="en-US" sz="1200" dirty="0" err="1">
                <a:latin typeface="Arial"/>
              </a:rPr>
              <a:t>Grugeon</a:t>
            </a:r>
            <a:r>
              <a:rPr lang="en-US" sz="1200" dirty="0">
                <a:latin typeface="Arial"/>
              </a:rPr>
              <a:t>, M. Armand, S. </a:t>
            </a:r>
            <a:r>
              <a:rPr lang="en-US" sz="1200" dirty="0" err="1">
                <a:latin typeface="Arial"/>
              </a:rPr>
              <a:t>Laruelle</a:t>
            </a:r>
            <a:r>
              <a:rPr lang="en-US" sz="1200" dirty="0">
                <a:latin typeface="Arial"/>
              </a:rPr>
              <a:t>, H. </a:t>
            </a:r>
            <a:r>
              <a:rPr lang="en-US" sz="1200" dirty="0" err="1">
                <a:latin typeface="Arial"/>
              </a:rPr>
              <a:t>Vezin</a:t>
            </a:r>
            <a:r>
              <a:rPr lang="en-US" sz="1200" dirty="0">
                <a:latin typeface="Arial"/>
              </a:rPr>
              <a:t>, P. </a:t>
            </a:r>
            <a:r>
              <a:rPr lang="en-US" sz="1200" dirty="0" err="1">
                <a:latin typeface="Arial"/>
              </a:rPr>
              <a:t>Poizot</a:t>
            </a:r>
            <a:r>
              <a:rPr lang="en-US" sz="1200" dirty="0">
                <a:latin typeface="Arial"/>
              </a:rPr>
              <a:t> and J.M. </a:t>
            </a:r>
            <a:r>
              <a:rPr lang="en-US" sz="1200" dirty="0" err="1">
                <a:latin typeface="Arial"/>
              </a:rPr>
              <a:t>Tarascon</a:t>
            </a:r>
            <a:r>
              <a:rPr lang="en-US" sz="1200" dirty="0">
                <a:latin typeface="Arial"/>
              </a:rPr>
              <a:t> (2008 Submitted</a:t>
            </a:r>
          </a:p>
        </p:txBody>
      </p:sp>
      <p:grpSp>
        <p:nvGrpSpPr>
          <p:cNvPr id="2" name="Grouper 23"/>
          <p:cNvGrpSpPr>
            <a:grpSpLocks/>
          </p:cNvGrpSpPr>
          <p:nvPr/>
        </p:nvGrpSpPr>
        <p:grpSpPr bwMode="auto">
          <a:xfrm>
            <a:off x="2082800" y="1628776"/>
            <a:ext cx="5003800" cy="4824413"/>
            <a:chOff x="2082799" y="1628775"/>
            <a:chExt cx="5003801" cy="4824413"/>
          </a:xfrm>
        </p:grpSpPr>
        <p:grpSp>
          <p:nvGrpSpPr>
            <p:cNvPr id="28683" name="Grouper 20"/>
            <p:cNvGrpSpPr>
              <a:grpSpLocks/>
            </p:cNvGrpSpPr>
            <p:nvPr/>
          </p:nvGrpSpPr>
          <p:grpSpPr bwMode="auto">
            <a:xfrm>
              <a:off x="2082799" y="1628775"/>
              <a:ext cx="5003801" cy="4824413"/>
              <a:chOff x="2082799" y="1628775"/>
              <a:chExt cx="5003801" cy="4824413"/>
            </a:xfrm>
          </p:grpSpPr>
          <p:grpSp>
            <p:nvGrpSpPr>
              <p:cNvPr id="28685" name="Group 2"/>
              <p:cNvGrpSpPr>
                <a:grpSpLocks/>
              </p:cNvGrpSpPr>
              <p:nvPr/>
            </p:nvGrpSpPr>
            <p:grpSpPr bwMode="auto">
              <a:xfrm>
                <a:off x="2082799" y="1628775"/>
                <a:ext cx="5003801" cy="4824413"/>
                <a:chOff x="-204" y="-562"/>
                <a:chExt cx="4536" cy="4320"/>
              </a:xfrm>
            </p:grpSpPr>
            <p:graphicFrame>
              <p:nvGraphicFramePr>
                <p:cNvPr id="28674" name="Object 2"/>
                <p:cNvGraphicFramePr>
                  <a:graphicFrameLocks noChangeAspect="1"/>
                </p:cNvGraphicFramePr>
                <p:nvPr/>
              </p:nvGraphicFramePr>
              <p:xfrm>
                <a:off x="1519" y="-165"/>
                <a:ext cx="2813" cy="281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531" name="KGPlot" r:id="rId3" imgW="7315200" imgH="7315200" progId="">
                        <p:embed/>
                      </p:oleObj>
                    </mc:Choice>
                    <mc:Fallback>
                      <p:oleObj name="KGPlot" r:id="rId3" imgW="7315200" imgH="7315200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519" y="-165"/>
                              <a:ext cx="2813" cy="281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8675" name="Object 3"/>
                <p:cNvGraphicFramePr>
                  <a:graphicFrameLocks noChangeAspect="1"/>
                </p:cNvGraphicFramePr>
                <p:nvPr/>
              </p:nvGraphicFramePr>
              <p:xfrm>
                <a:off x="-204" y="-562"/>
                <a:ext cx="4320" cy="43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532" name="KGPlot" r:id="rId5" imgW="7315200" imgH="7315200" progId="">
                        <p:embed/>
                      </p:oleObj>
                    </mc:Choice>
                    <mc:Fallback>
                      <p:oleObj name="KGPlot" r:id="rId5" imgW="7315200" imgH="7315200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204" y="-562"/>
                              <a:ext cx="4320" cy="43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28686" name="Text Box 16"/>
              <p:cNvSpPr txBox="1">
                <a:spLocks noChangeArrowheads="1"/>
              </p:cNvSpPr>
              <p:nvPr/>
            </p:nvSpPr>
            <p:spPr bwMode="auto">
              <a:xfrm>
                <a:off x="5014912" y="2759075"/>
                <a:ext cx="141046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 dirty="0">
                    <a:solidFill>
                      <a:srgbClr val="33CC33"/>
                    </a:solidFill>
                    <a:latin typeface="Arial"/>
                    <a:ea typeface="Arial" charset="0"/>
                    <a:cs typeface="Arial" charset="0"/>
                  </a:rPr>
                  <a:t>280mAh/g</a:t>
                </a:r>
              </a:p>
            </p:txBody>
          </p:sp>
        </p:grpSp>
        <p:sp>
          <p:nvSpPr>
            <p:cNvPr id="28684" name="Line 15"/>
            <p:cNvSpPr>
              <a:spLocks noChangeShapeType="1"/>
            </p:cNvSpPr>
            <p:nvPr/>
          </p:nvSpPr>
          <p:spPr bwMode="auto">
            <a:xfrm flipH="1">
              <a:off x="4675187" y="3068638"/>
              <a:ext cx="360363" cy="144462"/>
            </a:xfrm>
            <a:prstGeom prst="line">
              <a:avLst/>
            </a:prstGeom>
            <a:noFill/>
            <a:ln w="9525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 dirty="0">
                <a:latin typeface="Arial"/>
              </a:endParaRPr>
            </a:p>
          </p:txBody>
        </p:sp>
      </p:grpSp>
      <p:grpSp>
        <p:nvGrpSpPr>
          <p:cNvPr id="28679" name="Grouper 10"/>
          <p:cNvGrpSpPr>
            <a:grpSpLocks noChangeAspect="1"/>
          </p:cNvGrpSpPr>
          <p:nvPr/>
        </p:nvGrpSpPr>
        <p:grpSpPr bwMode="auto">
          <a:xfrm>
            <a:off x="2743201" y="1111249"/>
            <a:ext cx="4151313" cy="1035051"/>
            <a:chOff x="1028699" y="4216400"/>
            <a:chExt cx="6918326" cy="1727200"/>
          </a:xfrm>
        </p:grpSpPr>
        <p:pic>
          <p:nvPicPr>
            <p:cNvPr id="28681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28699" y="4457198"/>
              <a:ext cx="3240000" cy="1245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2" name="Picture 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400675" y="4216400"/>
              <a:ext cx="2546350" cy="172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ZoneTexte 21"/>
          <p:cNvSpPr txBox="1">
            <a:spLocks noChangeArrowheads="1"/>
          </p:cNvSpPr>
          <p:nvPr/>
        </p:nvSpPr>
        <p:spPr bwMode="auto">
          <a:xfrm rot="19602634">
            <a:off x="947152" y="3623003"/>
            <a:ext cx="7249701" cy="52322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/>
              </a:rPr>
              <a:t>35 000 T/</a:t>
            </a:r>
            <a:r>
              <a:rPr lang="en-GB" sz="2800" b="1" dirty="0" err="1">
                <a:solidFill>
                  <a:schemeClr val="bg1"/>
                </a:solidFill>
                <a:latin typeface="Arial"/>
              </a:rPr>
              <a:t>yr</a:t>
            </a:r>
            <a:r>
              <a:rPr lang="en-GB" sz="2800" b="1" dirty="0">
                <a:solidFill>
                  <a:schemeClr val="bg1"/>
                </a:solidFill>
                <a:latin typeface="Arial"/>
              </a:rPr>
              <a:t> available from PET recycling !</a:t>
            </a:r>
          </a:p>
        </p:txBody>
      </p:sp>
    </p:spTree>
    <p:extLst>
      <p:ext uri="{BB962C8B-B14F-4D97-AF65-F5344CB8AC3E}">
        <p14:creationId xmlns:p14="http://schemas.microsoft.com/office/powerpoint/2010/main" val="295891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98376" y="122237"/>
            <a:ext cx="6858000" cy="792163"/>
          </a:xfrm>
          <a:prstGeom prst="rect">
            <a:avLst/>
          </a:prstGeom>
          <a:solidFill>
            <a:srgbClr val="00B400"/>
          </a:solidFill>
        </p:spPr>
        <p:txBody>
          <a:bodyPr anchor="ctr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200" b="1" dirty="0" err="1">
                <a:solidFill>
                  <a:schemeClr val="bg1"/>
                </a:solidFill>
                <a:latin typeface="Bauhaus 93" pitchFamily="-112" charset="0"/>
                <a:ea typeface="ＭＳ Ｐゴシック" pitchFamily="-112" charset="-128"/>
                <a:cs typeface="ＭＳ Ｐゴシック" pitchFamily="-112" charset="-128"/>
              </a:rPr>
              <a:t>t</a:t>
            </a:r>
            <a:r>
              <a:rPr lang="fr-FR" sz="3200" b="1" baseline="-25000" dirty="0">
                <a:solidFill>
                  <a:schemeClr val="bg1"/>
                </a:solidFill>
                <a:latin typeface="Bauhaus 93" pitchFamily="-112" charset="0"/>
                <a:ea typeface="ＭＳ Ｐゴシック" pitchFamily="-112" charset="-128"/>
                <a:cs typeface="ＭＳ Ｐゴシック" pitchFamily="-112" charset="-128"/>
              </a:rPr>
              <a:t>+</a:t>
            </a:r>
            <a:r>
              <a:rPr lang="fr-FR" sz="3200" b="1" dirty="0">
                <a:solidFill>
                  <a:schemeClr val="bg1"/>
                </a:solidFill>
                <a:latin typeface="Bauhaus 93" pitchFamily="-112" charset="0"/>
                <a:ea typeface="ＭＳ Ｐゴシック" pitchFamily="-112" charset="-128"/>
                <a:cs typeface="ＭＳ Ｐゴシック" pitchFamily="-112" charset="-128"/>
              </a:rPr>
              <a:t> = </a:t>
            </a:r>
            <a:r>
              <a:rPr lang="fr-FR" sz="3200" b="1" dirty="0" smtClean="0">
                <a:solidFill>
                  <a:schemeClr val="bg1"/>
                </a:solidFill>
                <a:latin typeface="Bauhaus 93" pitchFamily="-112" charset="0"/>
                <a:ea typeface="ＭＳ Ｐゴシック" pitchFamily="-112" charset="-128"/>
                <a:cs typeface="ＭＳ Ｐゴシック" pitchFamily="-112" charset="-128"/>
              </a:rPr>
              <a:t>1  </a:t>
            </a:r>
            <a:r>
              <a:rPr lang="fr-FR" sz="3200" b="1" dirty="0" err="1" smtClean="0">
                <a:solidFill>
                  <a:schemeClr val="bg1"/>
                </a:solidFill>
                <a:latin typeface="Bauhaus 93" pitchFamily="-112" charset="0"/>
                <a:ea typeface="ＭＳ Ｐゴシック" pitchFamily="-112" charset="-128"/>
                <a:cs typeface="ＭＳ Ｐゴシック" pitchFamily="-112" charset="-128"/>
              </a:rPr>
              <a:t>random</a:t>
            </a:r>
            <a:r>
              <a:rPr lang="fr-FR" sz="3200" b="1" dirty="0" smtClean="0">
                <a:solidFill>
                  <a:schemeClr val="bg1"/>
                </a:solidFill>
                <a:latin typeface="Bauhaus 93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latin typeface="Bauhaus 93" pitchFamily="-112" charset="0"/>
                <a:ea typeface="ＭＳ Ｐゴシック" pitchFamily="-112" charset="-128"/>
                <a:cs typeface="ＭＳ Ｐゴシック" pitchFamily="-112" charset="-128"/>
              </a:rPr>
              <a:t>polymer</a:t>
            </a:r>
            <a:r>
              <a:rPr lang="fr-FR" sz="3200" b="1" dirty="0" smtClean="0">
                <a:solidFill>
                  <a:schemeClr val="bg1"/>
                </a:solidFill>
                <a:latin typeface="Bauhaus 93" pitchFamily="-112" charset="0"/>
                <a:ea typeface="ＭＳ Ｐゴシック" pitchFamily="-112" charset="-128"/>
                <a:cs typeface="ＭＳ Ｐゴシック" pitchFamily="-112" charset="-128"/>
              </a:rPr>
              <a:t>  </a:t>
            </a:r>
            <a:r>
              <a:rPr lang="fr-FR" sz="3200" b="1" dirty="0" err="1">
                <a:solidFill>
                  <a:schemeClr val="bg1"/>
                </a:solidFill>
                <a:latin typeface="Bauhaus 93" pitchFamily="-112" charset="0"/>
                <a:ea typeface="ＭＳ Ｐゴシック" pitchFamily="-112" charset="-128"/>
                <a:cs typeface="ＭＳ Ｐゴシック" pitchFamily="-112" charset="-128"/>
              </a:rPr>
              <a:t>electrolytes</a:t>
            </a:r>
            <a:r>
              <a:rPr lang="fr-FR" sz="3200" b="1" dirty="0">
                <a:solidFill>
                  <a:schemeClr val="bg1"/>
                </a:solidFill>
                <a:latin typeface="Bauhaus 93" pitchFamily="-112" charset="0"/>
                <a:ea typeface="ＭＳ Ｐゴシック" pitchFamily="-112" charset="-128"/>
                <a:cs typeface="ＭＳ Ｐゴシック" pitchFamily="-112" charset="-128"/>
              </a:rPr>
              <a:t>  …</a:t>
            </a:r>
            <a:endParaRPr lang="fr-FR" sz="3200" dirty="0">
              <a:solidFill>
                <a:schemeClr val="bg1"/>
              </a:solidFill>
              <a:latin typeface="+mj-lt"/>
              <a:ea typeface="ＭＳ Ｐゴシック" pitchFamily="-112" charset="-128"/>
              <a:cs typeface="ＭＳ Ｐゴシック" pitchFamily="-112" charset="-128"/>
            </a:endParaRPr>
          </a:p>
        </p:txBody>
      </p:sp>
      <p:graphicFrame>
        <p:nvGraphicFramePr>
          <p:cNvPr id="10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033835"/>
              </p:ext>
            </p:extLst>
          </p:nvPr>
        </p:nvGraphicFramePr>
        <p:xfrm>
          <a:off x="15913102" y="13617576"/>
          <a:ext cx="10004425" cy="707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8" name="Graph" r:id="rId3" imgW="4276800" imgH="3022200" progId="Origin50.Graph">
                  <p:embed/>
                </p:oleObj>
              </mc:Choice>
              <mc:Fallback>
                <p:oleObj name="Graph" r:id="rId3" imgW="4276800" imgH="3022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3102" y="13617576"/>
                        <a:ext cx="10004425" cy="707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5076" t="6564" r="11425" b="4824"/>
          <a:stretch/>
        </p:blipFill>
        <p:spPr>
          <a:xfrm>
            <a:off x="755576" y="1413368"/>
            <a:ext cx="7102800" cy="5328000"/>
          </a:xfrm>
          <a:prstGeom prst="rect">
            <a:avLst/>
          </a:prstGeom>
        </p:spPr>
      </p:pic>
      <p:grpSp>
        <p:nvGrpSpPr>
          <p:cNvPr id="15" name="Grouper 14"/>
          <p:cNvGrpSpPr/>
          <p:nvPr/>
        </p:nvGrpSpPr>
        <p:grpSpPr>
          <a:xfrm>
            <a:off x="1930715" y="1772816"/>
            <a:ext cx="1485143" cy="902219"/>
            <a:chOff x="2294769" y="1772816"/>
            <a:chExt cx="1485143" cy="902218"/>
          </a:xfrm>
        </p:grpSpPr>
        <p:cxnSp>
          <p:nvCxnSpPr>
            <p:cNvPr id="3" name="Connecteur droit 2"/>
            <p:cNvCxnSpPr/>
            <p:nvPr/>
          </p:nvCxnSpPr>
          <p:spPr>
            <a:xfrm>
              <a:off x="2294769" y="2675032"/>
              <a:ext cx="1485143" cy="0"/>
            </a:xfrm>
            <a:prstGeom prst="line">
              <a:avLst/>
            </a:prstGeom>
            <a:ln w="38100">
              <a:solidFill>
                <a:srgbClr val="0000FF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flipV="1">
              <a:off x="3779911" y="1772816"/>
              <a:ext cx="0" cy="902218"/>
            </a:xfrm>
            <a:prstGeom prst="line">
              <a:avLst/>
            </a:prstGeom>
            <a:ln w="38100">
              <a:solidFill>
                <a:srgbClr val="0000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r 20"/>
          <p:cNvGrpSpPr/>
          <p:nvPr/>
        </p:nvGrpSpPr>
        <p:grpSpPr>
          <a:xfrm>
            <a:off x="5148065" y="2843643"/>
            <a:ext cx="3564784" cy="369332"/>
            <a:chOff x="5337064" y="2780928"/>
            <a:chExt cx="3564784" cy="369332"/>
          </a:xfrm>
        </p:grpSpPr>
        <p:sp>
          <p:nvSpPr>
            <p:cNvPr id="19" name="ZoneTexte 18"/>
            <p:cNvSpPr txBox="1"/>
            <p:nvPr/>
          </p:nvSpPr>
          <p:spPr>
            <a:xfrm>
              <a:off x="5895346" y="2780928"/>
              <a:ext cx="3006502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1"/>
                  </a:solidFill>
                  <a:latin typeface="Arial"/>
                  <a:cs typeface="Arial"/>
                </a:rPr>
                <a:t>Free anion state of the art</a:t>
              </a:r>
              <a:endParaRPr lang="fr-FR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0" name="Flèche vers la gauche 19"/>
            <p:cNvSpPr/>
            <p:nvPr/>
          </p:nvSpPr>
          <p:spPr>
            <a:xfrm>
              <a:off x="5337064" y="2857394"/>
              <a:ext cx="504056" cy="216024"/>
            </a:xfrm>
            <a:prstGeom prst="lef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8109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itr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6248400" cy="609600"/>
          </a:xfrm>
          <a:solidFill>
            <a:srgbClr val="C449D1"/>
          </a:solidFill>
        </p:spPr>
        <p:txBody>
          <a:bodyPr anchor="b" anchorCtr="1">
            <a:normAutofit/>
          </a:bodyPr>
          <a:lstStyle/>
          <a:p>
            <a:r>
              <a:rPr lang="fr-FR" smtClean="0">
                <a:solidFill>
                  <a:schemeClr val="bg1"/>
                </a:solidFill>
                <a:latin typeface="Bauhaus 93" charset="0"/>
                <a:ea typeface="Bauhaus 93" charset="0"/>
                <a:cs typeface="Bauhaus 93" charset="0"/>
              </a:rPr>
              <a:t>T</a:t>
            </a:r>
            <a:r>
              <a:rPr lang="fr-FR" baseline="-25000" smtClean="0">
                <a:solidFill>
                  <a:schemeClr val="bg1"/>
                </a:solidFill>
                <a:latin typeface="Bauhaus 93" charset="0"/>
                <a:ea typeface="Bauhaus 93" charset="0"/>
                <a:cs typeface="Bauhaus 93" charset="0"/>
              </a:rPr>
              <a:t>+</a:t>
            </a:r>
            <a:r>
              <a:rPr lang="fr-FR" smtClean="0">
                <a:solidFill>
                  <a:schemeClr val="bg1"/>
                </a:solidFill>
                <a:latin typeface="Bauhaus 93" charset="0"/>
                <a:ea typeface="Bauhaus 93" charset="0"/>
                <a:cs typeface="Bauhaus 93" charset="0"/>
              </a:rPr>
              <a:t> = 1 electrolytes</a:t>
            </a:r>
          </a:p>
        </p:txBody>
      </p:sp>
      <p:pic>
        <p:nvPicPr>
          <p:cNvPr id="44036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5" y="1219200"/>
            <a:ext cx="4879975" cy="291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37" name="Grouper 11"/>
          <p:cNvGrpSpPr>
            <a:grpSpLocks/>
          </p:cNvGrpSpPr>
          <p:nvPr/>
        </p:nvGrpSpPr>
        <p:grpSpPr bwMode="auto">
          <a:xfrm>
            <a:off x="4876802" y="3303589"/>
            <a:ext cx="4005263" cy="3478212"/>
            <a:chOff x="5062538" y="3048000"/>
            <a:chExt cx="4005262" cy="3478213"/>
          </a:xfrm>
        </p:grpSpPr>
        <p:graphicFrame>
          <p:nvGraphicFramePr>
            <p:cNvPr id="44034" name="Object 6"/>
            <p:cNvGraphicFramePr>
              <a:graphicFrameLocks noChangeAspect="1"/>
            </p:cNvGraphicFramePr>
            <p:nvPr/>
          </p:nvGraphicFramePr>
          <p:xfrm>
            <a:off x="5062538" y="3048000"/>
            <a:ext cx="4005262" cy="3478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01" name="Graph" r:id="rId4" imgW="7315200" imgH="5130800" progId="">
                    <p:embed/>
                  </p:oleObj>
                </mc:Choice>
                <mc:Fallback>
                  <p:oleObj name="Graph" r:id="rId4" imgW="7315200" imgH="51308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6097" r="13066"/>
                        <a:stretch>
                          <a:fillRect/>
                        </a:stretch>
                      </p:blipFill>
                      <p:spPr bwMode="auto">
                        <a:xfrm>
                          <a:off x="5062538" y="3048000"/>
                          <a:ext cx="4005262" cy="34782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ectangle 10"/>
            <p:cNvSpPr/>
            <p:nvPr/>
          </p:nvSpPr>
          <p:spPr>
            <a:xfrm>
              <a:off x="6794501" y="5410201"/>
              <a:ext cx="13335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7" name="ZoneTexte 6"/>
          <p:cNvSpPr txBox="1"/>
          <p:nvPr/>
        </p:nvSpPr>
        <p:spPr>
          <a:xfrm rot="19439028">
            <a:off x="843228" y="2781997"/>
            <a:ext cx="693420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Nothing else but Li</a:t>
            </a:r>
            <a:r>
              <a:rPr lang="en-GB" b="1" baseline="30000" dirty="0" smtClean="0">
                <a:solidFill>
                  <a:schemeClr val="bg1"/>
                </a:solidFill>
              </a:rPr>
              <a:t>+</a:t>
            </a:r>
            <a:r>
              <a:rPr lang="en-GB" b="1" dirty="0" smtClean="0">
                <a:solidFill>
                  <a:schemeClr val="bg1"/>
                </a:solidFill>
              </a:rPr>
              <a:t> moves. Ultimate solution to no SEI, no concentration gradient.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 But still needs @ 60°C operation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876802" y="4876802"/>
            <a:ext cx="4191001" cy="1015663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chemeClr val="bg1"/>
                </a:solidFill>
              </a:rPr>
              <a:t>Newman’s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modeling</a:t>
            </a:r>
            <a:r>
              <a:rPr lang="fr-FR" sz="2000" b="1" dirty="0" smtClean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1/10th of the </a:t>
            </a:r>
            <a:r>
              <a:rPr lang="fr-FR" sz="2000" b="1" dirty="0" err="1" smtClean="0">
                <a:solidFill>
                  <a:schemeClr val="bg1"/>
                </a:solidFill>
              </a:rPr>
              <a:t>conductivity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needed</a:t>
            </a:r>
            <a:r>
              <a:rPr lang="fr-FR" sz="2000" b="1" dirty="0" smtClean="0">
                <a:solidFill>
                  <a:schemeClr val="bg1"/>
                </a:solidFill>
              </a:rPr>
              <a:t> for the </a:t>
            </a:r>
            <a:r>
              <a:rPr lang="fr-FR" sz="2000" b="1" dirty="0" err="1" smtClean="0">
                <a:solidFill>
                  <a:schemeClr val="bg1"/>
                </a:solidFill>
              </a:rPr>
              <a:t>same</a:t>
            </a:r>
            <a:r>
              <a:rPr lang="fr-FR" sz="2000" b="1" dirty="0" smtClean="0">
                <a:solidFill>
                  <a:schemeClr val="bg1"/>
                </a:solidFill>
              </a:rPr>
              <a:t> power output </a:t>
            </a:r>
            <a:r>
              <a:rPr lang="fr-FR" sz="2000" b="1" smtClean="0">
                <a:solidFill>
                  <a:schemeClr val="bg1"/>
                </a:solidFill>
              </a:rPr>
              <a:t>than </a:t>
            </a:r>
            <a:r>
              <a:rPr lang="fr-FR" sz="2000" b="1" dirty="0" smtClean="0">
                <a:solidFill>
                  <a:schemeClr val="bg1"/>
                </a:solidFill>
              </a:rPr>
              <a:t>T</a:t>
            </a:r>
            <a:r>
              <a:rPr lang="fr-FR" sz="2000" b="1" baseline="-25000" dirty="0" smtClean="0">
                <a:solidFill>
                  <a:schemeClr val="bg1"/>
                </a:solidFill>
              </a:rPr>
              <a:t>+</a:t>
            </a:r>
            <a:r>
              <a:rPr lang="fr-FR" sz="2000" b="1" dirty="0" smtClean="0">
                <a:solidFill>
                  <a:schemeClr val="bg1"/>
                </a:solidFill>
              </a:rPr>
              <a:t> = 0.3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81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272313"/>
              </p:ext>
            </p:extLst>
          </p:nvPr>
        </p:nvGraphicFramePr>
        <p:xfrm>
          <a:off x="967662" y="1556792"/>
          <a:ext cx="7141845" cy="4571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0" name="Document" r:id="rId4" imgW="6210300" imgH="3975100" progId="Word.Document.12">
                  <p:embed/>
                </p:oleObj>
              </mc:Choice>
              <mc:Fallback>
                <p:oleObj name="Document" r:id="rId4" imgW="6210300" imgH="3975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7662" y="1556792"/>
                        <a:ext cx="7141845" cy="4571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59632" y="116632"/>
            <a:ext cx="5400600" cy="792088"/>
          </a:xfrm>
          <a:solidFill>
            <a:srgbClr val="3366FF"/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GB" sz="2800" spc="300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Classical LMNO li-ion …</a:t>
            </a:r>
            <a:endParaRPr lang="en-GB" sz="2800" baseline="0" dirty="0">
              <a:latin typeface="Bauhaus 93" charset="0"/>
              <a:ea typeface="ＭＳ Ｐゴシック" charset="0"/>
              <a:cs typeface="Bauhaus 93" charset="0"/>
            </a:endParaRPr>
          </a:p>
        </p:txBody>
      </p:sp>
      <p:pic>
        <p:nvPicPr>
          <p:cNvPr id="11" name="Imag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48" y="6097861"/>
            <a:ext cx="30988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5429966" y="1916832"/>
            <a:ext cx="815606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5425781" y="2310296"/>
            <a:ext cx="815606" cy="360040"/>
          </a:xfrm>
          <a:prstGeom prst="rect">
            <a:avLst/>
          </a:prstGeom>
          <a:noFill/>
          <a:ln w="508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9" name="Grouper 8"/>
          <p:cNvGrpSpPr/>
          <p:nvPr/>
        </p:nvGrpSpPr>
        <p:grpSpPr>
          <a:xfrm>
            <a:off x="263739" y="999604"/>
            <a:ext cx="5016705" cy="369332"/>
            <a:chOff x="263738" y="999605"/>
            <a:chExt cx="5016705" cy="369332"/>
          </a:xfrm>
        </p:grpSpPr>
        <p:cxnSp>
          <p:nvCxnSpPr>
            <p:cNvPr id="33" name="Connecteur droit avec flèche 32"/>
            <p:cNvCxnSpPr/>
            <p:nvPr/>
          </p:nvCxnSpPr>
          <p:spPr>
            <a:xfrm>
              <a:off x="2716458" y="1184271"/>
              <a:ext cx="36004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263738" y="999605"/>
              <a:ext cx="50167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latin typeface="Arial"/>
                  <a:cs typeface="Arial"/>
                </a:rPr>
                <a:t>LiC</a:t>
              </a:r>
              <a:r>
                <a:rPr lang="fr-FR" b="1" baseline="-25000" dirty="0">
                  <a:latin typeface="Arial"/>
                  <a:cs typeface="Arial"/>
                </a:rPr>
                <a:t>6</a:t>
              </a:r>
              <a:r>
                <a:rPr lang="fr-FR" b="1" dirty="0">
                  <a:latin typeface="Arial"/>
                  <a:cs typeface="Arial"/>
                </a:rPr>
                <a:t>+ </a:t>
              </a:r>
              <a:r>
                <a:rPr lang="fr-FR" b="1" dirty="0" smtClean="0">
                  <a:latin typeface="Arial"/>
                  <a:cs typeface="Arial"/>
                </a:rPr>
                <a:t>1.25Li</a:t>
              </a:r>
              <a:r>
                <a:rPr lang="fr-FR" b="1" baseline="-25000" dirty="0" smtClean="0">
                  <a:latin typeface="Arial"/>
                  <a:cs typeface="Arial"/>
                </a:rPr>
                <a:t>0.2</a:t>
              </a:r>
              <a:r>
                <a:rPr lang="fr-FR" b="1" dirty="0" smtClean="0">
                  <a:latin typeface="Arial"/>
                  <a:cs typeface="Arial"/>
                </a:rPr>
                <a:t>Mn</a:t>
              </a:r>
              <a:r>
                <a:rPr lang="fr-FR" b="1" baseline="-25000" dirty="0" smtClean="0">
                  <a:latin typeface="Arial"/>
                  <a:cs typeface="Arial"/>
                </a:rPr>
                <a:t>2</a:t>
              </a:r>
              <a:r>
                <a:rPr lang="fr-FR" b="1" dirty="0" smtClean="0">
                  <a:latin typeface="Arial"/>
                  <a:cs typeface="Arial"/>
                </a:rPr>
                <a:t>O</a:t>
              </a:r>
              <a:r>
                <a:rPr lang="fr-FR" b="1" baseline="-25000" dirty="0" smtClean="0">
                  <a:latin typeface="Arial"/>
                  <a:cs typeface="Arial"/>
                </a:rPr>
                <a:t>4</a:t>
              </a:r>
              <a:r>
                <a:rPr lang="fr-FR" b="1" dirty="0" smtClean="0">
                  <a:latin typeface="Arial"/>
                  <a:cs typeface="Arial"/>
                </a:rPr>
                <a:t>           </a:t>
              </a:r>
              <a:r>
                <a:rPr lang="fr-FR" b="1" dirty="0">
                  <a:latin typeface="Arial"/>
                  <a:cs typeface="Arial"/>
                </a:rPr>
                <a:t>C</a:t>
              </a:r>
              <a:r>
                <a:rPr lang="fr-FR" b="1" baseline="-25000" dirty="0">
                  <a:latin typeface="Arial"/>
                  <a:cs typeface="Arial"/>
                </a:rPr>
                <a:t>6</a:t>
              </a:r>
              <a:r>
                <a:rPr lang="fr-FR" b="1" dirty="0">
                  <a:latin typeface="Arial"/>
                  <a:cs typeface="Arial"/>
                </a:rPr>
                <a:t> +  </a:t>
              </a:r>
              <a:r>
                <a:rPr lang="fr-FR" b="1" dirty="0" smtClean="0">
                  <a:latin typeface="Arial"/>
                  <a:cs typeface="Arial"/>
                </a:rPr>
                <a:t>1.25LiMn</a:t>
              </a:r>
              <a:r>
                <a:rPr lang="fr-FR" b="1" baseline="-25000" dirty="0" smtClean="0">
                  <a:latin typeface="Arial"/>
                  <a:cs typeface="Arial"/>
                </a:rPr>
                <a:t>2</a:t>
              </a:r>
              <a:r>
                <a:rPr lang="fr-FR" b="1" dirty="0" smtClean="0">
                  <a:latin typeface="Arial"/>
                  <a:cs typeface="Arial"/>
                </a:rPr>
                <a:t>O</a:t>
              </a:r>
              <a:r>
                <a:rPr lang="fr-FR" b="1" baseline="-25000" dirty="0" smtClean="0">
                  <a:latin typeface="Arial"/>
                  <a:cs typeface="Arial"/>
                </a:rPr>
                <a:t>4</a:t>
              </a:r>
              <a:endParaRPr lang="en-GB" b="1" baseline="-25000" dirty="0">
                <a:latin typeface="Arial"/>
                <a:cs typeface="Arial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559934" y="3738362"/>
            <a:ext cx="882557" cy="396044"/>
          </a:xfrm>
          <a:prstGeom prst="rect">
            <a:avLst/>
          </a:prstGeom>
          <a:noFill/>
          <a:ln w="50800">
            <a:solidFill>
              <a:srgbClr val="FF22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" name="Grouper 9"/>
          <p:cNvGrpSpPr/>
          <p:nvPr/>
        </p:nvGrpSpPr>
        <p:grpSpPr>
          <a:xfrm>
            <a:off x="5407756" y="1916833"/>
            <a:ext cx="3704915" cy="1440160"/>
            <a:chOff x="5425781" y="1988840"/>
            <a:chExt cx="3704915" cy="1440160"/>
          </a:xfrm>
        </p:grpSpPr>
        <p:sp>
          <p:nvSpPr>
            <p:cNvPr id="4" name="Rectangle 3"/>
            <p:cNvSpPr/>
            <p:nvPr/>
          </p:nvSpPr>
          <p:spPr>
            <a:xfrm>
              <a:off x="5425781" y="1988840"/>
              <a:ext cx="819791" cy="1440160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Flèche vers la droite 4"/>
            <p:cNvSpPr/>
            <p:nvPr/>
          </p:nvSpPr>
          <p:spPr>
            <a:xfrm>
              <a:off x="6241387" y="2564904"/>
              <a:ext cx="1123833" cy="216024"/>
            </a:xfrm>
            <a:prstGeom prst="rightArrow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7343027" y="2132856"/>
              <a:ext cx="1787669" cy="1272143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NEA: 33 % of</a:t>
              </a:r>
            </a:p>
            <a:p>
              <a:pPr algn="ctr"/>
              <a:r>
                <a:rPr lang="fr-FR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 total </a:t>
              </a:r>
              <a:r>
                <a:rPr lang="fr-FR" sz="2000" b="1" dirty="0" err="1" smtClean="0">
                  <a:solidFill>
                    <a:schemeClr val="bg1"/>
                  </a:solidFill>
                  <a:latin typeface="Arial"/>
                  <a:cs typeface="Arial"/>
                </a:rPr>
                <a:t>weight</a:t>
              </a:r>
              <a:endParaRPr lang="fr-FR" sz="2000" b="1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fr-FR" sz="2000" b="1" dirty="0" smtClean="0">
                  <a:solidFill>
                    <a:srgbClr val="FFFF00"/>
                  </a:solidFill>
                  <a:latin typeface="Arial"/>
                  <a:cs typeface="Arial"/>
                </a:rPr>
                <a:t>$ 5/m</a:t>
              </a:r>
              <a:r>
                <a:rPr lang="fr-FR" sz="2000" b="1" baseline="30000" dirty="0" smtClean="0">
                  <a:solidFill>
                    <a:srgbClr val="FFFF00"/>
                  </a:solidFill>
                  <a:latin typeface="Arial"/>
                  <a:cs typeface="Arial"/>
                </a:rPr>
                <a:t>2</a:t>
              </a:r>
            </a:p>
            <a:p>
              <a:pPr algn="ctr">
                <a:spcBef>
                  <a:spcPts val="400"/>
                </a:spcBef>
              </a:pPr>
              <a:r>
                <a:rPr lang="fr-FR" sz="2000" b="1" baseline="30000" dirty="0" smtClean="0">
                  <a:solidFill>
                    <a:srgbClr val="FFFFFF"/>
                  </a:solidFill>
                  <a:latin typeface="Arial"/>
                  <a:cs typeface="Arial"/>
                </a:rPr>
                <a:t>Si </a:t>
              </a:r>
              <a:r>
                <a:rPr lang="fr-FR" sz="2000" b="1" baseline="30000" dirty="0" err="1" smtClean="0">
                  <a:solidFill>
                    <a:srgbClr val="FFFFFF"/>
                  </a:solidFill>
                  <a:latin typeface="Arial"/>
                  <a:cs typeface="Arial"/>
                </a:rPr>
                <a:t>still</a:t>
              </a:r>
              <a:r>
                <a:rPr lang="fr-FR" sz="2000" b="1" baseline="30000" dirty="0" smtClean="0">
                  <a:solidFill>
                    <a:srgbClr val="FFFFFF"/>
                  </a:solidFill>
                  <a:latin typeface="Arial"/>
                  <a:cs typeface="Arial"/>
                </a:rPr>
                <a:t> ≈ 25% </a:t>
              </a:r>
              <a:endParaRPr lang="fr-FR" sz="2000" b="1" baseline="300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627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3713" y="116557"/>
            <a:ext cx="5903912" cy="792163"/>
          </a:xfrm>
          <a:solidFill>
            <a:srgbClr val="800000"/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baseline="0" dirty="0" smtClean="0">
                <a:solidFill>
                  <a:schemeClr val="bg1"/>
                </a:solidFill>
                <a:latin typeface="Bauhaus 93"/>
                <a:cs typeface="Bauhaus 93"/>
              </a:rPr>
              <a:t>Fabrication </a:t>
            </a:r>
            <a:r>
              <a:rPr lang="fr-FR" baseline="0" dirty="0" err="1" smtClean="0">
                <a:solidFill>
                  <a:schemeClr val="bg1"/>
                </a:solidFill>
                <a:latin typeface="Bauhaus 93"/>
                <a:cs typeface="Bauhaus 93"/>
              </a:rPr>
              <a:t>process</a:t>
            </a:r>
            <a:endParaRPr lang="fr-FR" baseline="0" dirty="0" smtClean="0">
              <a:solidFill>
                <a:schemeClr val="bg1"/>
              </a:solidFill>
              <a:latin typeface="Bauhaus 93"/>
              <a:cs typeface="Bauhaus 93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1052514"/>
            <a:ext cx="7177088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0" y="3429001"/>
            <a:ext cx="7704137" cy="324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33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799005"/>
              </p:ext>
            </p:extLst>
          </p:nvPr>
        </p:nvGraphicFramePr>
        <p:xfrm>
          <a:off x="789305" y="1916832"/>
          <a:ext cx="7565390" cy="417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2" name="Document" r:id="rId4" imgW="6578600" imgH="3632200" progId="Word.Document.12">
                  <p:embed/>
                </p:oleObj>
              </mc:Choice>
              <mc:Fallback>
                <p:oleObj name="Document" r:id="rId4" imgW="6578600" imgH="3632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9305" y="1916832"/>
                        <a:ext cx="7565390" cy="417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04048" y="100463"/>
            <a:ext cx="4067944" cy="792088"/>
          </a:xfrm>
          <a:solidFill>
            <a:srgbClr val="3366FF"/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GB" sz="2800" spc="300" baseline="0" dirty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S</a:t>
            </a:r>
            <a:r>
              <a:rPr lang="en-GB" sz="2800" spc="300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odium System…</a:t>
            </a:r>
            <a:endParaRPr lang="en-GB" sz="2800" baseline="0" dirty="0">
              <a:latin typeface="Bauhaus 93" charset="0"/>
              <a:ea typeface="ＭＳ Ｐゴシック" charset="0"/>
              <a:cs typeface="Bauhaus 93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570106" y="2276872"/>
            <a:ext cx="815606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r 7"/>
          <p:cNvGrpSpPr/>
          <p:nvPr/>
        </p:nvGrpSpPr>
        <p:grpSpPr>
          <a:xfrm>
            <a:off x="168443" y="476672"/>
            <a:ext cx="4664833" cy="1280160"/>
            <a:chOff x="168442" y="476672"/>
            <a:chExt cx="4664833" cy="1280160"/>
          </a:xfrm>
        </p:grpSpPr>
        <p:sp>
          <p:nvSpPr>
            <p:cNvPr id="10" name="ZoneTexte 9"/>
            <p:cNvSpPr txBox="1"/>
            <p:nvPr/>
          </p:nvSpPr>
          <p:spPr>
            <a:xfrm>
              <a:off x="755576" y="932087"/>
              <a:ext cx="1409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baseline="-25000" dirty="0" smtClean="0">
                  <a:latin typeface="Arial"/>
                  <a:cs typeface="Arial"/>
                </a:rPr>
                <a:t> </a:t>
              </a:r>
              <a:r>
                <a:rPr lang="fr-FR" b="1" dirty="0">
                  <a:latin typeface="Arial"/>
                  <a:cs typeface="Arial"/>
                </a:rPr>
                <a:t>+ </a:t>
              </a:r>
              <a:r>
                <a:rPr lang="fr-FR" b="1" dirty="0" smtClean="0">
                  <a:solidFill>
                    <a:srgbClr val="3366FF"/>
                  </a:solidFill>
                  <a:latin typeface="Arial"/>
                  <a:cs typeface="Arial"/>
                </a:rPr>
                <a:t>Na</a:t>
              </a:r>
              <a:r>
                <a:rPr lang="fr-FR" b="1" dirty="0" smtClean="0">
                  <a:latin typeface="Arial"/>
                  <a:cs typeface="Arial"/>
                </a:rPr>
                <a:t>FePO</a:t>
              </a:r>
              <a:r>
                <a:rPr lang="fr-FR" b="1" baseline="-25000" dirty="0" smtClean="0">
                  <a:latin typeface="Arial"/>
                  <a:cs typeface="Arial"/>
                </a:rPr>
                <a:t>4  </a:t>
              </a:r>
              <a:r>
                <a:rPr lang="fr-FR" b="1" dirty="0" smtClean="0">
                  <a:latin typeface="Arial"/>
                  <a:cs typeface="Arial"/>
                </a:rPr>
                <a:t>         </a:t>
              </a:r>
              <a:r>
                <a:rPr lang="fr-FR" dirty="0" smtClean="0"/>
                <a:t> </a:t>
              </a:r>
              <a:endParaRPr lang="fr-FR" dirty="0"/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>
              <a:off x="2195736" y="1136502"/>
              <a:ext cx="32003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3491880" y="932087"/>
              <a:ext cx="1341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Arial"/>
                  <a:cs typeface="Arial"/>
                </a:rPr>
                <a:t>+  </a:t>
              </a:r>
              <a:r>
                <a:rPr lang="fr-FR" sz="1600" b="1" dirty="0">
                  <a:latin typeface="Arial"/>
                  <a:cs typeface="Arial"/>
                </a:rPr>
                <a:t>☐</a:t>
              </a:r>
              <a:r>
                <a:rPr lang="fr-FR" b="1" dirty="0">
                  <a:latin typeface="Arial"/>
                  <a:cs typeface="Arial"/>
                </a:rPr>
                <a:t>FePO</a:t>
              </a:r>
              <a:r>
                <a:rPr lang="fr-FR" b="1" baseline="-25000" dirty="0">
                  <a:latin typeface="Arial"/>
                  <a:cs typeface="Arial"/>
                </a:rPr>
                <a:t>4</a:t>
              </a:r>
              <a:r>
                <a:rPr lang="fr-FR" dirty="0"/>
                <a:t> </a:t>
              </a: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6"/>
            <a:srcRect l="-3" r="73848"/>
            <a:stretch/>
          </p:blipFill>
          <p:spPr>
            <a:xfrm>
              <a:off x="2699792" y="476694"/>
              <a:ext cx="902803" cy="1280116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7"/>
            <a:srcRect l="-6" r="72578"/>
            <a:stretch/>
          </p:blipFill>
          <p:spPr>
            <a:xfrm>
              <a:off x="168442" y="476672"/>
              <a:ext cx="946800" cy="1280160"/>
            </a:xfrm>
            <a:prstGeom prst="rect">
              <a:avLst/>
            </a:prstGeom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0398" y="6063573"/>
            <a:ext cx="3200456" cy="57151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32040" y="1126486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/>
              <a:t>Liang</a:t>
            </a:r>
            <a:r>
              <a:rPr lang="fr-FR" sz="1200" i="1" dirty="0"/>
              <a:t> Zhao , </a:t>
            </a:r>
            <a:r>
              <a:rPr lang="fr-FR" sz="1200" i="1" dirty="0" err="1"/>
              <a:t>Junmei</a:t>
            </a:r>
            <a:r>
              <a:rPr lang="fr-FR" sz="1200" i="1" dirty="0"/>
              <a:t> Zhao , Yong-Sheng Hu Hong Li , </a:t>
            </a:r>
            <a:r>
              <a:rPr lang="fr-FR" sz="1200" i="1" dirty="0" err="1"/>
              <a:t>Zhibin</a:t>
            </a:r>
            <a:r>
              <a:rPr lang="fr-FR" sz="1200" i="1" dirty="0"/>
              <a:t> Zhou , Michel Armand ,</a:t>
            </a:r>
            <a:endParaRPr lang="fr-FR" sz="1200" dirty="0"/>
          </a:p>
          <a:p>
            <a:r>
              <a:rPr lang="fr-FR" sz="1200" i="1" dirty="0"/>
              <a:t>and </a:t>
            </a:r>
            <a:r>
              <a:rPr lang="fr-FR" sz="1200" i="1" dirty="0" err="1"/>
              <a:t>Liquan</a:t>
            </a:r>
            <a:r>
              <a:rPr lang="fr-FR" sz="1200" i="1" dirty="0"/>
              <a:t> </a:t>
            </a:r>
            <a:r>
              <a:rPr lang="fr-FR" sz="1200" i="1" dirty="0" smtClean="0"/>
              <a:t>Chen</a:t>
            </a:r>
            <a:r>
              <a:rPr lang="fr-FR" sz="1200" dirty="0"/>
              <a:t> </a:t>
            </a:r>
            <a:r>
              <a:rPr lang="fr-FR" sz="1200" i="1" dirty="0" smtClean="0"/>
              <a:t>Adv</a:t>
            </a:r>
            <a:r>
              <a:rPr lang="fr-FR" sz="1200" i="1" dirty="0"/>
              <a:t>. </a:t>
            </a:r>
            <a:r>
              <a:rPr lang="fr-FR" sz="1200" i="1" dirty="0" err="1"/>
              <a:t>Energy</a:t>
            </a:r>
            <a:r>
              <a:rPr lang="fr-FR" sz="1200" i="1" dirty="0"/>
              <a:t> Mater</a:t>
            </a:r>
            <a:r>
              <a:rPr lang="fr-FR" sz="1200" dirty="0"/>
              <a:t>. </a:t>
            </a:r>
            <a:r>
              <a:rPr lang="fr-FR" sz="1200" b="1" dirty="0"/>
              <a:t>2012</a:t>
            </a:r>
            <a:r>
              <a:rPr lang="fr-FR" sz="1200" dirty="0" smtClean="0"/>
              <a:t>,</a:t>
            </a:r>
            <a:endParaRPr lang="fr-FR" sz="1200" dirty="0"/>
          </a:p>
        </p:txBody>
      </p:sp>
      <p:sp>
        <p:nvSpPr>
          <p:cNvPr id="14" name="Rectangle 13"/>
          <p:cNvSpPr/>
          <p:nvPr/>
        </p:nvSpPr>
        <p:spPr>
          <a:xfrm>
            <a:off x="5567886" y="2636912"/>
            <a:ext cx="815606" cy="360040"/>
          </a:xfrm>
          <a:prstGeom prst="rect">
            <a:avLst/>
          </a:prstGeom>
          <a:noFill/>
          <a:ln w="508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4500681" y="4077072"/>
            <a:ext cx="1067894" cy="360040"/>
          </a:xfrm>
          <a:prstGeom prst="rect">
            <a:avLst/>
          </a:prstGeom>
          <a:noFill/>
          <a:ln w="50800">
            <a:solidFill>
              <a:srgbClr val="FF22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419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r 6"/>
          <p:cNvGrpSpPr/>
          <p:nvPr/>
        </p:nvGrpSpPr>
        <p:grpSpPr>
          <a:xfrm>
            <a:off x="3347864" y="6093297"/>
            <a:ext cx="3312368" cy="602649"/>
            <a:chOff x="3347864" y="6093296"/>
            <a:chExt cx="3312368" cy="602649"/>
          </a:xfrm>
        </p:grpSpPr>
        <p:sp>
          <p:nvSpPr>
            <p:cNvPr id="5" name="Rectangle 4"/>
            <p:cNvSpPr/>
            <p:nvPr/>
          </p:nvSpPr>
          <p:spPr>
            <a:xfrm>
              <a:off x="5280321" y="6093296"/>
              <a:ext cx="1379911" cy="5715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6120000"/>
              <a:ext cx="3242945" cy="5759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59632" y="116632"/>
            <a:ext cx="5400600" cy="792088"/>
          </a:xfrm>
          <a:solidFill>
            <a:srgbClr val="3366FF"/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GB" sz="2800" spc="300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Lithium </a:t>
            </a:r>
            <a:r>
              <a:rPr lang="en-GB" sz="2800" spc="300" baseline="0" dirty="0" smtClean="0">
                <a:solidFill>
                  <a:srgbClr val="FFFF00"/>
                </a:solidFill>
                <a:latin typeface="Bauhaus 93" charset="0"/>
                <a:ea typeface="ＭＳ Ｐゴシック" charset="0"/>
                <a:cs typeface="Bauhaus 93" charset="0"/>
              </a:rPr>
              <a:t>Metal</a:t>
            </a:r>
            <a:r>
              <a:rPr lang="en-GB" sz="2800" spc="300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  System …</a:t>
            </a:r>
            <a:endParaRPr lang="en-GB" sz="2800" baseline="0" dirty="0">
              <a:latin typeface="Bauhaus 93" charset="0"/>
              <a:ea typeface="ＭＳ Ｐゴシック" charset="0"/>
              <a:cs typeface="Bauhaus 93" charset="0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1080001" y="1187459"/>
            <a:ext cx="3746563" cy="369332"/>
            <a:chOff x="775302" y="1221604"/>
            <a:chExt cx="3746563" cy="369332"/>
          </a:xfrm>
        </p:grpSpPr>
        <p:sp>
          <p:nvSpPr>
            <p:cNvPr id="13" name="ZoneTexte 12"/>
            <p:cNvSpPr txBox="1"/>
            <p:nvPr/>
          </p:nvSpPr>
          <p:spPr>
            <a:xfrm>
              <a:off x="775302" y="1221604"/>
              <a:ext cx="374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Arial"/>
                  <a:cs typeface="Arial"/>
                </a:rPr>
                <a:t>3Li</a:t>
              </a:r>
              <a:r>
                <a:rPr lang="fr-FR" b="1" baseline="-25000" dirty="0" smtClean="0">
                  <a:latin typeface="Arial"/>
                  <a:cs typeface="Arial"/>
                </a:rPr>
                <a:t> </a:t>
              </a:r>
              <a:r>
                <a:rPr lang="fr-FR" b="1" dirty="0">
                  <a:latin typeface="Arial"/>
                  <a:cs typeface="Arial"/>
                </a:rPr>
                <a:t>+ ☐FePO</a:t>
              </a:r>
              <a:r>
                <a:rPr lang="fr-FR" b="1" baseline="-25000" dirty="0" smtClean="0">
                  <a:latin typeface="Arial"/>
                  <a:cs typeface="Arial"/>
                </a:rPr>
                <a:t>4</a:t>
              </a:r>
              <a:r>
                <a:rPr lang="fr-FR" b="1" dirty="0" smtClean="0">
                  <a:latin typeface="Arial"/>
                  <a:cs typeface="Arial"/>
                </a:rPr>
                <a:t>         2Li</a:t>
              </a:r>
              <a:r>
                <a:rPr lang="fr-FR" b="1" dirty="0">
                  <a:latin typeface="Arial"/>
                  <a:cs typeface="Arial"/>
                </a:rPr>
                <a:t> + </a:t>
              </a:r>
              <a:r>
                <a:rPr lang="fr-FR" b="1" dirty="0" smtClean="0">
                  <a:latin typeface="Arial"/>
                  <a:cs typeface="Arial"/>
                </a:rPr>
                <a:t>LiFePO</a:t>
              </a:r>
              <a:r>
                <a:rPr lang="fr-FR" b="1" baseline="-25000" dirty="0" smtClean="0">
                  <a:latin typeface="Arial"/>
                  <a:cs typeface="Arial"/>
                </a:rPr>
                <a:t>4</a:t>
              </a:r>
              <a:r>
                <a:rPr lang="fr-FR" dirty="0" smtClean="0"/>
                <a:t> </a:t>
              </a:r>
              <a:endParaRPr lang="fr-FR" dirty="0"/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>
              <a:off x="2411760" y="1419323"/>
              <a:ext cx="36004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5568353" y="2636912"/>
            <a:ext cx="815606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716836"/>
              </p:ext>
            </p:extLst>
          </p:nvPr>
        </p:nvGraphicFramePr>
        <p:xfrm>
          <a:off x="792000" y="1872001"/>
          <a:ext cx="7565390" cy="417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6" name="Document" r:id="rId5" imgW="6578600" imgH="3632200" progId="Word.Document.12">
                  <p:embed/>
                </p:oleObj>
              </mc:Choice>
              <mc:Fallback>
                <p:oleObj name="Document" r:id="rId5" imgW="6578600" imgH="3632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2000" y="1872001"/>
                        <a:ext cx="7565390" cy="417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557424" y="2636912"/>
            <a:ext cx="815606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" name="Grouper 11"/>
          <p:cNvGrpSpPr/>
          <p:nvPr/>
        </p:nvGrpSpPr>
        <p:grpSpPr>
          <a:xfrm>
            <a:off x="5515319" y="1981869"/>
            <a:ext cx="3651440" cy="1231106"/>
            <a:chOff x="5425781" y="1668056"/>
            <a:chExt cx="3651440" cy="1231105"/>
          </a:xfrm>
        </p:grpSpPr>
        <p:sp>
          <p:nvSpPr>
            <p:cNvPr id="14" name="Rectangle 13"/>
            <p:cNvSpPr/>
            <p:nvPr/>
          </p:nvSpPr>
          <p:spPr>
            <a:xfrm>
              <a:off x="5425781" y="2323098"/>
              <a:ext cx="819791" cy="313813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lèche vers la droite 14"/>
            <p:cNvSpPr/>
            <p:nvPr/>
          </p:nvSpPr>
          <p:spPr>
            <a:xfrm>
              <a:off x="6217206" y="2359716"/>
              <a:ext cx="1123833" cy="216024"/>
            </a:xfrm>
            <a:prstGeom prst="rightArrow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396502" y="1668056"/>
              <a:ext cx="1680719" cy="1231105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7 % of</a:t>
              </a:r>
            </a:p>
            <a:p>
              <a:pPr algn="ctr"/>
              <a:r>
                <a:rPr lang="fr-FR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 total </a:t>
              </a:r>
              <a:r>
                <a:rPr lang="fr-FR" sz="2000" b="1" dirty="0" err="1" smtClean="0">
                  <a:solidFill>
                    <a:schemeClr val="bg1"/>
                  </a:solidFill>
                  <a:latin typeface="Arial"/>
                  <a:cs typeface="Arial"/>
                </a:rPr>
                <a:t>weight</a:t>
              </a:r>
              <a:endParaRPr lang="fr-FR" sz="2000" b="1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fr-FR" sz="2000" b="1" dirty="0" smtClean="0">
                  <a:solidFill>
                    <a:srgbClr val="FFFF00"/>
                  </a:solidFill>
                  <a:latin typeface="Arial"/>
                  <a:cs typeface="Arial"/>
                </a:rPr>
                <a:t>$ 1/m</a:t>
              </a:r>
              <a:r>
                <a:rPr lang="fr-FR" sz="2000" b="1" baseline="30000" dirty="0" smtClean="0">
                  <a:solidFill>
                    <a:srgbClr val="FFFF00"/>
                  </a:solidFill>
                  <a:latin typeface="Arial"/>
                  <a:cs typeface="Arial"/>
                </a:rPr>
                <a:t>2</a:t>
              </a:r>
            </a:p>
            <a:p>
              <a:pPr algn="ctr"/>
              <a:r>
                <a:rPr lang="fr-FR" sz="1400" b="1" dirty="0" smtClean="0">
                  <a:solidFill>
                    <a:schemeClr val="bg1"/>
                  </a:solidFill>
                  <a:latin typeface="Arial"/>
                  <a:cs typeface="Arial"/>
                </a:rPr>
                <a:t>Li° = $ 70/kg</a:t>
              </a:r>
              <a:endParaRPr lang="fr-FR" sz="14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750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5470376" cy="685800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sz="4000" spc="300" baseline="0" dirty="0" err="1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Safety</a:t>
            </a:r>
            <a:r>
              <a:rPr lang="fr-FR" sz="4000" spc="300" baseline="0" dirty="0" smtClean="0">
                <a:solidFill>
                  <a:schemeClr val="bg1"/>
                </a:solidFill>
                <a:latin typeface="Bauhaus 93" charset="0"/>
                <a:ea typeface="ＭＳ Ｐゴシック" charset="0"/>
                <a:cs typeface="Bauhaus 93" charset="0"/>
              </a:rPr>
              <a:t>!!</a:t>
            </a:r>
            <a:r>
              <a:rPr lang="fr-FR" sz="4000" baseline="0" dirty="0" smtClean="0">
                <a:latin typeface="Bauhaus 93" charset="0"/>
                <a:ea typeface="ＭＳ Ｐゴシック" charset="0"/>
                <a:cs typeface="Bauhaus 93" charset="0"/>
              </a:rPr>
              <a:t> </a:t>
            </a:r>
            <a:endParaRPr lang="fr-FR" sz="4000" baseline="0" dirty="0">
              <a:latin typeface="Bauhaus 93" charset="0"/>
              <a:ea typeface="ＭＳ Ｐゴシック" charset="0"/>
              <a:cs typeface="Bauhaus 93" charset="0"/>
            </a:endParaRPr>
          </a:p>
        </p:txBody>
      </p:sp>
      <p:pic>
        <p:nvPicPr>
          <p:cNvPr id="11" name="Image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" b="56703"/>
          <a:stretch/>
        </p:blipFill>
        <p:spPr bwMode="auto">
          <a:xfrm>
            <a:off x="1619674" y="1556793"/>
            <a:ext cx="5620385" cy="2530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483768" y="4149080"/>
            <a:ext cx="413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Arial"/>
                <a:cs typeface="Arial"/>
              </a:rPr>
              <a:t>Shenzen</a:t>
            </a:r>
            <a:r>
              <a:rPr lang="fr-FR" b="1" dirty="0" smtClean="0">
                <a:latin typeface="Arial"/>
                <a:cs typeface="Arial"/>
              </a:rPr>
              <a:t>, May  27 / 2012;  3 </a:t>
            </a:r>
            <a:r>
              <a:rPr lang="fr-FR" b="1" dirty="0" err="1" smtClean="0">
                <a:latin typeface="Arial"/>
                <a:cs typeface="Arial"/>
              </a:rPr>
              <a:t>fatalities</a:t>
            </a:r>
            <a:endParaRPr lang="fr-FR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28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262063" y="1612900"/>
            <a:ext cx="2667000" cy="4225925"/>
            <a:chOff x="768" y="1008"/>
            <a:chExt cx="1680" cy="2662"/>
          </a:xfrm>
        </p:grpSpPr>
        <p:pic>
          <p:nvPicPr>
            <p:cNvPr id="55321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8" y="1008"/>
              <a:ext cx="1680" cy="2216"/>
            </a:xfrm>
            <a:prstGeom prst="rect">
              <a:avLst/>
            </a:prstGeom>
            <a:solidFill>
              <a:srgbClr val="FAFFFB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5322" name="Text Box 15"/>
            <p:cNvSpPr txBox="1">
              <a:spLocks noChangeArrowheads="1"/>
            </p:cNvSpPr>
            <p:nvPr/>
          </p:nvSpPr>
          <p:spPr bwMode="auto">
            <a:xfrm>
              <a:off x="1094" y="3437"/>
              <a:ext cx="334" cy="233"/>
            </a:xfrm>
            <a:prstGeom prst="rect">
              <a:avLst/>
            </a:prstGeom>
            <a:solidFill>
              <a:srgbClr val="FAFFFB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 dirty="0">
                  <a:solidFill>
                    <a:srgbClr val="0E0AFF"/>
                  </a:solidFill>
                  <a:latin typeface="Helvetica" pitchFamily="-111" charset="0"/>
                </a:rPr>
                <a:t>Li</a:t>
              </a:r>
            </a:p>
          </p:txBody>
        </p:sp>
      </p:grp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4613" y="1666875"/>
            <a:ext cx="25019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178302" y="1752600"/>
            <a:ext cx="1236663" cy="2514600"/>
            <a:chOff x="2640" y="1104"/>
            <a:chExt cx="779" cy="1584"/>
          </a:xfrm>
        </p:grpSpPr>
        <p:sp>
          <p:nvSpPr>
            <p:cNvPr id="55317" name="Text Box 11"/>
            <p:cNvSpPr txBox="1">
              <a:spLocks noChangeArrowheads="1"/>
            </p:cNvSpPr>
            <p:nvPr/>
          </p:nvSpPr>
          <p:spPr bwMode="auto">
            <a:xfrm>
              <a:off x="2640" y="1104"/>
              <a:ext cx="7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>
                  <a:solidFill>
                    <a:srgbClr val="ED181E"/>
                  </a:solidFill>
                  <a:latin typeface="Helvetica" pitchFamily="-111" charset="0"/>
                  <a:ea typeface="Osaka" pitchFamily="-111" charset="-128"/>
                  <a:cs typeface="Osaka" pitchFamily="-111" charset="-128"/>
                </a:rPr>
                <a:t>Properties</a:t>
              </a:r>
            </a:p>
          </p:txBody>
        </p:sp>
        <p:sp>
          <p:nvSpPr>
            <p:cNvPr id="55318" name="Rectangle 12"/>
            <p:cNvSpPr>
              <a:spLocks noChangeArrowheads="1"/>
            </p:cNvSpPr>
            <p:nvPr/>
          </p:nvSpPr>
          <p:spPr bwMode="auto">
            <a:xfrm>
              <a:off x="2784" y="1632"/>
              <a:ext cx="192" cy="192"/>
            </a:xfrm>
            <a:prstGeom prst="rect">
              <a:avLst/>
            </a:prstGeom>
            <a:solidFill>
              <a:srgbClr val="44E35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>
                <a:latin typeface="Arial"/>
              </a:endParaRPr>
            </a:p>
          </p:txBody>
        </p:sp>
        <p:sp>
          <p:nvSpPr>
            <p:cNvPr id="55319" name="Rectangle 13"/>
            <p:cNvSpPr>
              <a:spLocks noChangeArrowheads="1"/>
            </p:cNvSpPr>
            <p:nvPr/>
          </p:nvSpPr>
          <p:spPr bwMode="auto">
            <a:xfrm>
              <a:off x="2784" y="2112"/>
              <a:ext cx="192" cy="192"/>
            </a:xfrm>
            <a:prstGeom prst="rect">
              <a:avLst/>
            </a:prstGeom>
            <a:solidFill>
              <a:srgbClr val="44E35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>
                <a:latin typeface="Arial"/>
              </a:endParaRPr>
            </a:p>
          </p:txBody>
        </p:sp>
        <p:sp>
          <p:nvSpPr>
            <p:cNvPr id="55320" name="Rectangle 14"/>
            <p:cNvSpPr>
              <a:spLocks noChangeArrowheads="1"/>
            </p:cNvSpPr>
            <p:nvPr/>
          </p:nvSpPr>
          <p:spPr bwMode="auto">
            <a:xfrm>
              <a:off x="2784" y="2496"/>
              <a:ext cx="192" cy="192"/>
            </a:xfrm>
            <a:prstGeom prst="rect">
              <a:avLst/>
            </a:prstGeom>
            <a:solidFill>
              <a:srgbClr val="44E35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>
                <a:latin typeface="Arial"/>
              </a:endParaRP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4406902" y="2528888"/>
            <a:ext cx="4498975" cy="1893888"/>
            <a:chOff x="2776" y="1536"/>
            <a:chExt cx="2834" cy="1193"/>
          </a:xfrm>
        </p:grpSpPr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2776" y="2016"/>
              <a:ext cx="1933" cy="329"/>
              <a:chOff x="2784" y="2016"/>
              <a:chExt cx="1933" cy="329"/>
            </a:xfrm>
          </p:grpSpPr>
          <p:sp>
            <p:nvSpPr>
              <p:cNvPr id="55315" name="Rectangle 17"/>
              <p:cNvSpPr>
                <a:spLocks noChangeArrowheads="1"/>
              </p:cNvSpPr>
              <p:nvPr/>
            </p:nvSpPr>
            <p:spPr bwMode="auto">
              <a:xfrm>
                <a:off x="3170" y="2112"/>
                <a:ext cx="154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800" b="1" dirty="0">
                    <a:solidFill>
                      <a:srgbClr val="000000"/>
                    </a:solidFill>
                    <a:latin typeface="Helvetica" pitchFamily="-111" charset="0"/>
                    <a:ea typeface="Osaka" pitchFamily="-111" charset="-128"/>
                    <a:cs typeface="Osaka" pitchFamily="-111" charset="-128"/>
                  </a:rPr>
                  <a:t>Inexpensive material</a:t>
                </a:r>
              </a:p>
            </p:txBody>
          </p:sp>
          <p:sp>
            <p:nvSpPr>
              <p:cNvPr id="55316" name="Text Box 19"/>
              <p:cNvSpPr txBox="1">
                <a:spLocks noChangeArrowheads="1"/>
              </p:cNvSpPr>
              <p:nvPr/>
            </p:nvSpPr>
            <p:spPr bwMode="auto">
              <a:xfrm>
                <a:off x="2784" y="2016"/>
                <a:ext cx="28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b="0">
                    <a:solidFill>
                      <a:srgbClr val="000000"/>
                    </a:solidFill>
                    <a:latin typeface="Zapf Dingbats" pitchFamily="-111" charset="2"/>
                  </a:rPr>
                  <a:t></a:t>
                </a:r>
              </a:p>
            </p:txBody>
          </p:sp>
        </p:grpSp>
        <p:grpSp>
          <p:nvGrpSpPr>
            <p:cNvPr id="6" name="Group 32"/>
            <p:cNvGrpSpPr>
              <a:grpSpLocks/>
            </p:cNvGrpSpPr>
            <p:nvPr/>
          </p:nvGrpSpPr>
          <p:grpSpPr bwMode="auto">
            <a:xfrm>
              <a:off x="2776" y="2400"/>
              <a:ext cx="2207" cy="329"/>
              <a:chOff x="2784" y="2400"/>
              <a:chExt cx="2207" cy="329"/>
            </a:xfrm>
          </p:grpSpPr>
          <p:sp>
            <p:nvSpPr>
              <p:cNvPr id="55313" name="Rectangle 18"/>
              <p:cNvSpPr>
                <a:spLocks noChangeArrowheads="1"/>
              </p:cNvSpPr>
              <p:nvPr/>
            </p:nvSpPr>
            <p:spPr bwMode="auto">
              <a:xfrm>
                <a:off x="3170" y="2496"/>
                <a:ext cx="182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800" b="1" dirty="0">
                    <a:solidFill>
                      <a:srgbClr val="000000"/>
                    </a:solidFill>
                    <a:latin typeface="Helvetica" pitchFamily="-111" charset="0"/>
                    <a:ea typeface="Osaka" pitchFamily="-111" charset="-128"/>
                    <a:cs typeface="Osaka" pitchFamily="-111" charset="-128"/>
                  </a:rPr>
                  <a:t>Environmentally friendly</a:t>
                </a:r>
              </a:p>
            </p:txBody>
          </p:sp>
          <p:sp>
            <p:nvSpPr>
              <p:cNvPr id="55314" name="Text Box 20"/>
              <p:cNvSpPr txBox="1">
                <a:spLocks noChangeArrowheads="1"/>
              </p:cNvSpPr>
              <p:nvPr/>
            </p:nvSpPr>
            <p:spPr bwMode="auto">
              <a:xfrm>
                <a:off x="2784" y="2400"/>
                <a:ext cx="28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b="0">
                    <a:solidFill>
                      <a:srgbClr val="000000"/>
                    </a:solidFill>
                    <a:latin typeface="Zapf Dingbats" pitchFamily="-111" charset="2"/>
                  </a:rPr>
                  <a:t></a:t>
                </a:r>
              </a:p>
            </p:txBody>
          </p:sp>
        </p:grp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2776" y="1536"/>
              <a:ext cx="2834" cy="466"/>
              <a:chOff x="2784" y="1536"/>
              <a:chExt cx="2834" cy="466"/>
            </a:xfrm>
          </p:grpSpPr>
          <p:sp>
            <p:nvSpPr>
              <p:cNvPr id="55311" name="Text Box 16"/>
              <p:cNvSpPr txBox="1">
                <a:spLocks noChangeArrowheads="1"/>
              </p:cNvSpPr>
              <p:nvPr/>
            </p:nvSpPr>
            <p:spPr bwMode="auto">
              <a:xfrm>
                <a:off x="2784" y="1536"/>
                <a:ext cx="28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b="0">
                    <a:solidFill>
                      <a:srgbClr val="000000"/>
                    </a:solidFill>
                    <a:latin typeface="Zapf Dingbats" pitchFamily="-111" charset="2"/>
                  </a:rPr>
                  <a:t></a:t>
                </a:r>
              </a:p>
            </p:txBody>
          </p:sp>
          <p:sp>
            <p:nvSpPr>
              <p:cNvPr id="55312" name="Text Box 26"/>
              <p:cNvSpPr txBox="1">
                <a:spLocks noChangeArrowheads="1"/>
              </p:cNvSpPr>
              <p:nvPr/>
            </p:nvSpPr>
            <p:spPr bwMode="auto">
              <a:xfrm>
                <a:off x="3170" y="1595"/>
                <a:ext cx="2448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800" b="1" dirty="0">
                    <a:solidFill>
                      <a:srgbClr val="000000"/>
                    </a:solidFill>
                    <a:latin typeface="Helvetica" pitchFamily="-111" charset="0"/>
                    <a:ea typeface="Osaka" pitchFamily="-111" charset="-128"/>
                    <a:cs typeface="Osaka" pitchFamily="-111" charset="-128"/>
                  </a:rPr>
                  <a:t>Thermal stability of LiFePO</a:t>
                </a:r>
                <a:r>
                  <a:rPr lang="en-US" sz="1800" b="1" baseline="-25000" dirty="0">
                    <a:solidFill>
                      <a:srgbClr val="000000"/>
                    </a:solidFill>
                    <a:latin typeface="Helvetica" pitchFamily="-111" charset="0"/>
                    <a:ea typeface="Osaka" pitchFamily="-111" charset="-128"/>
                    <a:cs typeface="Osaka" pitchFamily="-111" charset="-128"/>
                  </a:rPr>
                  <a:t>4</a:t>
                </a:r>
                <a:r>
                  <a:rPr lang="en-US" sz="1800" b="1" dirty="0">
                    <a:solidFill>
                      <a:srgbClr val="000000"/>
                    </a:solidFill>
                    <a:latin typeface="Helvetica" pitchFamily="-111" charset="0"/>
                    <a:ea typeface="Osaka" pitchFamily="-111" charset="-128"/>
                    <a:cs typeface="Osaka" pitchFamily="-111" charset="-128"/>
                  </a:rPr>
                  <a:t> and </a:t>
                </a:r>
              </a:p>
              <a:p>
                <a:pPr algn="l"/>
                <a:r>
                  <a:rPr lang="en-US" sz="1800" b="1" dirty="0">
                    <a:solidFill>
                      <a:srgbClr val="000000"/>
                    </a:solidFill>
                    <a:latin typeface="Helvetica" pitchFamily="-111" charset="0"/>
                    <a:ea typeface="Osaka" pitchFamily="-111" charset="-128"/>
                    <a:cs typeface="Osaka" pitchFamily="-111" charset="-128"/>
                  </a:rPr>
                  <a:t>FePO</a:t>
                </a:r>
                <a:r>
                  <a:rPr lang="en-US" sz="1800" b="1" baseline="-25000" dirty="0">
                    <a:solidFill>
                      <a:srgbClr val="000000"/>
                    </a:solidFill>
                    <a:latin typeface="Helvetica" pitchFamily="-111" charset="0"/>
                    <a:ea typeface="Osaka" pitchFamily="-111" charset="-128"/>
                    <a:cs typeface="Osaka" pitchFamily="-111" charset="-128"/>
                  </a:rPr>
                  <a:t>4</a:t>
                </a:r>
                <a:r>
                  <a:rPr lang="en-US" sz="1800" b="1" dirty="0">
                    <a:solidFill>
                      <a:srgbClr val="000000"/>
                    </a:solidFill>
                    <a:latin typeface="Helvetica" pitchFamily="-111" charset="0"/>
                    <a:ea typeface="Osaka" pitchFamily="-111" charset="-128"/>
                    <a:cs typeface="Osaka" pitchFamily="-111" charset="-128"/>
                  </a:rPr>
                  <a:t> phases up to 400 ºC</a:t>
                </a:r>
                <a:endParaRPr lang="en-US" b="1" dirty="0">
                  <a:solidFill>
                    <a:srgbClr val="000000"/>
                  </a:solidFill>
                  <a:latin typeface="Helvetica" pitchFamily="-111" charset="0"/>
                  <a:ea typeface="Osaka" pitchFamily="-111" charset="-128"/>
                  <a:cs typeface="Osaka" pitchFamily="-111" charset="-128"/>
                </a:endParaRPr>
              </a:p>
            </p:txBody>
          </p:sp>
        </p:grpSp>
      </p:grpSp>
      <p:sp>
        <p:nvSpPr>
          <p:cNvPr id="55302" name="Text Box 28"/>
          <p:cNvSpPr txBox="1">
            <a:spLocks noChangeArrowheads="1"/>
          </p:cNvSpPr>
          <p:nvPr/>
        </p:nvSpPr>
        <p:spPr bwMode="auto">
          <a:xfrm>
            <a:off x="1743077" y="760414"/>
            <a:ext cx="1552829" cy="461665"/>
          </a:xfrm>
          <a:prstGeom prst="rect">
            <a:avLst/>
          </a:prstGeom>
          <a:solidFill>
            <a:srgbClr val="ED181E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err="1">
                <a:solidFill>
                  <a:srgbClr val="F7F4FF"/>
                </a:solidFill>
                <a:latin typeface="Arial"/>
                <a:cs typeface="Arial"/>
              </a:rPr>
              <a:t>Triphylite</a:t>
            </a:r>
            <a:endParaRPr lang="en-GB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771527" y="173039"/>
            <a:ext cx="3433763" cy="6316663"/>
            <a:chOff x="486" y="109"/>
            <a:chExt cx="2163" cy="3979"/>
          </a:xfrm>
        </p:grpSpPr>
        <p:sp>
          <p:nvSpPr>
            <p:cNvPr id="55305" name="Text Box 4"/>
            <p:cNvSpPr txBox="1">
              <a:spLocks noChangeArrowheads="1"/>
            </p:cNvSpPr>
            <p:nvPr/>
          </p:nvSpPr>
          <p:spPr bwMode="auto">
            <a:xfrm>
              <a:off x="690" y="109"/>
              <a:ext cx="1657" cy="291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AFFFB"/>
                  </a:solidFill>
                  <a:latin typeface="Arial"/>
                </a:rPr>
                <a:t>Olivine structure</a:t>
              </a:r>
              <a:endParaRPr lang="en-US" sz="2400" b="1" dirty="0">
                <a:solidFill>
                  <a:srgbClr val="FAFFFB"/>
                </a:solidFill>
                <a:latin typeface="Helvetica" pitchFamily="-111" charset="0"/>
              </a:endParaRPr>
            </a:p>
          </p:txBody>
        </p:sp>
        <p:sp>
          <p:nvSpPr>
            <p:cNvPr id="55306" name="Text Box 5"/>
            <p:cNvSpPr txBox="1">
              <a:spLocks noChangeArrowheads="1"/>
            </p:cNvSpPr>
            <p:nvPr/>
          </p:nvSpPr>
          <p:spPr bwMode="auto">
            <a:xfrm>
              <a:off x="486" y="3875"/>
              <a:ext cx="216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000000"/>
                  </a:solidFill>
                  <a:latin typeface="Helvetica" pitchFamily="-111" charset="0"/>
                </a:rPr>
                <a:t>J. </a:t>
              </a:r>
              <a:r>
                <a:rPr lang="en-US" sz="1600" i="1" dirty="0" err="1" smtClean="0">
                  <a:solidFill>
                    <a:srgbClr val="000000"/>
                  </a:solidFill>
                  <a:latin typeface="Helvetica" pitchFamily="-111" charset="0"/>
                </a:rPr>
                <a:t>Goodenough</a:t>
              </a:r>
              <a:r>
                <a:rPr lang="en-US" sz="1600" i="1" dirty="0" smtClean="0">
                  <a:solidFill>
                    <a:srgbClr val="000000"/>
                  </a:solidFill>
                  <a:latin typeface="Helvetica" pitchFamily="-111" charset="0"/>
                </a:rPr>
                <a:t> </a:t>
              </a:r>
              <a:r>
                <a:rPr lang="en-US" sz="1600" i="1" dirty="0">
                  <a:solidFill>
                    <a:srgbClr val="000000"/>
                  </a:solidFill>
                  <a:latin typeface="Helvetica" pitchFamily="-111" charset="0"/>
                </a:rPr>
                <a:t>and K. </a:t>
              </a:r>
              <a:r>
                <a:rPr lang="en-US" sz="1600" i="1" dirty="0" err="1">
                  <a:solidFill>
                    <a:srgbClr val="000000"/>
                  </a:solidFill>
                  <a:latin typeface="Helvetica" pitchFamily="-111" charset="0"/>
                </a:rPr>
                <a:t>Padhi</a:t>
              </a:r>
              <a:r>
                <a:rPr lang="en-US" sz="1600" i="1" dirty="0">
                  <a:solidFill>
                    <a:srgbClr val="000000"/>
                  </a:solidFill>
                  <a:latin typeface="Helvetica" pitchFamily="-111" charset="0"/>
                </a:rPr>
                <a:t>, 1996</a:t>
              </a:r>
            </a:p>
          </p:txBody>
        </p:sp>
        <p:sp>
          <p:nvSpPr>
            <p:cNvPr id="55307" name="Text Box 3"/>
            <p:cNvSpPr txBox="1">
              <a:spLocks noChangeArrowheads="1"/>
            </p:cNvSpPr>
            <p:nvPr/>
          </p:nvSpPr>
          <p:spPr bwMode="auto">
            <a:xfrm>
              <a:off x="1280" y="3441"/>
              <a:ext cx="55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 dirty="0">
                  <a:solidFill>
                    <a:srgbClr val="ED181E"/>
                  </a:solidFill>
                  <a:latin typeface="Helvetica" pitchFamily="-111" charset="0"/>
                </a:rPr>
                <a:t>FePO</a:t>
              </a:r>
              <a:r>
                <a:rPr lang="en-US" b="1" baseline="-25000" dirty="0">
                  <a:solidFill>
                    <a:srgbClr val="ED181E"/>
                  </a:solidFill>
                  <a:latin typeface="Helvetica" pitchFamily="-111" charset="0"/>
                </a:rPr>
                <a:t>4</a:t>
              </a:r>
              <a:endParaRPr lang="en-US" b="1" dirty="0">
                <a:solidFill>
                  <a:schemeClr val="bg2"/>
                </a:solidFill>
                <a:latin typeface="Helvetica" pitchFamily="-111" charset="0"/>
              </a:endParaRPr>
            </a:p>
          </p:txBody>
        </p:sp>
      </p:grpSp>
      <p:sp>
        <p:nvSpPr>
          <p:cNvPr id="456742" name="Text Box 38"/>
          <p:cNvSpPr txBox="1">
            <a:spLocks noChangeAspect="1" noChangeArrowheads="1"/>
          </p:cNvSpPr>
          <p:nvPr/>
        </p:nvSpPr>
        <p:spPr bwMode="auto">
          <a:xfrm>
            <a:off x="1653195" y="765010"/>
            <a:ext cx="1774825" cy="452439"/>
          </a:xfrm>
          <a:prstGeom prst="rect">
            <a:avLst/>
          </a:prstGeom>
          <a:solidFill>
            <a:srgbClr val="41B278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Arial"/>
                <a:cs typeface="Arial"/>
                <a:sym typeface="Symbol" pitchFamily="-111" charset="2"/>
              </a:rPr>
              <a:t>Heterosite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  <a:sym typeface="Symbol" pitchFamily="-111" charset="2"/>
            </a:endParaRPr>
          </a:p>
        </p:txBody>
      </p:sp>
      <p:sp>
        <p:nvSpPr>
          <p:cNvPr id="9" name="ZoneTexte 8"/>
          <p:cNvSpPr txBox="1"/>
          <p:nvPr/>
        </p:nvSpPr>
        <p:spPr>
          <a:xfrm rot="19602043">
            <a:off x="-36642" y="3266613"/>
            <a:ext cx="923386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b="1" spc="200" dirty="0" smtClean="0">
                <a:latin typeface="Arial"/>
                <a:cs typeface="Arial"/>
              </a:rPr>
              <a:t>The “natural” intercalation compound a few billons years old!</a:t>
            </a:r>
            <a:endParaRPr lang="en-GB" sz="2000" b="1" spc="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35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42" grpId="0" animBg="1" autoUpdateAnimBg="0"/>
      <p:bldP spid="456742" grpId="1" animBg="1" autoUpdateAnimBg="0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1039" y="152400"/>
            <a:ext cx="6248400" cy="838200"/>
          </a:xfrm>
          <a:solidFill>
            <a:srgbClr val="0B13F4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fr-FR" sz="4000" baseline="0" dirty="0">
                <a:solidFill>
                  <a:schemeClr val="bg1"/>
                </a:solidFill>
                <a:latin typeface="Bauhaus 93" charset="0"/>
                <a:ea typeface="ＭＳ Ｐゴシック" charset="-128"/>
                <a:cs typeface="ＭＳ Ｐゴシック" charset="-128"/>
              </a:rPr>
              <a:t>Electrode </a:t>
            </a:r>
            <a:r>
              <a:rPr lang="fr-FR" sz="4000" baseline="0" dirty="0" err="1">
                <a:solidFill>
                  <a:schemeClr val="bg1"/>
                </a:solidFill>
                <a:latin typeface="Bauhaus 93" charset="0"/>
                <a:ea typeface="ＭＳ Ｐゴシック" charset="-128"/>
                <a:cs typeface="ＭＳ Ｐゴシック" charset="-128"/>
              </a:rPr>
              <a:t>materials</a:t>
            </a:r>
            <a:endParaRPr lang="fr-FR" baseline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1" name="Line 4"/>
          <p:cNvSpPr>
            <a:spLocks noChangeShapeType="1"/>
          </p:cNvSpPr>
          <p:nvPr/>
        </p:nvSpPr>
        <p:spPr bwMode="auto">
          <a:xfrm>
            <a:off x="228600" y="3641725"/>
            <a:ext cx="8229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>
              <a:latin typeface="Arial"/>
            </a:endParaRPr>
          </a:p>
        </p:txBody>
      </p:sp>
      <p:sp>
        <p:nvSpPr>
          <p:cNvPr id="72726" name="Text Box 28"/>
          <p:cNvSpPr txBox="1">
            <a:spLocks noChangeArrowheads="1"/>
          </p:cNvSpPr>
          <p:nvPr/>
        </p:nvSpPr>
        <p:spPr bwMode="auto">
          <a:xfrm>
            <a:off x="5003710" y="1295400"/>
            <a:ext cx="1689285" cy="584776"/>
          </a:xfrm>
          <a:prstGeom prst="rect">
            <a:avLst/>
          </a:prstGeom>
          <a:solidFill>
            <a:srgbClr val="F8FF07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dirty="0" err="1">
                <a:latin typeface="Arial"/>
              </a:rPr>
              <a:t>Very</a:t>
            </a:r>
            <a:r>
              <a:rPr lang="fr-FR" sz="1600" b="1" dirty="0">
                <a:latin typeface="Arial"/>
              </a:rPr>
              <a:t> </a:t>
            </a:r>
            <a:r>
              <a:rPr lang="fr-FR" sz="1600" b="1" dirty="0" err="1">
                <a:latin typeface="Arial"/>
              </a:rPr>
              <a:t>poor</a:t>
            </a:r>
            <a:r>
              <a:rPr lang="fr-FR" sz="1600" b="1" dirty="0">
                <a:latin typeface="Arial"/>
              </a:rPr>
              <a:t> e</a:t>
            </a:r>
            <a:r>
              <a:rPr lang="fr-FR" sz="1600" b="1" baseline="30000" dirty="0">
                <a:latin typeface="Arial"/>
              </a:rPr>
              <a:t>-</a:t>
            </a:r>
            <a:r>
              <a:rPr lang="fr-FR" sz="1600" b="1" dirty="0">
                <a:latin typeface="Arial"/>
              </a:rPr>
              <a:t> </a:t>
            </a:r>
            <a:r>
              <a:rPr lang="fr-FR" sz="1600" b="1" dirty="0">
                <a:latin typeface="Arial"/>
                <a:sym typeface="Symbol" charset="2"/>
              </a:rPr>
              <a:t></a:t>
            </a:r>
            <a:endParaRPr lang="fr-FR" sz="1600" b="1" dirty="0">
              <a:latin typeface="Arial"/>
            </a:endParaRPr>
          </a:p>
          <a:p>
            <a:pPr algn="ctr"/>
            <a:r>
              <a:rPr lang="fr-FR" sz="1600" b="1" dirty="0">
                <a:latin typeface="Arial"/>
              </a:rPr>
              <a:t>1D  </a:t>
            </a:r>
            <a:r>
              <a:rPr lang="fr-FR" sz="1600" b="1" dirty="0" err="1">
                <a:latin typeface="Arial"/>
              </a:rPr>
              <a:t>ionic</a:t>
            </a:r>
            <a:r>
              <a:rPr lang="fr-FR" sz="1600" b="1" dirty="0">
                <a:latin typeface="Arial"/>
              </a:rPr>
              <a:t> (</a:t>
            </a:r>
            <a:r>
              <a:rPr lang="fr-FR" sz="1600" b="1" dirty="0" err="1">
                <a:latin typeface="Arial"/>
              </a:rPr>
              <a:t>poor</a:t>
            </a:r>
            <a:r>
              <a:rPr lang="fr-FR" sz="1600" b="1" dirty="0">
                <a:latin typeface="Arial"/>
              </a:rPr>
              <a:t>)</a:t>
            </a:r>
            <a:endParaRPr lang="fr-FR" dirty="0">
              <a:latin typeface="Arial"/>
            </a:endParaRPr>
          </a:p>
        </p:txBody>
      </p:sp>
      <p:grpSp>
        <p:nvGrpSpPr>
          <p:cNvPr id="2" name="Grouper 53"/>
          <p:cNvGrpSpPr/>
          <p:nvPr/>
        </p:nvGrpSpPr>
        <p:grpSpPr>
          <a:xfrm>
            <a:off x="6634165" y="1371602"/>
            <a:ext cx="2522537" cy="4347151"/>
            <a:chOff x="6634163" y="1371600"/>
            <a:chExt cx="2522537" cy="4347151"/>
          </a:xfrm>
        </p:grpSpPr>
        <p:sp>
          <p:nvSpPr>
            <p:cNvPr id="72725" name="Text Box 27"/>
            <p:cNvSpPr txBox="1">
              <a:spLocks noChangeArrowheads="1"/>
            </p:cNvSpPr>
            <p:nvPr/>
          </p:nvSpPr>
          <p:spPr bwMode="auto">
            <a:xfrm>
              <a:off x="7010915" y="5133975"/>
              <a:ext cx="1769034" cy="584776"/>
            </a:xfrm>
            <a:prstGeom prst="rect">
              <a:avLst/>
            </a:prstGeom>
            <a:solidFill>
              <a:srgbClr val="F8FF07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latin typeface="Arial"/>
                </a:rPr>
                <a:t>Non-</a:t>
              </a:r>
              <a:r>
                <a:rPr lang="fr-FR" sz="1600" b="1" dirty="0" err="1">
                  <a:latin typeface="Arial"/>
                </a:rPr>
                <a:t>conductors</a:t>
              </a:r>
              <a:endParaRPr lang="fr-FR" sz="1600" b="1" dirty="0">
                <a:latin typeface="Arial"/>
              </a:endParaRPr>
            </a:p>
            <a:p>
              <a:pPr algn="ctr"/>
              <a:r>
                <a:rPr lang="fr-FR" sz="1600" b="1" dirty="0">
                  <a:latin typeface="Arial"/>
                </a:rPr>
                <a:t>Radical </a:t>
              </a:r>
              <a:r>
                <a:rPr lang="fr-FR" sz="1600" b="1" dirty="0" err="1">
                  <a:latin typeface="Arial"/>
                </a:rPr>
                <a:t>species</a:t>
              </a:r>
              <a:endParaRPr lang="fr-FR" dirty="0">
                <a:latin typeface="Arial"/>
              </a:endParaRPr>
            </a:p>
          </p:txBody>
        </p:sp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6634163" y="1371600"/>
              <a:ext cx="2522537" cy="3508375"/>
              <a:chOff x="4179" y="864"/>
              <a:chExt cx="1589" cy="2210"/>
            </a:xfrm>
          </p:grpSpPr>
          <p:sp>
            <p:nvSpPr>
              <p:cNvPr id="32788" name="Text Box 25"/>
              <p:cNvSpPr txBox="1">
                <a:spLocks noChangeArrowheads="1"/>
              </p:cNvSpPr>
              <p:nvPr/>
            </p:nvSpPr>
            <p:spPr bwMode="auto">
              <a:xfrm>
                <a:off x="4737" y="1824"/>
                <a:ext cx="476" cy="252"/>
              </a:xfrm>
              <a:prstGeom prst="rect">
                <a:avLst/>
              </a:prstGeom>
              <a:solidFill>
                <a:srgbClr val="F8FF0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000" b="1" dirty="0">
                    <a:latin typeface="Arial"/>
                  </a:rPr>
                  <a:t>2008</a:t>
                </a:r>
                <a:endParaRPr lang="fr-FR" dirty="0">
                  <a:latin typeface="Arial"/>
                </a:endParaRPr>
              </a:p>
            </p:txBody>
          </p:sp>
          <p:sp>
            <p:nvSpPr>
              <p:cNvPr id="32789" name="Text Box 26"/>
              <p:cNvSpPr txBox="1">
                <a:spLocks noChangeArrowheads="1"/>
              </p:cNvSpPr>
              <p:nvPr/>
            </p:nvSpPr>
            <p:spPr bwMode="auto">
              <a:xfrm>
                <a:off x="4179" y="2822"/>
                <a:ext cx="158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fr-FR" sz="2000" b="1" dirty="0" err="1">
                    <a:latin typeface="Arial"/>
                  </a:rPr>
                  <a:t>Discrete</a:t>
                </a:r>
                <a:r>
                  <a:rPr lang="fr-FR" sz="2000" b="1" dirty="0">
                    <a:latin typeface="Arial"/>
                  </a:rPr>
                  <a:t> </a:t>
                </a:r>
                <a:r>
                  <a:rPr lang="fr-FR" sz="2000" b="1" dirty="0" err="1">
                    <a:latin typeface="Arial"/>
                  </a:rPr>
                  <a:t>molecules</a:t>
                </a:r>
                <a:endParaRPr lang="fr-FR" sz="2000" b="1" dirty="0">
                  <a:latin typeface="Arial"/>
                </a:endParaRPr>
              </a:p>
            </p:txBody>
          </p:sp>
          <p:sp>
            <p:nvSpPr>
              <p:cNvPr id="32790" name="Line 35"/>
              <p:cNvSpPr>
                <a:spLocks noChangeShapeType="1"/>
              </p:cNvSpPr>
              <p:nvPr/>
            </p:nvSpPr>
            <p:spPr bwMode="auto">
              <a:xfrm flipV="1">
                <a:off x="4973" y="2352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 dirty="0">
                  <a:latin typeface="Arial"/>
                </a:endParaRPr>
              </a:p>
            </p:txBody>
          </p:sp>
          <p:pic>
            <p:nvPicPr>
              <p:cNvPr id="32791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733" y="1392"/>
                <a:ext cx="481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37"/>
              <p:cNvGrpSpPr>
                <a:grpSpLocks noChangeAspect="1"/>
              </p:cNvGrpSpPr>
              <p:nvPr/>
            </p:nvGrpSpPr>
            <p:grpSpPr bwMode="auto">
              <a:xfrm>
                <a:off x="4747" y="864"/>
                <a:ext cx="453" cy="485"/>
                <a:chOff x="3992" y="1425"/>
                <a:chExt cx="1371" cy="1467"/>
              </a:xfrm>
            </p:grpSpPr>
            <p:pic>
              <p:nvPicPr>
                <p:cNvPr id="32793" name="Picture 38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4176" y="1611"/>
                  <a:ext cx="1012" cy="10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5" name="Group 39"/>
                <p:cNvGrpSpPr>
                  <a:grpSpLocks noChangeAspect="1"/>
                </p:cNvGrpSpPr>
                <p:nvPr/>
              </p:nvGrpSpPr>
              <p:grpSpPr bwMode="auto">
                <a:xfrm>
                  <a:off x="5176" y="1852"/>
                  <a:ext cx="187" cy="634"/>
                  <a:chOff x="3592" y="1852"/>
                  <a:chExt cx="187" cy="634"/>
                </a:xfrm>
              </p:grpSpPr>
              <p:pic>
                <p:nvPicPr>
                  <p:cNvPr id="32799" name="Picture 40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>
                    <a:off x="3592" y="1852"/>
                    <a:ext cx="180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2800" name="Picture 41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>
                    <a:off x="3600" y="2307"/>
                    <a:ext cx="179" cy="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32795" name="Picture 42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3992" y="1892"/>
                  <a:ext cx="180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796" name="Picture 43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4012" y="2327"/>
                  <a:ext cx="179" cy="1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797" name="Picture 44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4575" y="1425"/>
                  <a:ext cx="180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798" name="Picture 45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4598" y="2713"/>
                  <a:ext cx="179" cy="1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5021265" y="1952626"/>
            <a:ext cx="1692275" cy="3278188"/>
            <a:chOff x="3163" y="1230"/>
            <a:chExt cx="1066" cy="2065"/>
          </a:xfrm>
        </p:grpSpPr>
        <p:sp>
          <p:nvSpPr>
            <p:cNvPr id="32782" name="Line 29"/>
            <p:cNvSpPr>
              <a:spLocks noChangeShapeType="1"/>
            </p:cNvSpPr>
            <p:nvPr/>
          </p:nvSpPr>
          <p:spPr bwMode="auto">
            <a:xfrm rot="10800000" flipV="1">
              <a:off x="3696" y="1528"/>
              <a:ext cx="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>
                <a:latin typeface="Arial"/>
              </a:endParaRPr>
            </a:p>
          </p:txBody>
        </p:sp>
        <p:sp>
          <p:nvSpPr>
            <p:cNvPr id="32783" name="Text Box 30"/>
            <p:cNvSpPr txBox="1">
              <a:spLocks noChangeArrowheads="1"/>
            </p:cNvSpPr>
            <p:nvPr/>
          </p:nvSpPr>
          <p:spPr bwMode="auto">
            <a:xfrm>
              <a:off x="3163" y="1230"/>
              <a:ext cx="106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000" b="1" dirty="0">
                  <a:latin typeface="Arial"/>
                </a:rPr>
                <a:t>LiFePO</a:t>
              </a:r>
              <a:r>
                <a:rPr lang="fr-FR" sz="2000" b="1" baseline="-25000" dirty="0">
                  <a:latin typeface="Arial"/>
                </a:rPr>
                <a:t>4</a:t>
              </a:r>
              <a:endParaRPr lang="fr-FR" sz="2000" b="1" dirty="0">
                <a:latin typeface="Arial"/>
              </a:endParaRPr>
            </a:p>
          </p:txBody>
        </p:sp>
        <p:sp>
          <p:nvSpPr>
            <p:cNvPr id="32784" name="Text Box 34"/>
            <p:cNvSpPr txBox="1">
              <a:spLocks noChangeArrowheads="1"/>
            </p:cNvSpPr>
            <p:nvPr/>
          </p:nvSpPr>
          <p:spPr bwMode="auto">
            <a:xfrm>
              <a:off x="3449" y="2344"/>
              <a:ext cx="476" cy="252"/>
            </a:xfrm>
            <a:prstGeom prst="rect">
              <a:avLst/>
            </a:prstGeom>
            <a:solidFill>
              <a:srgbClr val="F8FF07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000" b="1" dirty="0">
                  <a:latin typeface="Arial"/>
                </a:rPr>
                <a:t>1995</a:t>
              </a:r>
              <a:endParaRPr lang="fr-FR" dirty="0">
                <a:latin typeface="Arial"/>
              </a:endParaRPr>
            </a:p>
          </p:txBody>
        </p:sp>
        <p:grpSp>
          <p:nvGrpSpPr>
            <p:cNvPr id="7" name="Group 41"/>
            <p:cNvGrpSpPr>
              <a:grpSpLocks noChangeAspect="1"/>
            </p:cNvGrpSpPr>
            <p:nvPr/>
          </p:nvGrpSpPr>
          <p:grpSpPr bwMode="auto">
            <a:xfrm>
              <a:off x="3456" y="2688"/>
              <a:ext cx="453" cy="607"/>
              <a:chOff x="795" y="1016"/>
              <a:chExt cx="1680" cy="2250"/>
            </a:xfrm>
          </p:grpSpPr>
          <p:pic>
            <p:nvPicPr>
              <p:cNvPr id="32786" name="Picture 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95" y="1016"/>
                <a:ext cx="1680" cy="2216"/>
              </a:xfrm>
              <a:prstGeom prst="rect">
                <a:avLst/>
              </a:prstGeom>
              <a:solidFill>
                <a:srgbClr val="FAFFFB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787" name="Picture 5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847" y="1050"/>
                <a:ext cx="1576" cy="2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8" name="Grouper 52"/>
          <p:cNvGrpSpPr/>
          <p:nvPr/>
        </p:nvGrpSpPr>
        <p:grpSpPr>
          <a:xfrm>
            <a:off x="3114677" y="3048001"/>
            <a:ext cx="2079625" cy="2824897"/>
            <a:chOff x="3114676" y="3048000"/>
            <a:chExt cx="2079625" cy="2824897"/>
          </a:xfrm>
        </p:grpSpPr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3114676" y="3048000"/>
              <a:ext cx="2079625" cy="1831975"/>
              <a:chOff x="1962" y="1920"/>
              <a:chExt cx="1310" cy="1154"/>
            </a:xfrm>
          </p:grpSpPr>
          <p:sp>
            <p:nvSpPr>
              <p:cNvPr id="32804" name="Line 14"/>
              <p:cNvSpPr>
                <a:spLocks noChangeShapeType="1"/>
              </p:cNvSpPr>
              <p:nvPr/>
            </p:nvSpPr>
            <p:spPr bwMode="auto">
              <a:xfrm flipV="1">
                <a:off x="2617" y="2352"/>
                <a:ext cx="1" cy="4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 dirty="0">
                  <a:latin typeface="Arial"/>
                </a:endParaRPr>
              </a:p>
            </p:txBody>
          </p:sp>
          <p:sp>
            <p:nvSpPr>
              <p:cNvPr id="32805" name="Text Box 18"/>
              <p:cNvSpPr txBox="1">
                <a:spLocks noChangeArrowheads="1"/>
              </p:cNvSpPr>
              <p:nvPr/>
            </p:nvSpPr>
            <p:spPr bwMode="auto">
              <a:xfrm>
                <a:off x="2381" y="1920"/>
                <a:ext cx="476" cy="252"/>
              </a:xfrm>
              <a:prstGeom prst="rect">
                <a:avLst/>
              </a:prstGeom>
              <a:solidFill>
                <a:srgbClr val="F8FF0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000" b="1" dirty="0">
                    <a:latin typeface="Arial"/>
                  </a:rPr>
                  <a:t>1984</a:t>
                </a:r>
                <a:endParaRPr lang="fr-FR" dirty="0">
                  <a:latin typeface="Arial"/>
                </a:endParaRPr>
              </a:p>
            </p:txBody>
          </p:sp>
          <p:sp>
            <p:nvSpPr>
              <p:cNvPr id="32806" name="Text Box 19"/>
              <p:cNvSpPr txBox="1">
                <a:spLocks noChangeArrowheads="1"/>
              </p:cNvSpPr>
              <p:nvPr/>
            </p:nvSpPr>
            <p:spPr bwMode="auto">
              <a:xfrm>
                <a:off x="1962" y="2822"/>
                <a:ext cx="131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fr-FR" sz="2000" b="1" dirty="0" err="1">
                    <a:latin typeface="Arial"/>
                  </a:rPr>
                  <a:t>Disulfides</a:t>
                </a:r>
                <a:r>
                  <a:rPr lang="fr-FR" sz="2000" b="1" dirty="0">
                    <a:latin typeface="Arial"/>
                  </a:rPr>
                  <a:t> S—S</a:t>
                </a:r>
              </a:p>
            </p:txBody>
          </p:sp>
        </p:grpSp>
        <p:sp>
          <p:nvSpPr>
            <p:cNvPr id="72719" name="Text Box 20"/>
            <p:cNvSpPr txBox="1">
              <a:spLocks noChangeArrowheads="1"/>
            </p:cNvSpPr>
            <p:nvPr/>
          </p:nvSpPr>
          <p:spPr bwMode="auto">
            <a:xfrm>
              <a:off x="3234051" y="5041900"/>
              <a:ext cx="1769435" cy="830997"/>
            </a:xfrm>
            <a:prstGeom prst="rect">
              <a:avLst/>
            </a:prstGeom>
            <a:solidFill>
              <a:srgbClr val="F8FF07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 err="1">
                  <a:latin typeface="Arial"/>
                </a:rPr>
                <a:t>Non-conductors</a:t>
              </a:r>
              <a:endParaRPr lang="fr-FR" sz="1600" b="1" dirty="0">
                <a:latin typeface="Arial"/>
              </a:endParaRPr>
            </a:p>
            <a:p>
              <a:pPr algn="ctr"/>
              <a:r>
                <a:rPr lang="fr-FR" sz="1600" b="1" dirty="0">
                  <a:latin typeface="Arial"/>
                </a:rPr>
                <a:t>First </a:t>
              </a:r>
              <a:r>
                <a:rPr lang="fr-FR" sz="1600" b="1" dirty="0" err="1">
                  <a:latin typeface="Arial"/>
                </a:rPr>
                <a:t>biomimetic</a:t>
              </a:r>
              <a:endParaRPr lang="fr-FR" sz="1600" b="1" dirty="0">
                <a:latin typeface="Arial"/>
              </a:endParaRPr>
            </a:p>
            <a:p>
              <a:pPr algn="ctr"/>
              <a:r>
                <a:rPr lang="fr-FR" sz="1600" b="1" dirty="0" err="1">
                  <a:latin typeface="Arial"/>
                </a:rPr>
                <a:t>reactions</a:t>
              </a:r>
              <a:endParaRPr lang="fr-FR" dirty="0">
                <a:latin typeface="Arial"/>
              </a:endParaRPr>
            </a:p>
          </p:txBody>
        </p:sp>
      </p:grpSp>
      <p:grpSp>
        <p:nvGrpSpPr>
          <p:cNvPr id="11" name="Grouper 49"/>
          <p:cNvGrpSpPr/>
          <p:nvPr/>
        </p:nvGrpSpPr>
        <p:grpSpPr>
          <a:xfrm>
            <a:off x="204790" y="1676401"/>
            <a:ext cx="3986447" cy="4318000"/>
            <a:chOff x="204788" y="1676400"/>
            <a:chExt cx="3986447" cy="4318000"/>
          </a:xfrm>
        </p:grpSpPr>
        <p:grpSp>
          <p:nvGrpSpPr>
            <p:cNvPr id="12" name="Group 46"/>
            <p:cNvGrpSpPr>
              <a:grpSpLocks/>
            </p:cNvGrpSpPr>
            <p:nvPr/>
          </p:nvGrpSpPr>
          <p:grpSpPr bwMode="auto">
            <a:xfrm>
              <a:off x="204788" y="2514600"/>
              <a:ext cx="1709738" cy="3479800"/>
              <a:chOff x="129" y="1584"/>
              <a:chExt cx="1077" cy="2192"/>
            </a:xfrm>
          </p:grpSpPr>
          <p:grpSp>
            <p:nvGrpSpPr>
              <p:cNvPr id="13" name="Group 45"/>
              <p:cNvGrpSpPr>
                <a:grpSpLocks/>
              </p:cNvGrpSpPr>
              <p:nvPr/>
            </p:nvGrpSpPr>
            <p:grpSpPr bwMode="auto">
              <a:xfrm>
                <a:off x="129" y="1584"/>
                <a:ext cx="1077" cy="1828"/>
                <a:chOff x="129" y="1584"/>
                <a:chExt cx="1077" cy="1828"/>
              </a:xfrm>
            </p:grpSpPr>
            <p:grpSp>
              <p:nvGrpSpPr>
                <p:cNvPr id="14" name="Group 3"/>
                <p:cNvGrpSpPr>
                  <a:grpSpLocks/>
                </p:cNvGrpSpPr>
                <p:nvPr/>
              </p:nvGrpSpPr>
              <p:grpSpPr bwMode="auto">
                <a:xfrm>
                  <a:off x="129" y="1986"/>
                  <a:ext cx="1077" cy="1426"/>
                  <a:chOff x="91" y="1900"/>
                  <a:chExt cx="1077" cy="1426"/>
                </a:xfrm>
              </p:grpSpPr>
              <p:sp>
                <p:nvSpPr>
                  <p:cNvPr id="32811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3" y="1900"/>
                    <a:ext cx="619" cy="252"/>
                  </a:xfrm>
                  <a:prstGeom prst="rect">
                    <a:avLst/>
                  </a:prstGeom>
                  <a:solidFill>
                    <a:srgbClr val="F8FF0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fr-FR" sz="2000" b="1" dirty="0">
                        <a:latin typeface="Arial"/>
                      </a:rPr>
                      <a:t>1972-5</a:t>
                    </a:r>
                    <a:endParaRPr lang="fr-FR" dirty="0">
                      <a:latin typeface="Arial"/>
                    </a:endParaRPr>
                  </a:p>
                </p:txBody>
              </p:sp>
              <p:sp>
                <p:nvSpPr>
                  <p:cNvPr id="32812" name="Line 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2342"/>
                    <a:ext cx="0" cy="53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fr-FR" dirty="0">
                      <a:latin typeface="Arial"/>
                    </a:endParaRPr>
                  </a:p>
                </p:txBody>
              </p:sp>
              <p:sp>
                <p:nvSpPr>
                  <p:cNvPr id="32813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1" y="2880"/>
                    <a:ext cx="1077" cy="4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fr-FR" sz="2000" b="1" dirty="0">
                        <a:latin typeface="Arial"/>
                      </a:rPr>
                      <a:t>Intercalation</a:t>
                    </a:r>
                  </a:p>
                  <a:p>
                    <a:pPr algn="ctr"/>
                    <a:r>
                      <a:rPr lang="fr-FR" sz="2000" b="1" dirty="0" err="1">
                        <a:latin typeface="Arial"/>
                      </a:rPr>
                      <a:t>materials</a:t>
                    </a:r>
                    <a:endParaRPr lang="fr-FR" sz="2000" b="1" dirty="0">
                      <a:latin typeface="Arial"/>
                    </a:endParaRPr>
                  </a:p>
                </p:txBody>
              </p:sp>
            </p:grpSp>
            <p:pic>
              <p:nvPicPr>
                <p:cNvPr id="32810" name="Picture 7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351" y="1584"/>
                  <a:ext cx="657" cy="3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2808" name="Text Box 10"/>
              <p:cNvSpPr txBox="1">
                <a:spLocks noChangeArrowheads="1"/>
              </p:cNvSpPr>
              <p:nvPr/>
            </p:nvSpPr>
            <p:spPr bwMode="auto">
              <a:xfrm>
                <a:off x="211" y="3408"/>
                <a:ext cx="993" cy="368"/>
              </a:xfrm>
              <a:prstGeom prst="rect">
                <a:avLst/>
              </a:prstGeom>
              <a:solidFill>
                <a:srgbClr val="F8FF0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fr-FR" sz="1600" b="1" dirty="0">
                    <a:latin typeface="Arial"/>
                  </a:rPr>
                  <a:t>2D </a:t>
                </a:r>
                <a:r>
                  <a:rPr lang="fr-FR" sz="1600" b="1" dirty="0" err="1">
                    <a:latin typeface="Arial"/>
                  </a:rPr>
                  <a:t>semi-metal</a:t>
                </a:r>
                <a:endParaRPr lang="fr-FR" sz="1600" b="1" dirty="0">
                  <a:latin typeface="Arial"/>
                </a:endParaRPr>
              </a:p>
              <a:p>
                <a:pPr algn="ctr"/>
                <a:r>
                  <a:rPr lang="fr-FR" sz="1600" b="1" dirty="0">
                    <a:latin typeface="Arial"/>
                  </a:rPr>
                  <a:t>TiS</a:t>
                </a:r>
                <a:r>
                  <a:rPr lang="fr-FR" sz="1600" b="1" baseline="-25000" dirty="0">
                    <a:latin typeface="Arial"/>
                  </a:rPr>
                  <a:t>2</a:t>
                </a:r>
                <a:r>
                  <a:rPr lang="fr-FR" sz="1600" b="1" dirty="0">
                    <a:latin typeface="Arial"/>
                  </a:rPr>
                  <a:t>, graphite</a:t>
                </a:r>
                <a:endParaRPr lang="fr-FR" dirty="0">
                  <a:latin typeface="Arial"/>
                </a:endParaRPr>
              </a:p>
            </p:txBody>
          </p:sp>
        </p:grpSp>
        <p:sp>
          <p:nvSpPr>
            <p:cNvPr id="72720" name="Text Box 17"/>
            <p:cNvSpPr txBox="1">
              <a:spLocks noChangeArrowheads="1"/>
            </p:cNvSpPr>
            <p:nvPr/>
          </p:nvSpPr>
          <p:spPr bwMode="auto">
            <a:xfrm>
              <a:off x="1460266" y="1676400"/>
              <a:ext cx="2730969" cy="338554"/>
            </a:xfrm>
            <a:prstGeom prst="rect">
              <a:avLst/>
            </a:prstGeom>
            <a:solidFill>
              <a:srgbClr val="F8FF07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latin typeface="Arial"/>
                </a:rPr>
                <a:t>3D Li</a:t>
              </a:r>
              <a:r>
                <a:rPr lang="fr-FR" sz="1600" b="1" baseline="30000" dirty="0">
                  <a:latin typeface="Arial"/>
                </a:rPr>
                <a:t>+</a:t>
              </a:r>
              <a:r>
                <a:rPr lang="fr-FR" sz="1600" b="1" dirty="0">
                  <a:latin typeface="Arial"/>
                </a:rPr>
                <a:t>, e</a:t>
              </a:r>
              <a:r>
                <a:rPr lang="fr-FR" sz="1600" b="1" baseline="30000" dirty="0">
                  <a:latin typeface="Arial"/>
                </a:rPr>
                <a:t>-,</a:t>
              </a:r>
              <a:r>
                <a:rPr lang="fr-FR" sz="1600" b="1" dirty="0">
                  <a:latin typeface="Arial"/>
                </a:rPr>
                <a:t>  semi-</a:t>
              </a:r>
              <a:r>
                <a:rPr lang="fr-FR" sz="1600" b="1" dirty="0" err="1">
                  <a:latin typeface="Arial"/>
                </a:rPr>
                <a:t>conductor</a:t>
              </a:r>
              <a:endParaRPr lang="fr-FR" dirty="0">
                <a:latin typeface="Arial"/>
              </a:endParaRPr>
            </a:p>
          </p:txBody>
        </p:sp>
        <p:grpSp>
          <p:nvGrpSpPr>
            <p:cNvPr id="15" name="Group 17"/>
            <p:cNvGrpSpPr>
              <a:grpSpLocks/>
            </p:cNvGrpSpPr>
            <p:nvPr/>
          </p:nvGrpSpPr>
          <p:grpSpPr bwMode="auto">
            <a:xfrm>
              <a:off x="1979613" y="2117725"/>
              <a:ext cx="1692275" cy="2016125"/>
              <a:chOff x="1247" y="1334"/>
              <a:chExt cx="1066" cy="1270"/>
            </a:xfrm>
          </p:grpSpPr>
          <p:sp>
            <p:nvSpPr>
              <p:cNvPr id="32801" name="Text Box 13"/>
              <p:cNvSpPr txBox="1">
                <a:spLocks noChangeArrowheads="1"/>
              </p:cNvSpPr>
              <p:nvPr/>
            </p:nvSpPr>
            <p:spPr bwMode="auto">
              <a:xfrm>
                <a:off x="1544" y="2352"/>
                <a:ext cx="476" cy="252"/>
              </a:xfrm>
              <a:prstGeom prst="rect">
                <a:avLst/>
              </a:prstGeom>
              <a:solidFill>
                <a:srgbClr val="F8FF0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000" b="1" dirty="0">
                    <a:latin typeface="Arial"/>
                  </a:rPr>
                  <a:t>1982</a:t>
                </a:r>
                <a:endParaRPr lang="fr-FR" dirty="0">
                  <a:latin typeface="Arial"/>
                </a:endParaRPr>
              </a:p>
            </p:txBody>
          </p:sp>
          <p:sp>
            <p:nvSpPr>
              <p:cNvPr id="32802" name="Line 22"/>
              <p:cNvSpPr>
                <a:spLocks noChangeShapeType="1"/>
              </p:cNvSpPr>
              <p:nvPr/>
            </p:nvSpPr>
            <p:spPr bwMode="auto">
              <a:xfrm rot="10800000" flipV="1">
                <a:off x="1780" y="1728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 dirty="0">
                  <a:latin typeface="Arial"/>
                </a:endParaRPr>
              </a:p>
            </p:txBody>
          </p:sp>
          <p:sp>
            <p:nvSpPr>
              <p:cNvPr id="32803" name="Text Box 24"/>
              <p:cNvSpPr txBox="1">
                <a:spLocks noChangeArrowheads="1"/>
              </p:cNvSpPr>
              <p:nvPr/>
            </p:nvSpPr>
            <p:spPr bwMode="auto">
              <a:xfrm>
                <a:off x="1247" y="1334"/>
                <a:ext cx="106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fr-FR" sz="2000" b="1" dirty="0">
                    <a:latin typeface="Arial"/>
                  </a:rPr>
                  <a:t>LiMn</a:t>
                </a:r>
                <a:r>
                  <a:rPr lang="fr-FR" sz="2000" b="1" baseline="-25000" dirty="0">
                    <a:latin typeface="Arial"/>
                  </a:rPr>
                  <a:t>2</a:t>
                </a:r>
                <a:r>
                  <a:rPr lang="fr-FR" sz="2000" b="1" dirty="0">
                    <a:latin typeface="Arial"/>
                  </a:rPr>
                  <a:t>O</a:t>
                </a:r>
                <a:r>
                  <a:rPr lang="fr-FR" sz="2000" b="1" baseline="-25000" dirty="0">
                    <a:latin typeface="Arial"/>
                  </a:rPr>
                  <a:t>4</a:t>
                </a:r>
                <a:endParaRPr lang="fr-FR" sz="2000" b="1" dirty="0">
                  <a:latin typeface="Arial"/>
                </a:endParaRPr>
              </a:p>
            </p:txBody>
          </p:sp>
        </p:grpSp>
      </p:grpSp>
      <p:sp>
        <p:nvSpPr>
          <p:cNvPr id="72748" name="Text Box 44"/>
          <p:cNvSpPr txBox="1">
            <a:spLocks noChangeArrowheads="1"/>
          </p:cNvSpPr>
          <p:nvPr/>
        </p:nvSpPr>
        <p:spPr bwMode="auto">
          <a:xfrm rot="-1504206">
            <a:off x="53977" y="2938304"/>
            <a:ext cx="8632825" cy="492443"/>
          </a:xfrm>
          <a:prstGeom prst="rect">
            <a:avLst/>
          </a:prstGeom>
          <a:solidFill>
            <a:srgbClr val="C617B7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600" b="1" dirty="0">
                <a:solidFill>
                  <a:schemeClr val="bg1"/>
                </a:solidFill>
                <a:latin typeface="Arial"/>
              </a:rPr>
              <a:t>Diminishing influence of  </a:t>
            </a:r>
            <a:r>
              <a:rPr lang="en-GB" sz="2600" b="1" dirty="0">
                <a:solidFill>
                  <a:schemeClr val="bg1"/>
                </a:solidFill>
                <a:latin typeface="Arial"/>
                <a:sym typeface="Symbol" charset="2"/>
              </a:rPr>
              <a:t></a:t>
            </a:r>
            <a:r>
              <a:rPr lang="en-GB" sz="2600" b="1" dirty="0">
                <a:solidFill>
                  <a:schemeClr val="bg1"/>
                </a:solidFill>
                <a:latin typeface="Arial"/>
              </a:rPr>
              <a:t> electronic, dimensionality </a:t>
            </a:r>
            <a:endParaRPr lang="fr-FR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23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2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26" grpId="0" animBg="1" autoUpdateAnimBg="0"/>
      <p:bldP spid="727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>
          <a:xfrm>
            <a:off x="323529" y="93664"/>
            <a:ext cx="8424935" cy="565880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s-ES_tradnl" sz="4400" b="0" i="0" kern="1200" baseline="30000" dirty="0">
                <a:solidFill>
                  <a:schemeClr val="tx2"/>
                </a:solidFill>
                <a:latin typeface="Frutiger 45 Light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algn="ctr"/>
            <a:r>
              <a:rPr lang="fr-FR" sz="3600" baseline="0" dirty="0" err="1" smtClean="0">
                <a:solidFill>
                  <a:schemeClr val="bg1"/>
                </a:solidFill>
                <a:latin typeface="Bauhaus 93"/>
                <a:cs typeface="Bauhaus 93"/>
              </a:rPr>
              <a:t>Needs</a:t>
            </a:r>
            <a:r>
              <a:rPr lang="fr-FR" sz="3600" baseline="0" dirty="0" smtClean="0">
                <a:solidFill>
                  <a:schemeClr val="bg1"/>
                </a:solidFill>
                <a:latin typeface="Bauhaus 93"/>
                <a:cs typeface="Bauhaus 93"/>
              </a:rPr>
              <a:t> for </a:t>
            </a:r>
            <a:r>
              <a:rPr lang="fr-FR" sz="3600" baseline="0" dirty="0" err="1" smtClean="0">
                <a:solidFill>
                  <a:schemeClr val="bg1"/>
                </a:solidFill>
                <a:latin typeface="Bauhaus 93"/>
                <a:cs typeface="Bauhaus 93"/>
              </a:rPr>
              <a:t>electrochemical</a:t>
            </a:r>
            <a:r>
              <a:rPr lang="fr-FR" sz="3600" baseline="0" dirty="0" smtClean="0">
                <a:solidFill>
                  <a:schemeClr val="bg1"/>
                </a:solidFill>
                <a:latin typeface="Bauhaus 93"/>
                <a:cs typeface="Bauhaus 93"/>
              </a:rPr>
              <a:t> </a:t>
            </a:r>
            <a:r>
              <a:rPr lang="fr-FR" sz="3600" baseline="0" dirty="0" err="1" smtClean="0">
                <a:solidFill>
                  <a:schemeClr val="bg1"/>
                </a:solidFill>
                <a:latin typeface="Bauhaus 93"/>
                <a:cs typeface="Bauhaus 93"/>
              </a:rPr>
              <a:t>storage</a:t>
            </a:r>
            <a:r>
              <a:rPr lang="fr-FR" sz="3600" baseline="0" dirty="0" smtClean="0">
                <a:solidFill>
                  <a:schemeClr val="bg1"/>
                </a:solidFill>
                <a:latin typeface="Bauhaus 93"/>
                <a:cs typeface="Bauhaus 93"/>
              </a:rPr>
              <a:t>…</a:t>
            </a:r>
            <a:endParaRPr lang="fr-FR" sz="3600" baseline="0" dirty="0">
              <a:solidFill>
                <a:schemeClr val="bg1"/>
              </a:solidFill>
              <a:latin typeface="Bauhaus 93"/>
              <a:cs typeface="Bauhaus 93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1403648" y="1383161"/>
            <a:ext cx="6548156" cy="3702025"/>
            <a:chOff x="1403648" y="1383159"/>
            <a:chExt cx="6548156" cy="3702025"/>
          </a:xfrm>
        </p:grpSpPr>
        <p:cxnSp>
          <p:nvCxnSpPr>
            <p:cNvPr id="38" name="Connecteur droit 37"/>
            <p:cNvCxnSpPr/>
            <p:nvPr/>
          </p:nvCxnSpPr>
          <p:spPr>
            <a:xfrm>
              <a:off x="4575009" y="1502989"/>
              <a:ext cx="0" cy="358219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1403648" y="1383159"/>
              <a:ext cx="2048457" cy="461665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chemeClr val="bg1"/>
                  </a:solidFill>
                  <a:latin typeface="Arial"/>
                  <a:cs typeface="Arial"/>
                </a:rPr>
                <a:t>Automobiles</a:t>
              </a:r>
              <a:endParaRPr lang="fr-FR" sz="24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5697912" y="1383159"/>
              <a:ext cx="2253892" cy="461665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b="1" dirty="0" err="1" smtClean="0">
                  <a:solidFill>
                    <a:schemeClr val="bg1"/>
                  </a:solidFill>
                  <a:latin typeface="Arial"/>
                  <a:cs typeface="Arial"/>
                </a:rPr>
                <a:t>Load-levelling</a:t>
              </a:r>
              <a:endParaRPr lang="fr-FR" sz="24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971602" y="3718773"/>
            <a:ext cx="2657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/>
                <a:cs typeface="Arial"/>
              </a:rPr>
              <a:t>1.10</a:t>
            </a:r>
            <a:r>
              <a:rPr lang="fr-FR" b="1" baseline="30000" dirty="0" smtClean="0">
                <a:latin typeface="Arial"/>
                <a:cs typeface="Arial"/>
              </a:rPr>
              <a:t>9</a:t>
            </a:r>
            <a:r>
              <a:rPr lang="fr-FR" b="1" dirty="0" smtClean="0">
                <a:latin typeface="Arial"/>
                <a:cs typeface="Arial"/>
              </a:rPr>
              <a:t> cars 10% </a:t>
            </a:r>
            <a:r>
              <a:rPr lang="fr-FR" b="1" dirty="0" err="1" smtClean="0">
                <a:latin typeface="Arial"/>
                <a:cs typeface="Arial"/>
              </a:rPr>
              <a:t>electric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023825" y="4427820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b="1" dirty="0">
                <a:latin typeface="Arial"/>
                <a:cs typeface="Arial"/>
                <a:sym typeface="Wingdings"/>
              </a:rPr>
              <a:t> </a:t>
            </a:r>
            <a:r>
              <a:rPr lang="fr-FR" b="1" dirty="0" smtClean="0">
                <a:latin typeface="Arial"/>
                <a:cs typeface="Arial"/>
              </a:rPr>
              <a:t>20.10</a:t>
            </a:r>
            <a:r>
              <a:rPr lang="fr-FR" b="1" baseline="30000" dirty="0" smtClean="0">
                <a:latin typeface="Arial"/>
                <a:cs typeface="Arial"/>
              </a:rPr>
              <a:t>6</a:t>
            </a:r>
            <a:r>
              <a:rPr lang="fr-FR" b="1" dirty="0" smtClean="0">
                <a:latin typeface="Arial"/>
                <a:cs typeface="Arial"/>
              </a:rPr>
              <a:t> tons batteries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4923631" y="3718774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latin typeface="Arial"/>
                <a:cs typeface="Arial"/>
              </a:rPr>
              <a:t>World </a:t>
            </a:r>
            <a:r>
              <a:rPr lang="fr-FR" b="1" dirty="0" err="1" smtClean="0">
                <a:latin typeface="Arial"/>
                <a:cs typeface="Arial"/>
              </a:rPr>
              <a:t>electricity</a:t>
            </a:r>
            <a:r>
              <a:rPr lang="fr-FR" b="1" dirty="0" smtClean="0">
                <a:latin typeface="Arial"/>
                <a:cs typeface="Arial"/>
              </a:rPr>
              <a:t> production</a:t>
            </a:r>
          </a:p>
          <a:p>
            <a:pPr algn="ctr"/>
            <a:r>
              <a:rPr lang="fr-FR" b="1" dirty="0" smtClean="0">
                <a:latin typeface="Arial"/>
                <a:cs typeface="Arial"/>
              </a:rPr>
              <a:t>= 2.10</a:t>
            </a:r>
            <a:r>
              <a:rPr lang="fr-FR" b="1" baseline="30000" dirty="0" smtClean="0">
                <a:latin typeface="Arial"/>
                <a:cs typeface="Arial"/>
              </a:rPr>
              <a:t>13</a:t>
            </a:r>
            <a:r>
              <a:rPr lang="fr-FR" b="1" dirty="0" smtClean="0">
                <a:latin typeface="Arial"/>
                <a:cs typeface="Arial"/>
              </a:rPr>
              <a:t> kWh  10% </a:t>
            </a:r>
            <a:r>
              <a:rPr lang="fr-FR" b="1" dirty="0" err="1" smtClean="0">
                <a:latin typeface="Arial"/>
                <a:cs typeface="Arial"/>
              </a:rPr>
              <a:t>stored</a:t>
            </a:r>
            <a:r>
              <a:rPr lang="fr-FR" b="1" dirty="0" smtClean="0">
                <a:latin typeface="Arial"/>
                <a:cs typeface="Arial"/>
              </a:rPr>
              <a:t>/</a:t>
            </a:r>
            <a:r>
              <a:rPr lang="fr-FR" b="1" dirty="0" err="1" smtClean="0">
                <a:latin typeface="Arial"/>
                <a:cs typeface="Arial"/>
              </a:rPr>
              <a:t>day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5282703" y="4427820"/>
            <a:ext cx="2758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b="1" dirty="0">
                <a:latin typeface="Arial"/>
                <a:cs typeface="Arial"/>
                <a:sym typeface="Wingdings"/>
              </a:rPr>
              <a:t> </a:t>
            </a:r>
            <a:r>
              <a:rPr lang="fr-FR" b="1" dirty="0" smtClean="0">
                <a:latin typeface="Arial"/>
                <a:cs typeface="Arial"/>
                <a:sym typeface="Wingdings"/>
              </a:rPr>
              <a:t>60.</a:t>
            </a:r>
            <a:r>
              <a:rPr lang="fr-FR" b="1" dirty="0" smtClean="0">
                <a:latin typeface="Arial"/>
                <a:cs typeface="Arial"/>
              </a:rPr>
              <a:t>10</a:t>
            </a:r>
            <a:r>
              <a:rPr lang="fr-FR" b="1" baseline="30000" dirty="0" smtClean="0">
                <a:latin typeface="Arial"/>
                <a:cs typeface="Arial"/>
              </a:rPr>
              <a:t>6</a:t>
            </a:r>
            <a:r>
              <a:rPr lang="fr-FR" b="1" dirty="0" smtClean="0">
                <a:latin typeface="Arial"/>
                <a:cs typeface="Arial"/>
              </a:rPr>
              <a:t> tons batteries!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63690" y="5589240"/>
            <a:ext cx="5552171" cy="523220"/>
          </a:xfrm>
          <a:prstGeom prst="rect">
            <a:avLst/>
          </a:prstGeom>
          <a:solidFill>
            <a:srgbClr val="660066"/>
          </a:solidFill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chemeClr val="bg1"/>
                </a:solidFill>
                <a:latin typeface="Arial"/>
                <a:cs typeface="Arial"/>
              </a:rPr>
              <a:t>Sustainability</a:t>
            </a:r>
            <a:r>
              <a:rPr lang="fr-FR" sz="2800" b="1" dirty="0" smtClean="0">
                <a:solidFill>
                  <a:schemeClr val="bg1"/>
                </a:solidFill>
                <a:latin typeface="Arial"/>
                <a:cs typeface="Arial"/>
              </a:rPr>
              <a:t> a prime </a:t>
            </a:r>
            <a:r>
              <a:rPr lang="fr-FR" sz="2800" b="1" dirty="0" err="1" smtClean="0">
                <a:solidFill>
                  <a:schemeClr val="bg1"/>
                </a:solidFill>
                <a:latin typeface="Arial"/>
                <a:cs typeface="Arial"/>
              </a:rPr>
              <a:t>criterion</a:t>
            </a:r>
            <a:r>
              <a:rPr lang="fr-FR" sz="2800" b="1" dirty="0" smtClean="0">
                <a:solidFill>
                  <a:schemeClr val="bg1"/>
                </a:solidFill>
                <a:latin typeface="Arial"/>
                <a:cs typeface="Arial"/>
              </a:rPr>
              <a:t>!</a:t>
            </a:r>
            <a:endParaRPr lang="fr-FR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378550" y="2014055"/>
            <a:ext cx="3977640" cy="1478280"/>
            <a:chOff x="378550" y="2014054"/>
            <a:chExt cx="3977640" cy="1478280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550" y="2025484"/>
              <a:ext cx="2004060" cy="1455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610" y="2014054"/>
              <a:ext cx="1973580" cy="14782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er 3"/>
          <p:cNvGrpSpPr/>
          <p:nvPr/>
        </p:nvGrpSpPr>
        <p:grpSpPr>
          <a:xfrm>
            <a:off x="4653974" y="1984400"/>
            <a:ext cx="4202389" cy="1478280"/>
            <a:chOff x="4653972" y="1984400"/>
            <a:chExt cx="4202389" cy="147828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972" y="2022500"/>
              <a:ext cx="2087880" cy="1402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781" y="1984400"/>
              <a:ext cx="1973580" cy="147828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184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1" grpId="0"/>
      <p:bldP spid="42" grpId="0"/>
      <p:bldP spid="43" grpId="0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226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0140" y="1163639"/>
            <a:ext cx="4327525" cy="11017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036640" y="2476500"/>
            <a:ext cx="4860925" cy="1863725"/>
            <a:chOff x="653" y="1560"/>
            <a:chExt cx="3062" cy="1174"/>
          </a:xfrm>
        </p:grpSpPr>
        <p:pic>
          <p:nvPicPr>
            <p:cNvPr id="23575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3" y="1889"/>
              <a:ext cx="3062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6" name="AutoShape 8"/>
            <p:cNvSpPr>
              <a:spLocks noChangeArrowheads="1"/>
            </p:cNvSpPr>
            <p:nvPr/>
          </p:nvSpPr>
          <p:spPr bwMode="auto">
            <a:xfrm>
              <a:off x="1136" y="1560"/>
              <a:ext cx="72" cy="328"/>
            </a:xfrm>
            <a:prstGeom prst="downArrow">
              <a:avLst>
                <a:gd name="adj1" fmla="val 50000"/>
                <a:gd name="adj2" fmla="val 113889"/>
              </a:avLst>
            </a:prstGeom>
            <a:solidFill>
              <a:srgbClr val="81433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>
                <a:latin typeface="Arial"/>
              </a:endParaRPr>
            </a:p>
          </p:txBody>
        </p:sp>
      </p:grpSp>
      <p:sp>
        <p:nvSpPr>
          <p:cNvPr id="163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4" y="70979"/>
            <a:ext cx="7398713" cy="889000"/>
          </a:xfrm>
          <a:solidFill>
            <a:schemeClr val="hlink"/>
          </a:solidFill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dirty="0" smtClean="0">
                <a:latin typeface="Bauhaus 93" pitchFamily="-112" charset="0"/>
                <a:ea typeface="+mj-ea"/>
                <a:cs typeface="+mj-cs"/>
              </a:rPr>
              <a:t> </a:t>
            </a:r>
            <a:r>
              <a:rPr lang="fr-FR" sz="4000" baseline="0" dirty="0" smtClean="0">
                <a:solidFill>
                  <a:schemeClr val="bg1"/>
                </a:solidFill>
                <a:latin typeface="Bauhaus 93" pitchFamily="-112" charset="0"/>
                <a:ea typeface="+mj-ea"/>
                <a:cs typeface="+mj-cs"/>
              </a:rPr>
              <a:t>A </a:t>
            </a:r>
            <a:r>
              <a:rPr lang="fr-FR" sz="4000" baseline="0" dirty="0" err="1" smtClean="0">
                <a:solidFill>
                  <a:schemeClr val="bg1"/>
                </a:solidFill>
                <a:latin typeface="Bauhaus 93" pitchFamily="-112" charset="0"/>
                <a:ea typeface="+mj-ea"/>
                <a:cs typeface="+mj-cs"/>
              </a:rPr>
              <a:t>chemical</a:t>
            </a:r>
            <a:r>
              <a:rPr lang="fr-FR" sz="4000" baseline="0" dirty="0" smtClean="0">
                <a:solidFill>
                  <a:schemeClr val="bg1"/>
                </a:solidFill>
                <a:latin typeface="Bauhaus 93" pitchFamily="-112" charset="0"/>
                <a:ea typeface="+mj-ea"/>
                <a:cs typeface="+mj-cs"/>
              </a:rPr>
              <a:t> </a:t>
            </a:r>
            <a:r>
              <a:rPr lang="fr-FR" sz="4000" baseline="0" dirty="0" err="1" smtClean="0">
                <a:solidFill>
                  <a:schemeClr val="bg1"/>
                </a:solidFill>
                <a:latin typeface="Bauhaus 93" pitchFamily="-112" charset="0"/>
                <a:ea typeface="+mj-ea"/>
                <a:cs typeface="+mj-cs"/>
              </a:rPr>
              <a:t>nightmarish</a:t>
            </a:r>
            <a:r>
              <a:rPr lang="fr-FR" sz="4000" baseline="0" dirty="0" smtClean="0">
                <a:solidFill>
                  <a:schemeClr val="bg1"/>
                </a:solidFill>
                <a:latin typeface="Bauhaus 93" pitchFamily="-112" charset="0"/>
                <a:ea typeface="+mj-ea"/>
                <a:cs typeface="+mj-cs"/>
              </a:rPr>
              <a:t> cascade!</a:t>
            </a:r>
            <a:r>
              <a:rPr lang="fr-FR" baseline="0" dirty="0" smtClean="0">
                <a:solidFill>
                  <a:schemeClr val="bg1"/>
                </a:solidFill>
                <a:latin typeface="Bauhaus 93" pitchFamily="-112" charset="0"/>
                <a:ea typeface="+mj-ea"/>
                <a:cs typeface="+mj-cs"/>
              </a:rPr>
              <a:t>  </a:t>
            </a:r>
            <a:endParaRPr lang="fr-FR" baseline="0" dirty="0">
              <a:ea typeface="+mj-ea"/>
              <a:cs typeface="+mj-cs"/>
            </a:endParaRPr>
          </a:p>
        </p:txBody>
      </p:sp>
      <p:sp>
        <p:nvSpPr>
          <p:cNvPr id="1632261" name="Rectangle 5"/>
          <p:cNvSpPr>
            <a:spLocks noChangeArrowheads="1"/>
          </p:cNvSpPr>
          <p:nvPr/>
        </p:nvSpPr>
        <p:spPr bwMode="auto">
          <a:xfrm>
            <a:off x="238127" y="6181725"/>
            <a:ext cx="8601075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500" dirty="0">
                <a:latin typeface="Arial"/>
              </a:rPr>
              <a:t>G. </a:t>
            </a:r>
            <a:r>
              <a:rPr lang="fr-FR" sz="1500" dirty="0" err="1">
                <a:latin typeface="Arial"/>
              </a:rPr>
              <a:t>Gachot</a:t>
            </a:r>
            <a:r>
              <a:rPr lang="fr-FR" sz="1500" dirty="0">
                <a:latin typeface="Arial"/>
              </a:rPr>
              <a:t>, S. </a:t>
            </a:r>
            <a:r>
              <a:rPr lang="fr-FR" sz="1500" dirty="0" err="1">
                <a:latin typeface="Arial"/>
              </a:rPr>
              <a:t>Grugeon</a:t>
            </a:r>
            <a:r>
              <a:rPr lang="fr-FR" sz="1500" dirty="0">
                <a:latin typeface="Arial"/>
              </a:rPr>
              <a:t>, M. Armand, S. </a:t>
            </a:r>
            <a:r>
              <a:rPr lang="fr-FR" sz="1500" dirty="0" err="1">
                <a:latin typeface="Arial"/>
              </a:rPr>
              <a:t>Pilard</a:t>
            </a:r>
            <a:r>
              <a:rPr lang="fr-FR" sz="1500" dirty="0">
                <a:latin typeface="Arial"/>
              </a:rPr>
              <a:t>, P. </a:t>
            </a:r>
            <a:r>
              <a:rPr lang="fr-FR" sz="1500" dirty="0" err="1">
                <a:latin typeface="Arial"/>
              </a:rPr>
              <a:t>Guenot</a:t>
            </a:r>
            <a:r>
              <a:rPr lang="fr-FR" sz="1500" dirty="0">
                <a:latin typeface="Arial"/>
              </a:rPr>
              <a:t> , </a:t>
            </a:r>
          </a:p>
          <a:p>
            <a:r>
              <a:rPr lang="fr-FR" sz="1500" dirty="0">
                <a:latin typeface="Arial"/>
              </a:rPr>
              <a:t>J-M. Tarascon, S </a:t>
            </a:r>
            <a:r>
              <a:rPr lang="fr-FR" sz="1500" dirty="0" err="1">
                <a:latin typeface="Arial"/>
              </a:rPr>
              <a:t>Laruelle</a:t>
            </a:r>
            <a:r>
              <a:rPr lang="fr-FR" sz="1500" dirty="0">
                <a:latin typeface="Arial"/>
              </a:rPr>
              <a:t>. </a:t>
            </a:r>
            <a:r>
              <a:rPr lang="fr-FR" sz="1500" i="1" dirty="0">
                <a:latin typeface="Arial"/>
              </a:rPr>
              <a:t>J. Power Sources</a:t>
            </a:r>
            <a:r>
              <a:rPr lang="fr-FR" sz="1500" dirty="0">
                <a:latin typeface="Arial"/>
              </a:rPr>
              <a:t> </a:t>
            </a:r>
            <a:r>
              <a:rPr lang="en-GB" sz="1500" b="1" dirty="0">
                <a:latin typeface="Arial"/>
              </a:rPr>
              <a:t>178-1</a:t>
            </a:r>
            <a:r>
              <a:rPr lang="en-GB" sz="1500" dirty="0">
                <a:latin typeface="Arial"/>
              </a:rPr>
              <a:t>, 409-421, (2008)</a:t>
            </a:r>
            <a:r>
              <a:rPr lang="en-GB" dirty="0">
                <a:latin typeface="Arial"/>
              </a:rPr>
              <a:t> </a:t>
            </a:r>
            <a:endParaRPr lang="fr-FR" dirty="0">
              <a:latin typeface="Arial"/>
            </a:endParaRP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683000" y="1790700"/>
            <a:ext cx="1346200" cy="1752600"/>
            <a:chOff x="2312" y="1136"/>
            <a:chExt cx="848" cy="1104"/>
          </a:xfrm>
        </p:grpSpPr>
        <p:sp>
          <p:nvSpPr>
            <p:cNvPr id="23573" name="Line 9"/>
            <p:cNvSpPr>
              <a:spLocks noChangeShapeType="1"/>
            </p:cNvSpPr>
            <p:nvPr/>
          </p:nvSpPr>
          <p:spPr bwMode="auto">
            <a:xfrm flipH="1" flipV="1">
              <a:off x="2312" y="1512"/>
              <a:ext cx="360" cy="7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>
                <a:latin typeface="Arial"/>
              </a:endParaRPr>
            </a:p>
          </p:txBody>
        </p:sp>
        <p:sp>
          <p:nvSpPr>
            <p:cNvPr id="23574" name="Line 10"/>
            <p:cNvSpPr>
              <a:spLocks noChangeShapeType="1"/>
            </p:cNvSpPr>
            <p:nvPr/>
          </p:nvSpPr>
          <p:spPr bwMode="auto">
            <a:xfrm flipV="1">
              <a:off x="2680" y="1136"/>
              <a:ext cx="480" cy="10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>
                <a:latin typeface="Arial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835150" y="2398714"/>
            <a:ext cx="1847850" cy="3235325"/>
            <a:chOff x="1146" y="1540"/>
            <a:chExt cx="1164" cy="2038"/>
          </a:xfrm>
        </p:grpSpPr>
        <p:pic>
          <p:nvPicPr>
            <p:cNvPr id="23571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46" y="2901"/>
              <a:ext cx="1164" cy="67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3572" name="Line 15"/>
            <p:cNvSpPr>
              <a:spLocks noChangeShapeType="1"/>
            </p:cNvSpPr>
            <p:nvPr/>
          </p:nvSpPr>
          <p:spPr bwMode="auto">
            <a:xfrm rot="5789142">
              <a:off x="1448" y="1904"/>
              <a:ext cx="1144" cy="4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>
                <a:latin typeface="Arial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5045077" y="1820863"/>
            <a:ext cx="3317875" cy="1103312"/>
            <a:chOff x="3168" y="1176"/>
            <a:chExt cx="2090" cy="695"/>
          </a:xfrm>
        </p:grpSpPr>
        <p:sp>
          <p:nvSpPr>
            <p:cNvPr id="23569" name="Line 13"/>
            <p:cNvSpPr>
              <a:spLocks noChangeShapeType="1"/>
            </p:cNvSpPr>
            <p:nvPr/>
          </p:nvSpPr>
          <p:spPr bwMode="auto">
            <a:xfrm>
              <a:off x="3168" y="1176"/>
              <a:ext cx="1144" cy="4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>
                <a:latin typeface="Arial"/>
              </a:endParaRPr>
            </a:p>
          </p:txBody>
        </p:sp>
        <p:pic>
          <p:nvPicPr>
            <p:cNvPr id="23570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89" y="1329"/>
              <a:ext cx="869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2274" name="Text Box 18"/>
          <p:cNvSpPr txBox="1">
            <a:spLocks noChangeArrowheads="1"/>
          </p:cNvSpPr>
          <p:nvPr/>
        </p:nvSpPr>
        <p:spPr bwMode="auto">
          <a:xfrm>
            <a:off x="4076700" y="5280025"/>
            <a:ext cx="3828450" cy="707886"/>
          </a:xfrm>
          <a:prstGeom prst="rect">
            <a:avLst/>
          </a:prstGeom>
          <a:solidFill>
            <a:srgbClr val="FF73E8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latin typeface="Arial"/>
              </a:rPr>
              <a:t>X, Y, R</a:t>
            </a:r>
            <a:r>
              <a:rPr lang="fr-FR" sz="2000" b="1" baseline="30000" dirty="0">
                <a:latin typeface="Arial"/>
              </a:rPr>
              <a:t>1-3</a:t>
            </a:r>
            <a:r>
              <a:rPr lang="fr-FR" sz="2000" b="1" dirty="0">
                <a:latin typeface="Arial"/>
              </a:rPr>
              <a:t> = H, Li, C(=O)OCH</a:t>
            </a:r>
            <a:r>
              <a:rPr lang="fr-FR" sz="2000" b="1" baseline="-25000" dirty="0">
                <a:latin typeface="Arial"/>
              </a:rPr>
              <a:t>3</a:t>
            </a:r>
            <a:r>
              <a:rPr lang="fr-FR" sz="2000" b="1" dirty="0">
                <a:latin typeface="Arial"/>
              </a:rPr>
              <a:t>…</a:t>
            </a:r>
          </a:p>
          <a:p>
            <a:r>
              <a:rPr lang="fr-FR" sz="2000" b="1" dirty="0" err="1">
                <a:latin typeface="Arial"/>
              </a:rPr>
              <a:t>Oversimplification</a:t>
            </a:r>
            <a:r>
              <a:rPr lang="fr-FR" sz="2000" b="1" dirty="0">
                <a:latin typeface="Arial"/>
              </a:rPr>
              <a:t>!</a:t>
            </a:r>
            <a:r>
              <a:rPr lang="fr-FR" sz="2000" dirty="0">
                <a:latin typeface="Arial"/>
              </a:rPr>
              <a:t> </a:t>
            </a:r>
            <a:endParaRPr lang="fr-FR" dirty="0">
              <a:latin typeface="Arial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019802" y="1163639"/>
            <a:ext cx="2155825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 err="1">
                <a:solidFill>
                  <a:schemeClr val="bg1"/>
                </a:solidFill>
                <a:latin typeface="Arial"/>
                <a:ea typeface="Arial" pitchFamily="-110" charset="0"/>
                <a:cs typeface="Arial" pitchFamily="-110" charset="0"/>
              </a:rPr>
              <a:t>Aurbach</a:t>
            </a:r>
            <a:r>
              <a:rPr lang="fr-FR" sz="2000" b="1" dirty="0">
                <a:solidFill>
                  <a:schemeClr val="bg1"/>
                </a:solidFill>
                <a:latin typeface="Arial"/>
                <a:ea typeface="Arial" pitchFamily="-110" charset="0"/>
                <a:cs typeface="Arial" pitchFamily="-110" charset="0"/>
              </a:rPr>
              <a:t> et al.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 err="1">
                <a:solidFill>
                  <a:schemeClr val="bg1"/>
                </a:solidFill>
                <a:latin typeface="Arial"/>
                <a:ea typeface="Arial" pitchFamily="-110" charset="0"/>
                <a:cs typeface="Arial" pitchFamily="-110" charset="0"/>
              </a:rPr>
              <a:t>Ogumi</a:t>
            </a:r>
            <a:r>
              <a:rPr lang="fr-FR" sz="2000" b="1" dirty="0">
                <a:solidFill>
                  <a:schemeClr val="bg1"/>
                </a:solidFill>
                <a:latin typeface="Arial"/>
                <a:ea typeface="Arial" pitchFamily="-110" charset="0"/>
                <a:cs typeface="Arial" pitchFamily="-110" charset="0"/>
              </a:rPr>
              <a:t> et al.</a:t>
            </a:r>
          </a:p>
        </p:txBody>
      </p:sp>
      <p:grpSp>
        <p:nvGrpSpPr>
          <p:cNvPr id="6" name="Grouper 25"/>
          <p:cNvGrpSpPr>
            <a:grpSpLocks/>
          </p:cNvGrpSpPr>
          <p:nvPr/>
        </p:nvGrpSpPr>
        <p:grpSpPr bwMode="auto">
          <a:xfrm>
            <a:off x="5045075" y="1871663"/>
            <a:ext cx="1895544" cy="1671637"/>
            <a:chOff x="5045076" y="1871663"/>
            <a:chExt cx="1895543" cy="1671637"/>
          </a:xfrm>
        </p:grpSpPr>
        <p:sp>
          <p:nvSpPr>
            <p:cNvPr id="23567" name="Line 13"/>
            <p:cNvSpPr>
              <a:spLocks noChangeShapeType="1"/>
            </p:cNvSpPr>
            <p:nvPr/>
          </p:nvSpPr>
          <p:spPr bwMode="auto">
            <a:xfrm>
              <a:off x="5045076" y="1871663"/>
              <a:ext cx="852487" cy="13221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>
                <a:latin typeface="Arial"/>
              </a:endParaRPr>
            </a:p>
          </p:txBody>
        </p:sp>
        <p:sp>
          <p:nvSpPr>
            <p:cNvPr id="23568" name="ZoneTexte 21"/>
            <p:cNvSpPr txBox="1">
              <a:spLocks noChangeArrowheads="1"/>
            </p:cNvSpPr>
            <p:nvPr/>
          </p:nvSpPr>
          <p:spPr bwMode="auto">
            <a:xfrm>
              <a:off x="5766200" y="3173968"/>
              <a:ext cx="11744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800" b="1" dirty="0">
                  <a:latin typeface="Arial"/>
                </a:rPr>
                <a:t>PF</a:t>
              </a:r>
              <a:r>
                <a:rPr lang="fr-FR" sz="1800" b="1" baseline="-25000" dirty="0">
                  <a:latin typeface="Arial"/>
                </a:rPr>
                <a:t>5</a:t>
              </a:r>
              <a:r>
                <a:rPr lang="fr-FR" sz="1800" b="1" dirty="0">
                  <a:latin typeface="Arial"/>
                </a:rPr>
                <a:t> + </a:t>
              </a:r>
              <a:r>
                <a:rPr lang="fr-FR" sz="1800" b="1" dirty="0" err="1">
                  <a:latin typeface="Arial"/>
                </a:rPr>
                <a:t>LiF</a:t>
              </a:r>
              <a:r>
                <a:rPr lang="fr-FR" sz="1800" b="1" dirty="0">
                  <a:latin typeface="Arial"/>
                </a:rPr>
                <a:t> </a:t>
              </a:r>
            </a:p>
          </p:txBody>
        </p:sp>
      </p:grpSp>
      <p:grpSp>
        <p:nvGrpSpPr>
          <p:cNvPr id="7" name="Grouper 24"/>
          <p:cNvGrpSpPr>
            <a:grpSpLocks/>
          </p:cNvGrpSpPr>
          <p:nvPr/>
        </p:nvGrpSpPr>
        <p:grpSpPr bwMode="auto">
          <a:xfrm>
            <a:off x="6386515" y="3543301"/>
            <a:ext cx="2452687" cy="1558097"/>
            <a:chOff x="6385719" y="3543300"/>
            <a:chExt cx="2453481" cy="1558026"/>
          </a:xfrm>
        </p:grpSpPr>
        <p:sp>
          <p:nvSpPr>
            <p:cNvPr id="23565" name="Line 13"/>
            <p:cNvSpPr>
              <a:spLocks noChangeShapeType="1"/>
            </p:cNvSpPr>
            <p:nvPr/>
          </p:nvSpPr>
          <p:spPr bwMode="auto">
            <a:xfrm>
              <a:off x="6385719" y="3543300"/>
              <a:ext cx="548482" cy="8538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>
                <a:latin typeface="Arial"/>
              </a:endParaRPr>
            </a:p>
          </p:txBody>
        </p:sp>
        <p:sp>
          <p:nvSpPr>
            <p:cNvPr id="23566" name="ZoneTexte 23"/>
            <p:cNvSpPr txBox="1">
              <a:spLocks noChangeArrowheads="1"/>
            </p:cNvSpPr>
            <p:nvPr/>
          </p:nvSpPr>
          <p:spPr bwMode="auto">
            <a:xfrm>
              <a:off x="6934200" y="4178038"/>
              <a:ext cx="1905000" cy="923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b="1" dirty="0">
                  <a:latin typeface="Arial"/>
                  <a:ea typeface="Arial" charset="0"/>
                  <a:cs typeface="Arial" charset="0"/>
                </a:rPr>
                <a:t>+ </a:t>
              </a:r>
              <a:r>
                <a:rPr lang="fr-FR" sz="1800" b="1" dirty="0">
                  <a:latin typeface="Arial"/>
                  <a:ea typeface="Arial" charset="0"/>
                  <a:cs typeface="Arial" charset="0"/>
                </a:rPr>
                <a:t>H</a:t>
              </a:r>
              <a:r>
                <a:rPr lang="fr-FR" sz="1800" b="1" baseline="-25000" dirty="0">
                  <a:latin typeface="Arial"/>
                  <a:ea typeface="Arial" charset="0"/>
                  <a:cs typeface="Arial" charset="0"/>
                </a:rPr>
                <a:t>2</a:t>
              </a:r>
              <a:r>
                <a:rPr lang="fr-FR" sz="1800" b="1" dirty="0">
                  <a:latin typeface="Arial"/>
                  <a:ea typeface="Arial" charset="0"/>
                  <a:cs typeface="Arial" charset="0"/>
                </a:rPr>
                <a:t>O  </a:t>
              </a:r>
              <a:r>
                <a:rPr lang="fr-FR" sz="1800" dirty="0">
                  <a:latin typeface="Arial"/>
                  <a:sym typeface="Symbol" charset="2"/>
                </a:rPr>
                <a:t></a:t>
              </a:r>
              <a:r>
                <a:rPr lang="fr-FR" sz="1800" dirty="0">
                  <a:latin typeface="Arial"/>
                </a:rPr>
                <a:t> </a:t>
              </a:r>
              <a:r>
                <a:rPr lang="fr-FR" b="1" dirty="0">
                  <a:solidFill>
                    <a:srgbClr val="800000"/>
                  </a:solidFill>
                  <a:latin typeface="Arial"/>
                  <a:ea typeface="Arial" charset="0"/>
                  <a:cs typeface="Arial" charset="0"/>
                </a:rPr>
                <a:t>HF </a:t>
              </a:r>
            </a:p>
            <a:p>
              <a:endParaRPr lang="fr-FR" b="1" dirty="0">
                <a:solidFill>
                  <a:srgbClr val="800000"/>
                </a:solidFill>
                <a:latin typeface="Arial"/>
                <a:ea typeface="Arial" charset="0"/>
                <a:cs typeface="Arial" charset="0"/>
              </a:endParaRPr>
            </a:p>
            <a:p>
              <a:r>
                <a:rPr lang="fr-FR" b="1" dirty="0">
                  <a:solidFill>
                    <a:srgbClr val="800000"/>
                  </a:solidFill>
                  <a:latin typeface="Arial"/>
                  <a:ea typeface="Arial" charset="0"/>
                  <a:cs typeface="Arial" charset="0"/>
                </a:rPr>
                <a:t>!</a:t>
              </a:r>
            </a:p>
          </p:txBody>
        </p:sp>
      </p:grpSp>
      <p:grpSp>
        <p:nvGrpSpPr>
          <p:cNvPr id="31" name="Grouper 30"/>
          <p:cNvGrpSpPr/>
          <p:nvPr/>
        </p:nvGrpSpPr>
        <p:grpSpPr>
          <a:xfrm rot="19546812">
            <a:off x="1098824" y="2316105"/>
            <a:ext cx="6825372" cy="1839276"/>
            <a:chOff x="1767407" y="1820863"/>
            <a:chExt cx="6825372" cy="1839276"/>
          </a:xfrm>
        </p:grpSpPr>
        <p:sp>
          <p:nvSpPr>
            <p:cNvPr id="25" name="ZoneTexte 24"/>
            <p:cNvSpPr txBox="1"/>
            <p:nvPr/>
          </p:nvSpPr>
          <p:spPr>
            <a:xfrm>
              <a:off x="1767407" y="2772666"/>
              <a:ext cx="6825372" cy="584776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fr-FR" sz="3200" b="1" spc="300" dirty="0" smtClean="0">
                  <a:solidFill>
                    <a:schemeClr val="bg1"/>
                  </a:solidFill>
                  <a:latin typeface="Arial"/>
                </a:rPr>
                <a:t>Urgent </a:t>
              </a:r>
              <a:r>
                <a:rPr lang="fr-FR" sz="3200" b="1" spc="300" dirty="0" err="1" smtClean="0">
                  <a:solidFill>
                    <a:schemeClr val="bg1"/>
                  </a:solidFill>
                  <a:latin typeface="Arial"/>
                </a:rPr>
                <a:t>need</a:t>
              </a:r>
              <a:r>
                <a:rPr lang="fr-FR" sz="3200" b="1" spc="300" dirty="0" smtClean="0">
                  <a:solidFill>
                    <a:schemeClr val="bg1"/>
                  </a:solidFill>
                  <a:latin typeface="Arial"/>
                </a:rPr>
                <a:t> to replace LiPF</a:t>
              </a:r>
              <a:r>
                <a:rPr lang="fr-FR" sz="3200" b="1" spc="300" baseline="-25000" dirty="0" smtClean="0">
                  <a:solidFill>
                    <a:schemeClr val="bg1"/>
                  </a:solidFill>
                  <a:latin typeface="Arial"/>
                </a:rPr>
                <a:t>6</a:t>
              </a:r>
              <a:endParaRPr lang="fr-FR" sz="3200" b="1" spc="300" baseline="-25000" dirty="0">
                <a:solidFill>
                  <a:schemeClr val="bg1"/>
                </a:solidFill>
                <a:latin typeface="Arial"/>
              </a:endParaRPr>
            </a:p>
          </p:txBody>
        </p:sp>
        <p:grpSp>
          <p:nvGrpSpPr>
            <p:cNvPr id="30" name="Grouper 29"/>
            <p:cNvGrpSpPr/>
            <p:nvPr/>
          </p:nvGrpSpPr>
          <p:grpSpPr>
            <a:xfrm>
              <a:off x="2209800" y="1820863"/>
              <a:ext cx="3063875" cy="1839276"/>
              <a:chOff x="2209800" y="1820863"/>
              <a:chExt cx="3063875" cy="1839276"/>
            </a:xfrm>
            <a:solidFill>
              <a:srgbClr val="FF6600"/>
            </a:solidFill>
            <a:effectLst/>
          </p:grpSpPr>
          <p:sp>
            <p:nvSpPr>
              <p:cNvPr id="27" name="Flèche vers le haut 26"/>
              <p:cNvSpPr/>
              <p:nvPr/>
            </p:nvSpPr>
            <p:spPr>
              <a:xfrm>
                <a:off x="2209800" y="1820863"/>
                <a:ext cx="228600" cy="579437"/>
              </a:xfrm>
              <a:prstGeom prst="upArrow">
                <a:avLst/>
              </a:prstGeom>
              <a:grpFill/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/>
                </a:endParaRPr>
              </a:p>
            </p:txBody>
          </p:sp>
          <p:sp>
            <p:nvSpPr>
              <p:cNvPr id="28" name="Flèche vers le haut 27"/>
              <p:cNvSpPr/>
              <p:nvPr/>
            </p:nvSpPr>
            <p:spPr>
              <a:xfrm flipV="1">
                <a:off x="3848100" y="3350260"/>
                <a:ext cx="228600" cy="309879"/>
              </a:xfrm>
              <a:prstGeom prst="upArrow">
                <a:avLst/>
              </a:prstGeom>
              <a:grpFill/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/>
                </a:endParaRPr>
              </a:p>
            </p:txBody>
          </p:sp>
          <p:sp>
            <p:nvSpPr>
              <p:cNvPr id="29" name="Flèche vers le haut 28"/>
              <p:cNvSpPr/>
              <p:nvPr/>
            </p:nvSpPr>
            <p:spPr>
              <a:xfrm flipV="1">
                <a:off x="5045075" y="3350260"/>
                <a:ext cx="228600" cy="309879"/>
              </a:xfrm>
              <a:prstGeom prst="upArrow">
                <a:avLst/>
              </a:prstGeom>
              <a:grpFill/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132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68527" y="744539"/>
            <a:ext cx="4791075" cy="873125"/>
          </a:xfrm>
          <a:solidFill>
            <a:srgbClr val="ED181E"/>
          </a:solidFill>
        </p:spPr>
        <p:txBody>
          <a:bodyPr/>
          <a:lstStyle/>
          <a:p>
            <a:r>
              <a:rPr lang="en-GB" sz="4000">
                <a:solidFill>
                  <a:srgbClr val="E6E658"/>
                </a:solidFill>
                <a:latin typeface="Bauhaus 93" charset="0"/>
              </a:rPr>
              <a:t>Nano-painting</a:t>
            </a:r>
            <a:endParaRPr lang="en-GB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152651" y="5000624"/>
            <a:ext cx="48460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  <a:latin typeface="Arial" charset="0"/>
              </a:rPr>
              <a:t>Carbon coating ≈ 1nm thick, transparent to ions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2292351"/>
            <a:ext cx="31623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2292351"/>
            <a:ext cx="31623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2362201"/>
            <a:ext cx="2806700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2362201"/>
            <a:ext cx="2806700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5765800"/>
            <a:ext cx="33020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6223000"/>
            <a:ext cx="3175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4275139" y="5676900"/>
            <a:ext cx="4596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000000"/>
                </a:solidFill>
                <a:latin typeface="Arial Black" charset="0"/>
              </a:rPr>
              <a:t>Structured carbon black nano particles</a:t>
            </a:r>
            <a:endParaRPr lang="en-GB" b="1">
              <a:solidFill>
                <a:srgbClr val="000000"/>
              </a:solidFill>
              <a:latin typeface="Bauhaus 93" charset="0"/>
            </a:endParaRP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4275138" y="6148388"/>
            <a:ext cx="14222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000000"/>
                </a:solidFill>
                <a:latin typeface="Arial Black" charset="0"/>
              </a:rPr>
              <a:t>Electrolyte</a:t>
            </a:r>
            <a:endParaRPr lang="en-GB" b="1">
              <a:solidFill>
                <a:srgbClr val="000000"/>
              </a:solidFill>
              <a:latin typeface="Bauhaus 9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2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7556" y="155225"/>
            <a:ext cx="8791222" cy="905911"/>
          </a:xfrm>
          <a:solidFill>
            <a:srgbClr val="19D20C"/>
          </a:solidFill>
        </p:spPr>
        <p:txBody>
          <a:bodyPr>
            <a:noAutofit/>
          </a:bodyPr>
          <a:lstStyle/>
          <a:p>
            <a:pPr algn="ctr"/>
            <a:r>
              <a:rPr lang="fr-FR" sz="3400" baseline="0" dirty="0" smtClean="0">
                <a:solidFill>
                  <a:schemeClr val="bg1"/>
                </a:solidFill>
                <a:latin typeface="Bauhaus 93"/>
                <a:cs typeface="Bauhaus 93"/>
              </a:rPr>
              <a:t>The </a:t>
            </a:r>
            <a:r>
              <a:rPr lang="fr-FR" sz="3400" baseline="0" dirty="0" err="1" smtClean="0">
                <a:solidFill>
                  <a:schemeClr val="bg1"/>
                </a:solidFill>
                <a:latin typeface="Bauhaus 93"/>
                <a:cs typeface="Bauhaus 93"/>
              </a:rPr>
              <a:t>periodic</a:t>
            </a:r>
            <a:r>
              <a:rPr lang="fr-FR" sz="3400" baseline="0" dirty="0" smtClean="0">
                <a:solidFill>
                  <a:schemeClr val="bg1"/>
                </a:solidFill>
                <a:latin typeface="Bauhaus 93"/>
                <a:cs typeface="Bauhaus 93"/>
              </a:rPr>
              <a:t> table </a:t>
            </a:r>
            <a:r>
              <a:rPr lang="fr-FR" sz="3400" baseline="0" dirty="0" err="1" smtClean="0">
                <a:solidFill>
                  <a:schemeClr val="bg1"/>
                </a:solidFill>
                <a:latin typeface="Bauhaus 93"/>
                <a:cs typeface="Bauhaus 93"/>
              </a:rPr>
              <a:t>according</a:t>
            </a:r>
            <a:r>
              <a:rPr lang="fr-FR" sz="3400" baseline="0" dirty="0" smtClean="0">
                <a:solidFill>
                  <a:schemeClr val="bg1"/>
                </a:solidFill>
                <a:latin typeface="Bauhaus 93"/>
                <a:cs typeface="Bauhaus 93"/>
              </a:rPr>
              <a:t> to </a:t>
            </a:r>
            <a:r>
              <a:rPr lang="fr-FR" sz="3400" baseline="0" dirty="0" err="1" smtClean="0">
                <a:solidFill>
                  <a:schemeClr val="bg1"/>
                </a:solidFill>
                <a:latin typeface="Bauhaus 93"/>
                <a:cs typeface="Bauhaus 93"/>
              </a:rPr>
              <a:t>abundance</a:t>
            </a:r>
            <a:endParaRPr lang="fr-FR" sz="3400" baseline="0" dirty="0">
              <a:solidFill>
                <a:schemeClr val="bg1"/>
              </a:solidFill>
              <a:latin typeface="Bauhaus 93"/>
              <a:cs typeface="Bauhaus 93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5730" b="11325"/>
          <a:stretch/>
        </p:blipFill>
        <p:spPr>
          <a:xfrm>
            <a:off x="699911" y="1556792"/>
            <a:ext cx="7716520" cy="508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4000">
                <a:latin typeface="Bauhaus 93" charset="0"/>
                <a:ea typeface="ＭＳ Ｐゴシック" charset="0"/>
                <a:cs typeface="Bauhaus 93" charset="0"/>
              </a:rPr>
              <a:t>Elements and mankind</a:t>
            </a:r>
          </a:p>
        </p:txBody>
      </p:sp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779463" y="1103314"/>
          <a:ext cx="7586662" cy="465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Document" r:id="rId3" imgW="24279365" imgH="14882540" progId="Word.Document.8">
                  <p:link updateAutomatic="1"/>
                </p:oleObj>
              </mc:Choice>
              <mc:Fallback>
                <p:oleObj name="Document" r:id="rId3" imgW="24279365" imgH="14882540" progId="Word.Documen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3" y="1103314"/>
                        <a:ext cx="7586662" cy="465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ulle rectangulaire à coins arrondis 5"/>
          <p:cNvSpPr/>
          <p:nvPr/>
        </p:nvSpPr>
        <p:spPr>
          <a:xfrm>
            <a:off x="1447800" y="914400"/>
            <a:ext cx="2743200" cy="1143000"/>
          </a:xfrm>
          <a:prstGeom prst="wedgeRoundRectCallou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20 tons of CO</a:t>
            </a:r>
            <a:r>
              <a:rPr lang="fr-FR" b="1" baseline="-250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2</a:t>
            </a:r>
            <a:r>
              <a:rPr lang="fr-FR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/ ton of A</a:t>
            </a:r>
            <a:r>
              <a:rPr lang="fr-FR" b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l</a:t>
            </a:r>
          </a:p>
        </p:txBody>
      </p:sp>
      <p:sp>
        <p:nvSpPr>
          <p:cNvPr id="8" name="Légende à une bordure 2 7"/>
          <p:cNvSpPr/>
          <p:nvPr/>
        </p:nvSpPr>
        <p:spPr>
          <a:xfrm>
            <a:off x="4572000" y="2095500"/>
            <a:ext cx="3581400" cy="457200"/>
          </a:xfrm>
          <a:prstGeom prst="accentCallout2">
            <a:avLst/>
          </a:prstGeom>
          <a:solidFill>
            <a:srgbClr val="008000"/>
          </a:solidFill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2 ton of CO</a:t>
            </a:r>
            <a:r>
              <a:rPr lang="fr-FR" b="1" baseline="-25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2 </a:t>
            </a:r>
            <a:r>
              <a:rPr lang="fr-FR" b="1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/ ton of Fe</a:t>
            </a:r>
          </a:p>
        </p:txBody>
      </p:sp>
      <p:grpSp>
        <p:nvGrpSpPr>
          <p:cNvPr id="3" name="Grouper 8"/>
          <p:cNvGrpSpPr>
            <a:grpSpLocks/>
          </p:cNvGrpSpPr>
          <p:nvPr/>
        </p:nvGrpSpPr>
        <p:grpSpPr bwMode="auto">
          <a:xfrm>
            <a:off x="2286000" y="4114799"/>
            <a:ext cx="2743200" cy="1143000"/>
            <a:chOff x="3276600" y="5073353"/>
            <a:chExt cx="2743200" cy="1143000"/>
          </a:xfrm>
        </p:grpSpPr>
        <p:sp>
          <p:nvSpPr>
            <p:cNvPr id="7" name="Bulle rectangulaire à coins arrondis 6"/>
            <p:cNvSpPr/>
            <p:nvPr/>
          </p:nvSpPr>
          <p:spPr>
            <a:xfrm flipV="1">
              <a:off x="3276600" y="5073353"/>
              <a:ext cx="2743200" cy="1143000"/>
            </a:xfrm>
            <a:prstGeom prst="wedgeRoundRectCallout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fr-FR" b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568" name="ZoneTexte 4"/>
            <p:cNvSpPr txBox="1">
              <a:spLocks noChangeArrowheads="1"/>
            </p:cNvSpPr>
            <p:nvPr/>
          </p:nvSpPr>
          <p:spPr bwMode="auto">
            <a:xfrm>
              <a:off x="3429000" y="5257800"/>
              <a:ext cx="24384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b="1">
                  <a:solidFill>
                    <a:schemeClr val="bg1"/>
                  </a:solidFill>
                  <a:latin typeface="Arial" charset="0"/>
                </a:rPr>
                <a:t>50 tons of CO</a:t>
              </a:r>
              <a:r>
                <a:rPr lang="fr-FR" b="1" baseline="-25000">
                  <a:solidFill>
                    <a:schemeClr val="bg1"/>
                  </a:solidFill>
                  <a:latin typeface="Arial" charset="0"/>
                </a:rPr>
                <a:t>2 </a:t>
              </a:r>
              <a:r>
                <a:rPr lang="fr-FR" b="1">
                  <a:solidFill>
                    <a:schemeClr val="bg1"/>
                  </a:solidFill>
                  <a:latin typeface="Arial" charset="0"/>
                </a:rPr>
                <a:t>/ ton of Cu!</a:t>
              </a:r>
            </a:p>
          </p:txBody>
        </p:sp>
      </p:grp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1238846" y="5949281"/>
            <a:ext cx="6666308" cy="461665"/>
          </a:xfrm>
          <a:prstGeom prst="rect">
            <a:avLst/>
          </a:prstGeom>
          <a:solidFill>
            <a:srgbClr val="A60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 smtClean="0">
                <a:solidFill>
                  <a:srgbClr val="FFFF00"/>
                </a:solidFill>
                <a:latin typeface="Arial" charset="0"/>
              </a:rPr>
              <a:t>CO</a:t>
            </a:r>
            <a:r>
              <a:rPr lang="fr-FR" b="1" baseline="-25000" dirty="0" smtClean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fr-FR" b="1" dirty="0" smtClean="0">
                <a:solidFill>
                  <a:srgbClr val="FFFF00"/>
                </a:solidFill>
                <a:latin typeface="Arial" charset="0"/>
              </a:rPr>
              <a:t> signature </a:t>
            </a:r>
            <a:r>
              <a:rPr lang="fr-FR" b="1" dirty="0">
                <a:solidFill>
                  <a:srgbClr val="FFFF00"/>
                </a:solidFill>
                <a:latin typeface="Arial" charset="0"/>
              </a:rPr>
              <a:t>of </a:t>
            </a:r>
            <a:r>
              <a:rPr lang="fr-FR" b="1" dirty="0" err="1" smtClean="0">
                <a:solidFill>
                  <a:srgbClr val="FFFF00"/>
                </a:solidFill>
                <a:latin typeface="Arial" charset="0"/>
              </a:rPr>
              <a:t>copper</a:t>
            </a:r>
            <a:r>
              <a:rPr lang="fr-FR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fr-FR" b="1" dirty="0">
                <a:solidFill>
                  <a:srgbClr val="FFFF00"/>
                </a:solidFill>
                <a:latin typeface="Arial" charset="0"/>
              </a:rPr>
              <a:t>to </a:t>
            </a:r>
            <a:r>
              <a:rPr lang="fr-FR" b="1" dirty="0" err="1">
                <a:solidFill>
                  <a:srgbClr val="FFFF00"/>
                </a:solidFill>
                <a:latin typeface="Arial" charset="0"/>
              </a:rPr>
              <a:t>increase</a:t>
            </a:r>
            <a:r>
              <a:rPr lang="fr-FR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fr-FR" b="1" dirty="0" err="1">
                <a:solidFill>
                  <a:srgbClr val="FFFF00"/>
                </a:solidFill>
                <a:latin typeface="Arial" charset="0"/>
              </a:rPr>
              <a:t>further</a:t>
            </a:r>
            <a:r>
              <a:rPr lang="fr-FR" b="1" dirty="0">
                <a:solidFill>
                  <a:srgbClr val="FFFF00"/>
                </a:solidFill>
                <a:latin typeface="Arial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2898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1" name="Object 5"/>
          <p:cNvGraphicFramePr>
            <a:graphicFrameLocks noChangeAspect="1"/>
          </p:cNvGraphicFramePr>
          <p:nvPr/>
        </p:nvGraphicFramePr>
        <p:xfrm>
          <a:off x="303215" y="2393949"/>
          <a:ext cx="8440737" cy="4083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2" name="Document" r:id="rId3" imgW="9067800" imgH="4838700" progId="Word.Document.12">
                  <p:link updateAutomatic="1"/>
                </p:oleObj>
              </mc:Choice>
              <mc:Fallback>
                <p:oleObj name="Document" r:id="rId3" imgW="9067800" imgH="48387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985" b="11160"/>
                      <a:stretch>
                        <a:fillRect/>
                      </a:stretch>
                    </p:blipFill>
                    <p:spPr bwMode="auto">
                      <a:xfrm>
                        <a:off x="303215" y="2393949"/>
                        <a:ext cx="8440737" cy="4083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itre 1"/>
          <p:cNvSpPr>
            <a:spLocks noGrp="1"/>
          </p:cNvSpPr>
          <p:nvPr>
            <p:ph type="ctrTitle" idx="4294967295"/>
          </p:nvPr>
        </p:nvSpPr>
        <p:spPr>
          <a:xfrm>
            <a:off x="1371600" y="152400"/>
            <a:ext cx="6400800" cy="762000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>
              <a:spcAft>
                <a:spcPts val="1200"/>
              </a:spcAft>
            </a:pPr>
            <a:r>
              <a:rPr lang="en-GB" sz="4000" baseline="0" dirty="0" smtClean="0">
                <a:solidFill>
                  <a:schemeClr val="bg1"/>
                </a:solidFill>
                <a:latin typeface="Bauhaus 93" charset="0"/>
                <a:ea typeface="Bauhaus 93" charset="0"/>
                <a:cs typeface="Bauhaus 93" charset="0"/>
              </a:rPr>
              <a:t>Energy and transportation…</a:t>
            </a:r>
          </a:p>
        </p:txBody>
      </p:sp>
      <p:grpSp>
        <p:nvGrpSpPr>
          <p:cNvPr id="10" name="Grouper 9"/>
          <p:cNvGrpSpPr/>
          <p:nvPr/>
        </p:nvGrpSpPr>
        <p:grpSpPr>
          <a:xfrm>
            <a:off x="5638803" y="1143000"/>
            <a:ext cx="3695699" cy="1828800"/>
            <a:chOff x="5638801" y="1143000"/>
            <a:chExt cx="3695699" cy="1828800"/>
          </a:xfrm>
        </p:grpSpPr>
        <p:sp>
          <p:nvSpPr>
            <p:cNvPr id="4" name="ZoneTexte 3"/>
            <p:cNvSpPr txBox="1"/>
            <p:nvPr/>
          </p:nvSpPr>
          <p:spPr>
            <a:xfrm>
              <a:off x="6210300" y="1143000"/>
              <a:ext cx="3124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• Charger/transformer 90%</a:t>
              </a:r>
            </a:p>
            <a:p>
              <a:r>
                <a:rPr lang="fr-FR" sz="1400" b="1" dirty="0" smtClean="0"/>
                <a:t>• </a:t>
              </a:r>
              <a:r>
                <a:rPr lang="fr-FR" sz="1400" b="1" dirty="0" err="1" smtClean="0"/>
                <a:t>Battery</a:t>
              </a:r>
              <a:r>
                <a:rPr lang="fr-FR" sz="1400" b="1" dirty="0" smtClean="0"/>
                <a:t> C/D </a:t>
              </a:r>
              <a:r>
                <a:rPr lang="fr-FR" sz="1400" b="1" dirty="0" err="1" smtClean="0"/>
                <a:t>efficiency</a:t>
              </a:r>
              <a:r>
                <a:rPr lang="fr-FR" sz="1400" b="1" dirty="0" smtClean="0"/>
                <a:t> 90%</a:t>
              </a:r>
            </a:p>
            <a:p>
              <a:r>
                <a:rPr lang="fr-FR" sz="1400" b="1" dirty="0" smtClean="0"/>
                <a:t>• Power </a:t>
              </a:r>
              <a:r>
                <a:rPr lang="fr-FR" sz="1400" b="1" dirty="0" err="1" smtClean="0"/>
                <a:t>electronics</a:t>
              </a:r>
              <a:r>
                <a:rPr lang="fr-FR" sz="1400" b="1" dirty="0" smtClean="0"/>
                <a:t> 98%</a:t>
              </a:r>
            </a:p>
            <a:p>
              <a:r>
                <a:rPr lang="fr-FR" sz="1400" b="1" dirty="0" smtClean="0"/>
                <a:t>• Electric </a:t>
              </a:r>
              <a:r>
                <a:rPr lang="fr-FR" sz="1400" b="1" dirty="0" err="1" smtClean="0"/>
                <a:t>motor</a:t>
              </a:r>
              <a:r>
                <a:rPr lang="fr-FR" sz="1400" b="1" dirty="0" smtClean="0"/>
                <a:t> 91%</a:t>
              </a:r>
            </a:p>
            <a:p>
              <a:r>
                <a:rPr lang="fr-FR" sz="1400" b="1" dirty="0" err="1" smtClean="0">
                  <a:solidFill>
                    <a:srgbClr val="9B6F35"/>
                  </a:solidFill>
                </a:rPr>
                <a:t>Without</a:t>
              </a:r>
              <a:r>
                <a:rPr lang="fr-FR" sz="1400" b="1" dirty="0" smtClean="0">
                  <a:solidFill>
                    <a:srgbClr val="9B6F35"/>
                  </a:solidFill>
                </a:rPr>
                <a:t> </a:t>
              </a:r>
              <a:r>
                <a:rPr lang="fr-FR" sz="1400" b="1" dirty="0" err="1" smtClean="0">
                  <a:solidFill>
                    <a:srgbClr val="9B6F35"/>
                  </a:solidFill>
                </a:rPr>
                <a:t>regenerative</a:t>
              </a:r>
              <a:r>
                <a:rPr lang="fr-FR" sz="1400" b="1" dirty="0" smtClean="0">
                  <a:solidFill>
                    <a:srgbClr val="9B6F35"/>
                  </a:solidFill>
                </a:rPr>
                <a:t> </a:t>
              </a:r>
              <a:r>
                <a:rPr lang="fr-FR" sz="1400" b="1" dirty="0" err="1" smtClean="0">
                  <a:solidFill>
                    <a:srgbClr val="9B6F35"/>
                  </a:solidFill>
                </a:rPr>
                <a:t>breaking</a:t>
              </a:r>
              <a:endParaRPr lang="fr-FR" sz="1400" b="1" dirty="0" smtClean="0">
                <a:solidFill>
                  <a:srgbClr val="9B6F35"/>
                </a:solidFill>
              </a:endParaRPr>
            </a:p>
            <a:p>
              <a:endParaRPr lang="fr-FR" dirty="0"/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 rot="5400000" flipH="1" flipV="1">
              <a:off x="5594926" y="2356426"/>
              <a:ext cx="659249" cy="5715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303215" y="2312553"/>
            <a:ext cx="8440737" cy="27166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676400" y="2514600"/>
            <a:ext cx="706755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2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ctrTitle" idx="4294967295"/>
          </p:nvPr>
        </p:nvSpPr>
        <p:spPr>
          <a:xfrm>
            <a:off x="2209800" y="152400"/>
            <a:ext cx="4724400" cy="762000"/>
          </a:xfrm>
          <a:solidFill>
            <a:schemeClr val="accent5">
              <a:lumMod val="75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1200"/>
              </a:spcAft>
              <a:defRPr/>
            </a:pPr>
            <a:r>
              <a:rPr lang="en-GB" baseline="0" dirty="0" smtClean="0">
                <a:solidFill>
                  <a:schemeClr val="bg1"/>
                </a:solidFill>
                <a:latin typeface="Bauhaus 93" pitchFamily="-111" charset="0"/>
                <a:ea typeface="Bauhaus 93" pitchFamily="-111" charset="0"/>
                <a:cs typeface="Bauhaus 93" pitchFamily="-111" charset="0"/>
              </a:rPr>
              <a:t> The“100” rules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762000" y="1736725"/>
            <a:ext cx="7337425" cy="701675"/>
          </a:xfrm>
        </p:spPr>
        <p:txBody>
          <a:bodyPr/>
          <a:lstStyle/>
          <a:p>
            <a:pPr marL="576263" indent="-576263">
              <a:buFontTx/>
              <a:buNone/>
            </a:pPr>
            <a:r>
              <a:rPr lang="fr-FR" sz="2000" b="1" baseline="0">
                <a:solidFill>
                  <a:srgbClr val="FF0000"/>
                </a:solidFill>
                <a:latin typeface="Arial" charset="0"/>
                <a:sym typeface="Webdings" charset="0"/>
              </a:rPr>
              <a:t></a:t>
            </a:r>
            <a:r>
              <a:rPr lang="fr-FR" sz="2000" b="1" baseline="0">
                <a:latin typeface="Arial" charset="0"/>
              </a:rPr>
              <a:t>	</a:t>
            </a:r>
            <a:r>
              <a:rPr lang="fr-FR" altLang="ja-JP" sz="2000" b="1" baseline="0">
                <a:latin typeface="Arial" charset="0"/>
              </a:rPr>
              <a:t>Batteries capacity @ 100 Wh /Kg = 1% of hydrocarbons energy content</a:t>
            </a:r>
            <a:endParaRPr lang="fr-FR" sz="2000" b="1" baseline="0">
              <a:latin typeface="Arial" charset="0"/>
            </a:endParaRPr>
          </a:p>
        </p:txBody>
      </p:sp>
      <p:sp>
        <p:nvSpPr>
          <p:cNvPr id="2" name="Sous-titre 2"/>
          <p:cNvSpPr>
            <a:spLocks/>
          </p:cNvSpPr>
          <p:nvPr/>
        </p:nvSpPr>
        <p:spPr bwMode="auto">
          <a:xfrm>
            <a:off x="762000" y="5394325"/>
            <a:ext cx="815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76263" indent="-576263">
              <a:spcBef>
                <a:spcPct val="20000"/>
              </a:spcBef>
              <a:buFont typeface="Webdings" charset="0"/>
              <a:buNone/>
            </a:pPr>
            <a:r>
              <a:rPr lang="fr-FR" sz="2000" b="1">
                <a:solidFill>
                  <a:srgbClr val="D61EFF"/>
                </a:solidFill>
                <a:sym typeface="Webdings" charset="0"/>
              </a:rPr>
              <a:t></a:t>
            </a:r>
            <a:r>
              <a:rPr lang="fr-FR" sz="2000" b="1">
                <a:solidFill>
                  <a:srgbClr val="FF740D"/>
                </a:solidFill>
              </a:rPr>
              <a:t>	</a:t>
            </a:r>
            <a:r>
              <a:rPr lang="fr-FR" sz="2000" b="1">
                <a:latin typeface="Arial" charset="0"/>
                <a:cs typeface="Arial" charset="0"/>
              </a:rPr>
              <a:t>Evs: 100 Km of driving range per 100Kg of battery weight</a:t>
            </a:r>
          </a:p>
          <a:p>
            <a:pPr marL="576263" indent="-576263">
              <a:spcBef>
                <a:spcPct val="20000"/>
              </a:spcBef>
              <a:buFont typeface="Webdings" charset="0"/>
              <a:buChar char="="/>
            </a:pPr>
            <a:endParaRPr lang="fr-FR" b="1">
              <a:latin typeface="Helvetica" charset="0"/>
            </a:endParaRPr>
          </a:p>
        </p:txBody>
      </p:sp>
      <p:sp>
        <p:nvSpPr>
          <p:cNvPr id="4" name="Sous-titre 2"/>
          <p:cNvSpPr>
            <a:spLocks/>
          </p:cNvSpPr>
          <p:nvPr/>
        </p:nvSpPr>
        <p:spPr bwMode="auto">
          <a:xfrm>
            <a:off x="762000" y="4359275"/>
            <a:ext cx="81534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76263" indent="-576263">
              <a:spcBef>
                <a:spcPct val="20000"/>
              </a:spcBef>
            </a:pPr>
            <a:r>
              <a:rPr lang="fr-FR" sz="2000" b="1">
                <a:solidFill>
                  <a:srgbClr val="FF740D"/>
                </a:solidFill>
                <a:sym typeface="Webdings" charset="0"/>
              </a:rPr>
              <a:t></a:t>
            </a:r>
            <a:r>
              <a:rPr lang="fr-FR" sz="2000" b="1">
                <a:solidFill>
                  <a:srgbClr val="FF740D"/>
                </a:solidFill>
              </a:rPr>
              <a:t>	</a:t>
            </a:r>
            <a:r>
              <a:rPr lang="en-GB" sz="2000" b="1">
                <a:latin typeface="Arial" charset="0"/>
                <a:cs typeface="Arial" charset="0"/>
              </a:rPr>
              <a:t>EV consumption @ 100 Wh/Km/ton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 bwMode="auto">
          <a:xfrm>
            <a:off x="762000" y="3125788"/>
            <a:ext cx="73374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76263" indent="-57626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GB" sz="2000" b="1" dirty="0">
                <a:solidFill>
                  <a:srgbClr val="170AFF"/>
                </a:solidFill>
                <a:latin typeface="Arial" charset="0"/>
                <a:sym typeface="Webdings" charset="0"/>
              </a:rPr>
              <a:t></a:t>
            </a:r>
            <a:r>
              <a:rPr lang="en-GB" sz="2000" b="1" dirty="0">
                <a:latin typeface="Arial" charset="0"/>
              </a:rPr>
              <a:t>	</a:t>
            </a:r>
            <a:r>
              <a:rPr lang="en-GB" altLang="ja-JP" sz="2000" b="1" dirty="0">
                <a:latin typeface="Arial" charset="0"/>
              </a:rPr>
              <a:t> 100 </a:t>
            </a:r>
            <a:r>
              <a:rPr lang="en-GB" altLang="ja-JP" sz="2000" b="1" dirty="0">
                <a:solidFill>
                  <a:srgbClr val="FF0000"/>
                </a:solidFill>
                <a:latin typeface="Arial" charset="0"/>
              </a:rPr>
              <a:t>W</a:t>
            </a:r>
            <a:r>
              <a:rPr lang="en-GB" altLang="ja-JP" sz="2000" b="1" dirty="0">
                <a:latin typeface="Arial" charset="0"/>
              </a:rPr>
              <a:t>/Kg = Charge/discharge in 1 hour  “C” rate</a:t>
            </a:r>
            <a:r>
              <a:rPr lang="fr-FR" altLang="ja-JP" sz="2000" b="1" dirty="0">
                <a:latin typeface="Arial" charset="0"/>
              </a:rPr>
              <a:t> </a:t>
            </a:r>
            <a:endParaRPr lang="fr-FR" sz="20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9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444500"/>
            <a:ext cx="3894138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90650" y="2133599"/>
            <a:ext cx="6832600" cy="876300"/>
            <a:chOff x="876" y="1392"/>
            <a:chExt cx="4304" cy="552"/>
          </a:xfrm>
        </p:grpSpPr>
        <p:sp>
          <p:nvSpPr>
            <p:cNvPr id="1515524" name="Text Box 4"/>
            <p:cNvSpPr txBox="1">
              <a:spLocks noChangeArrowheads="1"/>
            </p:cNvSpPr>
            <p:nvPr/>
          </p:nvSpPr>
          <p:spPr bwMode="auto">
            <a:xfrm>
              <a:off x="2985" y="1441"/>
              <a:ext cx="2195" cy="44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b="0" dirty="0">
                  <a:solidFill>
                    <a:srgbClr val="FFFDFD"/>
                  </a:solidFill>
                  <a:latin typeface="Arial Black" pitchFamily="-111" charset="0"/>
                </a:rPr>
                <a:t>Li° Solid-state batteries</a:t>
              </a:r>
            </a:p>
            <a:p>
              <a:r>
                <a:rPr lang="en-GB" sz="2000" b="0" dirty="0">
                  <a:solidFill>
                    <a:srgbClr val="FFFDFD"/>
                  </a:solidFill>
                  <a:latin typeface="Arial Black" pitchFamily="-111" charset="0"/>
                </a:rPr>
                <a:t> T &gt; 50</a:t>
              </a:r>
              <a:r>
                <a:rPr lang="en-GB" sz="2000" b="0">
                  <a:solidFill>
                    <a:srgbClr val="FFFDFD"/>
                  </a:solidFill>
                  <a:latin typeface="Arial Black" pitchFamily="-111" charset="0"/>
                </a:rPr>
                <a:t>°</a:t>
              </a:r>
              <a:r>
                <a:rPr lang="en-GB" sz="2000" smtClean="0">
                  <a:solidFill>
                    <a:srgbClr val="FFFDFD"/>
                  </a:solidFill>
                  <a:latin typeface="Arial Black" pitchFamily="-111" charset="0"/>
                </a:rPr>
                <a:t>C</a:t>
              </a:r>
              <a:endParaRPr lang="en-GB" dirty="0">
                <a:latin typeface="Arial"/>
              </a:endParaRPr>
            </a:p>
          </p:txBody>
        </p:sp>
        <p:sp>
          <p:nvSpPr>
            <p:cNvPr id="1515525" name="Rectangle 5"/>
            <p:cNvSpPr>
              <a:spLocks noChangeArrowheads="1"/>
            </p:cNvSpPr>
            <p:nvPr/>
          </p:nvSpPr>
          <p:spPr bwMode="auto">
            <a:xfrm>
              <a:off x="876" y="1392"/>
              <a:ext cx="835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GB" sz="2000" b="0">
                  <a:solidFill>
                    <a:srgbClr val="02B900"/>
                  </a:solidFill>
                  <a:latin typeface="Arial Black" pitchFamily="-111" charset="0"/>
                </a:rPr>
                <a:t>Polymer</a:t>
              </a:r>
              <a:endParaRPr lang="en-GB" b="0">
                <a:latin typeface="Arial Black" pitchFamily="-111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991" y="1740"/>
              <a:ext cx="601" cy="204"/>
              <a:chOff x="847" y="1740"/>
              <a:chExt cx="601" cy="204"/>
            </a:xfrm>
          </p:grpSpPr>
          <p:sp>
            <p:nvSpPr>
              <p:cNvPr id="1515527" name="Text Box 7"/>
              <p:cNvSpPr txBox="1">
                <a:spLocks noChangeArrowheads="1"/>
              </p:cNvSpPr>
              <p:nvPr/>
            </p:nvSpPr>
            <p:spPr bwMode="auto">
              <a:xfrm>
                <a:off x="847" y="1740"/>
                <a:ext cx="601" cy="204"/>
              </a:xfrm>
              <a:prstGeom prst="rect">
                <a:avLst/>
              </a:prstGeom>
              <a:solidFill>
                <a:srgbClr val="FDF98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GB" sz="2000" b="0">
                    <a:solidFill>
                      <a:schemeClr val="bg2"/>
                    </a:solidFill>
                    <a:latin typeface="Arial Black" pitchFamily="-111" charset="0"/>
                  </a:rPr>
                  <a:t>liquid</a:t>
                </a:r>
                <a:endParaRPr lang="en-GB" b="0">
                  <a:solidFill>
                    <a:srgbClr val="ED181E"/>
                  </a:solidFill>
                  <a:latin typeface="Arial Black" pitchFamily="-111" charset="0"/>
                </a:endParaRPr>
              </a:p>
            </p:txBody>
          </p:sp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862" y="1763"/>
                <a:ext cx="562" cy="156"/>
                <a:chOff x="827" y="1733"/>
                <a:chExt cx="661" cy="224"/>
              </a:xfrm>
            </p:grpSpPr>
            <p:sp>
              <p:nvSpPr>
                <p:cNvPr id="1515529" name="Line 9"/>
                <p:cNvSpPr>
                  <a:spLocks noChangeShapeType="1"/>
                </p:cNvSpPr>
                <p:nvPr/>
              </p:nvSpPr>
              <p:spPr bwMode="auto">
                <a:xfrm>
                  <a:off x="827" y="1733"/>
                  <a:ext cx="645" cy="224"/>
                </a:xfrm>
                <a:prstGeom prst="line">
                  <a:avLst/>
                </a:prstGeom>
                <a:noFill/>
                <a:ln w="28575">
                  <a:solidFill>
                    <a:srgbClr val="ED181E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 dirty="0">
                    <a:latin typeface="Arial"/>
                  </a:endParaRPr>
                </a:p>
              </p:txBody>
            </p:sp>
            <p:sp>
              <p:nvSpPr>
                <p:cNvPr id="1515530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832" y="1749"/>
                  <a:ext cx="656" cy="187"/>
                </a:xfrm>
                <a:prstGeom prst="line">
                  <a:avLst/>
                </a:prstGeom>
                <a:noFill/>
                <a:ln w="28575">
                  <a:solidFill>
                    <a:srgbClr val="ED181E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 dirty="0">
                    <a:latin typeface="Arial"/>
                  </a:endParaRPr>
                </a:p>
              </p:txBody>
            </p:sp>
          </p:grpSp>
        </p:grp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573215" y="3832226"/>
            <a:ext cx="5468937" cy="1173163"/>
            <a:chOff x="991" y="2392"/>
            <a:chExt cx="3445" cy="739"/>
          </a:xfrm>
        </p:grpSpPr>
        <p:sp>
          <p:nvSpPr>
            <p:cNvPr id="1515532" name="Text Box 12"/>
            <p:cNvSpPr txBox="1">
              <a:spLocks noChangeArrowheads="1"/>
            </p:cNvSpPr>
            <p:nvPr/>
          </p:nvSpPr>
          <p:spPr bwMode="auto">
            <a:xfrm>
              <a:off x="991" y="2392"/>
              <a:ext cx="601" cy="252"/>
            </a:xfrm>
            <a:prstGeom prst="rect">
              <a:avLst/>
            </a:prstGeom>
            <a:solidFill>
              <a:srgbClr val="94611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b="0">
                  <a:solidFill>
                    <a:srgbClr val="008F00"/>
                  </a:solidFill>
                  <a:latin typeface="Arial Black" pitchFamily="-111" charset="0"/>
                </a:rPr>
                <a:t>liquid</a:t>
              </a:r>
              <a:endParaRPr lang="en-GB" sz="2000" b="0">
                <a:solidFill>
                  <a:srgbClr val="02B900"/>
                </a:solidFill>
                <a:latin typeface="Arial Black" pitchFamily="-111" charset="0"/>
              </a:endParaRPr>
            </a:p>
          </p:txBody>
        </p:sp>
        <p:sp>
          <p:nvSpPr>
            <p:cNvPr id="1515533" name="Text Box 13"/>
            <p:cNvSpPr txBox="1">
              <a:spLocks noChangeArrowheads="1"/>
            </p:cNvSpPr>
            <p:nvPr/>
          </p:nvSpPr>
          <p:spPr bwMode="auto">
            <a:xfrm>
              <a:off x="1096" y="2960"/>
              <a:ext cx="386" cy="171"/>
            </a:xfrm>
            <a:prstGeom prst="rect">
              <a:avLst/>
            </a:prstGeom>
            <a:solidFill>
              <a:srgbClr val="94611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2000" b="0">
                  <a:solidFill>
                    <a:srgbClr val="008F00"/>
                  </a:solidFill>
                  <a:latin typeface="Arial Black" pitchFamily="-111" charset="0"/>
                </a:rPr>
                <a:t>gel</a:t>
              </a:r>
              <a:endParaRPr lang="en-GB" sz="2000" b="0">
                <a:solidFill>
                  <a:srgbClr val="02B900"/>
                </a:solidFill>
                <a:latin typeface="Arial Black" pitchFamily="-111" charset="0"/>
              </a:endParaRPr>
            </a:p>
          </p:txBody>
        </p:sp>
        <p:sp>
          <p:nvSpPr>
            <p:cNvPr id="1515534" name="Text Box 14"/>
            <p:cNvSpPr txBox="1">
              <a:spLocks noChangeArrowheads="1"/>
            </p:cNvSpPr>
            <p:nvPr/>
          </p:nvSpPr>
          <p:spPr bwMode="auto">
            <a:xfrm>
              <a:off x="2985" y="2515"/>
              <a:ext cx="1451" cy="446"/>
            </a:xfrm>
            <a:prstGeom prst="rect">
              <a:avLst/>
            </a:prstGeom>
            <a:solidFill>
              <a:srgbClr val="94611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b="0" dirty="0">
                  <a:solidFill>
                    <a:schemeClr val="bg1"/>
                  </a:solidFill>
                  <a:latin typeface="Arial Black" pitchFamily="-111" charset="0"/>
                </a:rPr>
                <a:t>Li-ion batteries</a:t>
              </a:r>
            </a:p>
            <a:p>
              <a:r>
                <a:rPr lang="en-GB" sz="2000" b="0" dirty="0">
                  <a:solidFill>
                    <a:schemeClr val="bg1"/>
                  </a:solidFill>
                  <a:latin typeface="Arial Black" pitchFamily="-111" charset="0"/>
                </a:rPr>
                <a:t>-20 &lt; T</a:t>
              </a:r>
              <a:r>
                <a:rPr lang="en-GB" sz="2000" b="0" dirty="0">
                  <a:latin typeface="Arial Black" pitchFamily="-111" charset="0"/>
                </a:rPr>
                <a:t> </a:t>
              </a:r>
              <a:r>
                <a:rPr lang="en-GB" sz="2000" b="0" dirty="0">
                  <a:solidFill>
                    <a:srgbClr val="ED181E"/>
                  </a:solidFill>
                  <a:latin typeface="Arial Black" pitchFamily="-111" charset="0"/>
                </a:rPr>
                <a:t>&lt; 55°</a:t>
              </a:r>
              <a:r>
                <a:rPr lang="en-GB" sz="2000" dirty="0">
                  <a:solidFill>
                    <a:srgbClr val="ED181E"/>
                  </a:solidFill>
                  <a:latin typeface="Arial Black" pitchFamily="-111" charset="0"/>
                </a:rPr>
                <a:t>C</a:t>
              </a:r>
              <a:endParaRPr lang="en-GB" dirty="0">
                <a:latin typeface="Arial"/>
              </a:endParaRPr>
            </a:p>
          </p:txBody>
        </p:sp>
      </p:grpSp>
      <p:sp>
        <p:nvSpPr>
          <p:cNvPr id="1515535" name="Text Box 15"/>
          <p:cNvSpPr txBox="1">
            <a:spLocks noChangeArrowheads="1"/>
          </p:cNvSpPr>
          <p:nvPr/>
        </p:nvSpPr>
        <p:spPr bwMode="auto">
          <a:xfrm>
            <a:off x="4494213" y="5707063"/>
            <a:ext cx="4962366" cy="707886"/>
          </a:xfrm>
          <a:prstGeom prst="rect">
            <a:avLst/>
          </a:prstGeom>
          <a:solidFill>
            <a:srgbClr val="99288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b="0" dirty="0">
                <a:solidFill>
                  <a:schemeClr val="bg1"/>
                </a:solidFill>
                <a:latin typeface="Arial Black" pitchFamily="-111" charset="0"/>
              </a:rPr>
              <a:t>Future</a:t>
            </a:r>
            <a:r>
              <a:rPr lang="en-GB" sz="2000" b="0" dirty="0" smtClean="0">
                <a:solidFill>
                  <a:schemeClr val="bg1"/>
                </a:solidFill>
                <a:latin typeface="Arial Black" pitchFamily="-111" charset="0"/>
              </a:rPr>
              <a:t> gel, </a:t>
            </a:r>
            <a:r>
              <a:rPr lang="en-GB" sz="2000" b="0" dirty="0">
                <a:solidFill>
                  <a:schemeClr val="bg1"/>
                </a:solidFill>
                <a:latin typeface="Arial Black" pitchFamily="-111" charset="0"/>
              </a:rPr>
              <a:t>ionic </a:t>
            </a:r>
            <a:r>
              <a:rPr lang="en-GB" sz="2000" b="0" dirty="0" smtClean="0">
                <a:solidFill>
                  <a:schemeClr val="bg1"/>
                </a:solidFill>
                <a:latin typeface="Arial Black" pitchFamily="-111" charset="0"/>
              </a:rPr>
              <a:t>liquid  or all solid  </a:t>
            </a:r>
          </a:p>
          <a:p>
            <a:r>
              <a:rPr lang="en-GB" sz="2000" b="0" dirty="0">
                <a:solidFill>
                  <a:schemeClr val="bg1"/>
                </a:solidFill>
                <a:latin typeface="Arial Black" pitchFamily="-111" charset="0"/>
              </a:rPr>
              <a:t>higher capacity?</a:t>
            </a:r>
            <a:endParaRPr lang="en-GB" sz="2000" dirty="0">
              <a:solidFill>
                <a:schemeClr val="bg1"/>
              </a:solidFill>
              <a:latin typeface="Arial Black" pitchFamily="-111" charset="0"/>
            </a:endParaRPr>
          </a:p>
        </p:txBody>
      </p:sp>
      <p:sp>
        <p:nvSpPr>
          <p:cNvPr id="1515536" name="Text Box 16"/>
          <p:cNvSpPr txBox="1">
            <a:spLocks noChangeArrowheads="1"/>
          </p:cNvSpPr>
          <p:nvPr/>
        </p:nvSpPr>
        <p:spPr bwMode="auto">
          <a:xfrm>
            <a:off x="2561211" y="63501"/>
            <a:ext cx="4747095" cy="773212"/>
          </a:xfrm>
          <a:prstGeom prst="rect">
            <a:avLst/>
          </a:prstGeom>
          <a:solidFill>
            <a:srgbClr val="ED181E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r>
              <a:rPr lang="en-GB" sz="3400" b="0" spc="-100" dirty="0">
                <a:solidFill>
                  <a:srgbClr val="FFFDFD"/>
                </a:solidFill>
                <a:latin typeface="Bauhaus 93"/>
                <a:cs typeface="Bauhaus 93"/>
              </a:rPr>
              <a:t>Li batteries of all sorts…</a:t>
            </a:r>
            <a:endParaRPr lang="en-GB" sz="3400" b="0" spc="-100" dirty="0">
              <a:solidFill>
                <a:schemeClr val="bg1"/>
              </a:solidFill>
              <a:latin typeface="Bauhaus 93"/>
              <a:cs typeface="Bauhaus 93"/>
            </a:endParaRPr>
          </a:p>
        </p:txBody>
      </p:sp>
      <p:pic>
        <p:nvPicPr>
          <p:cNvPr id="1515537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329" y="3228975"/>
            <a:ext cx="385127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5538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838" y="4864101"/>
            <a:ext cx="382905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51648" y="1916832"/>
            <a:ext cx="216024" cy="1312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 rot="16200000" flipH="1">
            <a:off x="-377685" y="4820723"/>
            <a:ext cx="115212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Copper</a:t>
            </a:r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0" dur="500"/>
                                        <p:tgtEl>
                                          <p:spTgt spid="1515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9" dur="500"/>
                                        <p:tgtEl>
                                          <p:spTgt spid="1515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515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35" grpId="0" animBg="1" autoUpdateAnimBg="0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3362</TotalTime>
  <Words>1168</Words>
  <Application>Microsoft Macintosh PowerPoint</Application>
  <PresentationFormat>Présentation à l'écran (4:3)</PresentationFormat>
  <Paragraphs>271</Paragraphs>
  <Slides>41</Slides>
  <Notes>5</Notes>
  <HiddenSlides>0</HiddenSlides>
  <MMClips>0</MMClips>
  <ScaleCrop>false</ScaleCrop>
  <HeadingPairs>
    <vt:vector size="8" baseType="variant">
      <vt:variant>
        <vt:lpstr>Thème</vt:lpstr>
      </vt:variant>
      <vt:variant>
        <vt:i4>1</vt:i4>
      </vt:variant>
      <vt:variant>
        <vt:lpstr>Liaisons</vt:lpstr>
      </vt:variant>
      <vt:variant>
        <vt:i4>2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41</vt:i4>
      </vt:variant>
    </vt:vector>
  </HeadingPairs>
  <TitlesOfParts>
    <vt:vector size="47" baseType="lpstr">
      <vt:lpstr>Office Theme</vt:lpstr>
      <vt:lpstr>???</vt:lpstr>
      <vt:lpstr>???</vt:lpstr>
      <vt:lpstr>Document</vt:lpstr>
      <vt:lpstr>KGPlot</vt:lpstr>
      <vt:lpstr>Graph</vt:lpstr>
      <vt:lpstr>Présentation PowerPoint</vt:lpstr>
      <vt:lpstr>Présentation PowerPoint</vt:lpstr>
      <vt:lpstr>Présentation PowerPoint</vt:lpstr>
      <vt:lpstr>Présentation PowerPoint</vt:lpstr>
      <vt:lpstr>The periodic table according to abundance</vt:lpstr>
      <vt:lpstr>Elements and mankind</vt:lpstr>
      <vt:lpstr>Energy and transportation…</vt:lpstr>
      <vt:lpstr> The“100” rules</vt:lpstr>
      <vt:lpstr>Présentation PowerPoint</vt:lpstr>
      <vt:lpstr>Présentation PowerPoint</vt:lpstr>
      <vt:lpstr> Aging / Failure modes</vt:lpstr>
      <vt:lpstr>Driving Range</vt:lpstr>
      <vt:lpstr>A Solid-State System in Not a View of the Mind </vt:lpstr>
      <vt:lpstr>Présentation PowerPoint</vt:lpstr>
      <vt:lpstr>Présentation PowerPoint</vt:lpstr>
      <vt:lpstr>National transport Safety Board</vt:lpstr>
      <vt:lpstr>Safety again with solid electrolytes…</vt:lpstr>
      <vt:lpstr>Towards 2 electrons / Transition Metal…</vt:lpstr>
      <vt:lpstr>Présentation PowerPoint</vt:lpstr>
      <vt:lpstr>4 electrochemical contenders</vt:lpstr>
      <vt:lpstr>Conclusions… </vt:lpstr>
      <vt:lpstr>Renault and Bolloré in electric car deal </vt:lpstr>
      <vt:lpstr>Thank you for your attention</vt:lpstr>
      <vt:lpstr>A “Down to Earth” Approach to Energy Density </vt:lpstr>
      <vt:lpstr>Présentation PowerPoint</vt:lpstr>
      <vt:lpstr>Classical LMNO li-ion …</vt:lpstr>
      <vt:lpstr>Lithium-rich cathodes System …</vt:lpstr>
      <vt:lpstr>Lithium Metal  System …</vt:lpstr>
      <vt:lpstr>Consequences  of ambipolar Transport </vt:lpstr>
      <vt:lpstr>Présentation PowerPoint</vt:lpstr>
      <vt:lpstr>Présentation PowerPoint</vt:lpstr>
      <vt:lpstr>T+ = 1 electrolytes</vt:lpstr>
      <vt:lpstr>Classical LMNO li-ion …</vt:lpstr>
      <vt:lpstr>Fabrication process</vt:lpstr>
      <vt:lpstr>Sodium System…</vt:lpstr>
      <vt:lpstr>Lithium Metal  System …</vt:lpstr>
      <vt:lpstr>Safety!! </vt:lpstr>
      <vt:lpstr>Présentation PowerPoint</vt:lpstr>
      <vt:lpstr>Electrode materials</vt:lpstr>
      <vt:lpstr> A chemical nightmarish cascade!  </vt:lpstr>
      <vt:lpstr>Nano-painting</vt:lpstr>
    </vt:vector>
  </TitlesOfParts>
  <Manager/>
  <Company>CIC Energigune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jose castellanos</dc:creator>
  <cp:keywords/>
  <dc:description/>
  <cp:lastModifiedBy>user</cp:lastModifiedBy>
  <cp:revision>175</cp:revision>
  <dcterms:created xsi:type="dcterms:W3CDTF">2011-05-05T16:10:09Z</dcterms:created>
  <dcterms:modified xsi:type="dcterms:W3CDTF">2013-09-20T05:54:52Z</dcterms:modified>
  <cp:category/>
</cp:coreProperties>
</file>