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660" r:id="rId1"/>
  </p:sldMasterIdLst>
  <p:notesMasterIdLst>
    <p:notesMasterId r:id="rId8"/>
  </p:notesMasterIdLst>
  <p:sldIdLst>
    <p:sldId id="257" r:id="rId2"/>
    <p:sldId id="260" r:id="rId3"/>
    <p:sldId id="261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DF32B-0F19-4A49-B940-8621F3A475D9}" type="datetimeFigureOut">
              <a:rPr lang="en-US" smtClean="0"/>
              <a:t>9/20/13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92510-B3A1-BF4E-8198-A68A1CD2B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58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1pPr>
            <a:lvl2pPr marL="734480" indent="-282492"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2pPr>
            <a:lvl3pPr marL="1129970" indent="-225994"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3pPr>
            <a:lvl4pPr marL="1581958" indent="-225994"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4pPr>
            <a:lvl5pPr marL="2033946" indent="-225994"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5pPr>
            <a:lvl6pPr marL="2485934" indent="-2259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6pPr>
            <a:lvl7pPr marL="2937921" indent="-2259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7pPr>
            <a:lvl8pPr marL="3389909" indent="-2259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8pPr>
            <a:lvl9pPr marL="3841897" indent="-2259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Osaka" charset="0"/>
                <a:cs typeface="Osaka" charset="0"/>
              </a:defRPr>
            </a:lvl9pPr>
          </a:lstStyle>
          <a:p>
            <a:fld id="{D3A8F6FA-6F89-6F41-B7B7-E313F537A37F}" type="slidenum">
              <a:rPr lang="en-US" sz="1200">
                <a:solidFill>
                  <a:prstClr val="black"/>
                </a:solidFill>
              </a:rPr>
              <a:pPr/>
              <a:t>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5562600"/>
            <a:ext cx="91440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Osaka" charset="0"/>
              <a:cs typeface="Osaka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14400"/>
            <a:ext cx="7772400" cy="1981200"/>
          </a:xfrm>
        </p:spPr>
        <p:txBody>
          <a:bodyPr/>
          <a:lstStyle>
            <a:lvl1pPr>
              <a:defRPr sz="4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5052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85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276347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28600"/>
            <a:ext cx="20002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8483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246514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101492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276276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26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132232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190974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363875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172185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1321264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© 2012 Alberti Group, LLC</a:t>
            </a:r>
          </a:p>
        </p:txBody>
      </p:sp>
    </p:spTree>
    <p:extLst>
      <p:ext uri="{BB962C8B-B14F-4D97-AF65-F5344CB8AC3E}">
        <p14:creationId xmlns:p14="http://schemas.microsoft.com/office/powerpoint/2010/main" val="34258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A3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800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52600"/>
            <a:ext cx="7772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324600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  <a:latin typeface="Arial" charset="0"/>
                <a:ea typeface="Osaka" charset="0"/>
                <a:cs typeface="Osaka" charset="0"/>
              </a:rPr>
              <a:t>© 2012 Alberti Group, LLC</a:t>
            </a:r>
          </a:p>
        </p:txBody>
      </p:sp>
      <p:sp>
        <p:nvSpPr>
          <p:cNvPr id="102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Osaka" charset="0"/>
              <a:cs typeface="Osak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9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+mj-lt"/>
          <a:ea typeface="+mj-ea"/>
          <a:cs typeface="Osaka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  <a:cs typeface="Osak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  <a:cs typeface="Osak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  <a:cs typeface="Osak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  <a:cs typeface="Osak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B655D"/>
          </a:solidFill>
          <a:latin typeface="Arial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lnSpc>
          <a:spcPct val="105000"/>
        </a:lnSpc>
        <a:spcBef>
          <a:spcPct val="35000"/>
        </a:spcBef>
        <a:spcAft>
          <a:spcPct val="0"/>
        </a:spcAft>
        <a:buClr>
          <a:schemeClr val="bg1"/>
        </a:buClr>
        <a:buChar char="•"/>
        <a:defRPr sz="2200">
          <a:solidFill>
            <a:schemeClr val="tx1"/>
          </a:solidFill>
          <a:latin typeface="+mn-lt"/>
          <a:ea typeface="+mn-ea"/>
          <a:cs typeface="Osaka" charset="0"/>
        </a:defRPr>
      </a:lvl1pPr>
      <a:lvl2pPr marL="742950" indent="-28575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–"/>
        <a:defRPr sz="2200">
          <a:solidFill>
            <a:schemeClr val="tx1"/>
          </a:solidFill>
          <a:latin typeface="+mn-lt"/>
          <a:ea typeface="+mn-ea"/>
          <a:cs typeface="Osak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2200">
          <a:solidFill>
            <a:schemeClr val="tx1"/>
          </a:solidFill>
          <a:latin typeface="+mn-lt"/>
          <a:ea typeface="+mn-ea"/>
          <a:cs typeface="Osak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 sz="2200">
          <a:solidFill>
            <a:schemeClr val="tx1"/>
          </a:solidFill>
          <a:latin typeface="+mn-lt"/>
          <a:ea typeface="+mn-ea"/>
          <a:cs typeface="Osak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2000">
          <a:solidFill>
            <a:schemeClr val="tx1"/>
          </a:solidFill>
          <a:latin typeface="+mn-lt"/>
          <a:ea typeface="+mn-ea"/>
          <a:cs typeface="Osak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752600"/>
          </a:xfrm>
        </p:spPr>
        <p:txBody>
          <a:bodyPr/>
          <a:lstStyle/>
          <a:p>
            <a:pPr eaLnBrk="1" hangingPunct="1"/>
            <a:r>
              <a:rPr lang="en-US" sz="3900" dirty="0" smtClean="0">
                <a:latin typeface="Arial" charset="0"/>
                <a:ea typeface="Osaka" charset="0"/>
              </a:rPr>
              <a:t>From Prognostication to Prudence:  The Importance of Failure in Renewable Energy Planning</a:t>
            </a:r>
            <a:endParaRPr lang="en-US" sz="3900" dirty="0">
              <a:latin typeface="Arial" charset="0"/>
              <a:ea typeface="Osaka" charset="0"/>
            </a:endParaRP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200399"/>
            <a:ext cx="6477000" cy="217715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1600" dirty="0" smtClean="0">
                <a:latin typeface="Arial" charset="0"/>
                <a:ea typeface="Osaka" charset="0"/>
              </a:rPr>
              <a:t>European Academies of Science Advisory Council</a:t>
            </a:r>
          </a:p>
          <a:p>
            <a:pPr eaLnBrk="1" hangingPunct="1">
              <a:spcBef>
                <a:spcPct val="0"/>
              </a:spcBef>
            </a:pPr>
            <a:r>
              <a:rPr lang="en-US" sz="1600" dirty="0" smtClean="0">
                <a:latin typeface="Arial" charset="0"/>
                <a:ea typeface="Osaka" charset="0"/>
              </a:rPr>
              <a:t>Workshop for Renewable Systems and Storage </a:t>
            </a:r>
          </a:p>
          <a:p>
            <a:pPr eaLnBrk="1" hangingPunct="1">
              <a:spcBef>
                <a:spcPct val="0"/>
              </a:spcBef>
            </a:pPr>
            <a:r>
              <a:rPr lang="en-US" sz="1600" dirty="0" smtClean="0">
                <a:latin typeface="Arial" charset="0"/>
                <a:ea typeface="Osaka" charset="0"/>
              </a:rPr>
              <a:t>September 19-20, 2013</a:t>
            </a:r>
            <a:endParaRPr lang="en-US" sz="1600" dirty="0">
              <a:latin typeface="Arial" charset="0"/>
              <a:ea typeface="Osaka" charset="0"/>
            </a:endParaRPr>
          </a:p>
          <a:p>
            <a:pPr eaLnBrk="1" hangingPunct="1">
              <a:spcBef>
                <a:spcPct val="0"/>
              </a:spcBef>
            </a:pPr>
            <a:endParaRPr lang="en-US" sz="1600" dirty="0">
              <a:latin typeface="Arial" charset="0"/>
              <a:ea typeface="Osaka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1600" dirty="0">
                <a:latin typeface="Arial" charset="0"/>
                <a:ea typeface="Osaka" charset="0"/>
              </a:rPr>
              <a:t>Ujjval K. Vyas, Ph.D., J.D.</a:t>
            </a:r>
            <a:br>
              <a:rPr lang="en-US" sz="1600" dirty="0">
                <a:latin typeface="Arial" charset="0"/>
                <a:ea typeface="Osaka" charset="0"/>
              </a:rPr>
            </a:br>
            <a:r>
              <a:rPr lang="en-US" sz="1600" dirty="0">
                <a:latin typeface="Arial" charset="0"/>
                <a:ea typeface="Osaka" charset="0"/>
              </a:rPr>
              <a:t>Principal, Alberti Group</a:t>
            </a:r>
          </a:p>
          <a:p>
            <a:pPr eaLnBrk="1" hangingPunct="1">
              <a:spcBef>
                <a:spcPct val="0"/>
              </a:spcBef>
            </a:pPr>
            <a:r>
              <a:rPr lang="en-US" sz="1600" dirty="0">
                <a:latin typeface="Arial" charset="0"/>
                <a:ea typeface="Osaka" charset="0"/>
              </a:rPr>
              <a:t>uvyas@albertigroup.net</a:t>
            </a:r>
          </a:p>
          <a:p>
            <a:pPr eaLnBrk="1" hangingPunct="1">
              <a:spcBef>
                <a:spcPct val="0"/>
              </a:spcBef>
            </a:pPr>
            <a:r>
              <a:rPr lang="en-US" sz="1600" dirty="0">
                <a:latin typeface="Arial" charset="0"/>
                <a:ea typeface="Osaka" charset="0"/>
              </a:rPr>
              <a:t>312-810-1008</a:t>
            </a:r>
          </a:p>
        </p:txBody>
      </p:sp>
      <p:pic>
        <p:nvPicPr>
          <p:cNvPr id="15363" name="Picture 7" descr="Alberti_Sig_5565_4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83275"/>
            <a:ext cx="32766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0719035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© 2012 Alberti Group, LLC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4" name="Picture 3" descr="Stockholm_Graphic_Prog_Single_Arro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071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© 2012 Alberti Group, LLC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3" name="Picture 2" descr="Stockholm_Graphic_Prudence_Multiple_Arro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36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© 2013 Alberti Group, LLC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3" name="Picture 2" descr="Stockholm_Graphic_Box_Char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5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© 2012 Alberti Group, LLC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3" name="Picture 2" descr="Stockholm_Graphic_Circle_Char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6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© 2012 Alberti Group, LLC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3" name="Picture 2" descr="Stockholm_Prog_and_Prudence_Table_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00829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72</Words>
  <Application>Microsoft Macintosh PowerPoint</Application>
  <PresentationFormat>On-screen Show (4:3)</PresentationFormat>
  <Paragraphs>14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From Prognostication to Prudence:  The Importance of Failure in Renewable Energy Planning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Prognostication to Prudence:  The Importance of Failure in Renewable Energy Planning</dc:title>
  <dc:creator>Ujjval Vyas</dc:creator>
  <cp:lastModifiedBy>Ujjval Vyas</cp:lastModifiedBy>
  <cp:revision>4</cp:revision>
  <dcterms:created xsi:type="dcterms:W3CDTF">2013-09-20T06:11:15Z</dcterms:created>
  <dcterms:modified xsi:type="dcterms:W3CDTF">2013-09-20T06:58:31Z</dcterms:modified>
</cp:coreProperties>
</file>